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991" r:id="rId2"/>
  </p:sldMasterIdLst>
  <p:notesMasterIdLst>
    <p:notesMasterId r:id="rId46"/>
  </p:notesMasterIdLst>
  <p:handoutMasterIdLst>
    <p:handoutMasterId r:id="rId47"/>
  </p:handoutMasterIdLst>
  <p:sldIdLst>
    <p:sldId id="256" r:id="rId3"/>
    <p:sldId id="498" r:id="rId4"/>
    <p:sldId id="535" r:id="rId5"/>
    <p:sldId id="566" r:id="rId6"/>
    <p:sldId id="563" r:id="rId7"/>
    <p:sldId id="536" r:id="rId8"/>
    <p:sldId id="537" r:id="rId9"/>
    <p:sldId id="562" r:id="rId10"/>
    <p:sldId id="539" r:id="rId11"/>
    <p:sldId id="538" r:id="rId12"/>
    <p:sldId id="564" r:id="rId13"/>
    <p:sldId id="541" r:id="rId14"/>
    <p:sldId id="542" r:id="rId15"/>
    <p:sldId id="544" r:id="rId16"/>
    <p:sldId id="545" r:id="rId17"/>
    <p:sldId id="546" r:id="rId18"/>
    <p:sldId id="528" r:id="rId19"/>
    <p:sldId id="516" r:id="rId20"/>
    <p:sldId id="521" r:id="rId21"/>
    <p:sldId id="517" r:id="rId22"/>
    <p:sldId id="518" r:id="rId23"/>
    <p:sldId id="522" r:id="rId24"/>
    <p:sldId id="519" r:id="rId25"/>
    <p:sldId id="559" r:id="rId26"/>
    <p:sldId id="523" r:id="rId27"/>
    <p:sldId id="499" r:id="rId28"/>
    <p:sldId id="529" r:id="rId29"/>
    <p:sldId id="533" r:id="rId30"/>
    <p:sldId id="468" r:id="rId31"/>
    <p:sldId id="547" r:id="rId32"/>
    <p:sldId id="548" r:id="rId33"/>
    <p:sldId id="549" r:id="rId34"/>
    <p:sldId id="550" r:id="rId35"/>
    <p:sldId id="551" r:id="rId36"/>
    <p:sldId id="552" r:id="rId37"/>
    <p:sldId id="553" r:id="rId38"/>
    <p:sldId id="554" r:id="rId39"/>
    <p:sldId id="555" r:id="rId40"/>
    <p:sldId id="556" r:id="rId41"/>
    <p:sldId id="557" r:id="rId42"/>
    <p:sldId id="558" r:id="rId43"/>
    <p:sldId id="560" r:id="rId44"/>
    <p:sldId id="565" r:id="rId45"/>
  </p:sldIdLst>
  <p:sldSz cx="7215188" cy="4681538"/>
  <p:notesSz cx="6881813" cy="9710738"/>
  <p:defaultTextStyle>
    <a:defPPr>
      <a:defRPr lang="en-GB"/>
    </a:defPPr>
    <a:lvl1pPr algn="l" defTabSz="46759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1pPr>
    <a:lvl2pPr marL="773262" indent="-297409" algn="l" defTabSz="46759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2pPr>
    <a:lvl3pPr marL="1189634" indent="-237927" algn="l" defTabSz="46759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3pPr>
    <a:lvl4pPr marL="1665488" indent="-237927" algn="l" defTabSz="46759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4pPr>
    <a:lvl5pPr marL="2141342" indent="-237927" algn="l" defTabSz="46759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5pPr>
    <a:lvl6pPr marL="2379269" algn="l" defTabSz="951708" rtl="0" eaLnBrk="1" latinLnBrk="0" hangingPunct="1">
      <a:defRPr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6pPr>
    <a:lvl7pPr marL="2855123" algn="l" defTabSz="951708" rtl="0" eaLnBrk="1" latinLnBrk="0" hangingPunct="1">
      <a:defRPr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7pPr>
    <a:lvl8pPr marL="3330976" algn="l" defTabSz="951708" rtl="0" eaLnBrk="1" latinLnBrk="0" hangingPunct="1">
      <a:defRPr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8pPr>
    <a:lvl9pPr marL="3806830" algn="l" defTabSz="951708" rtl="0" eaLnBrk="1" latinLnBrk="0" hangingPunct="1">
      <a:defRPr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3008"/>
    <a:srgbClr val="DBE5F1"/>
    <a:srgbClr val="CCCCFF"/>
    <a:srgbClr val="0000FF"/>
    <a:srgbClr val="FF6600"/>
    <a:srgbClr val="FF0066"/>
    <a:srgbClr val="D60093"/>
    <a:srgbClr val="FF99FF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89858" autoAdjust="0"/>
  </p:normalViewPr>
  <p:slideViewPr>
    <p:cSldViewPr>
      <p:cViewPr>
        <p:scale>
          <a:sx n="150" d="100"/>
          <a:sy n="150" d="100"/>
        </p:scale>
        <p:origin x="-1144" y="-376"/>
      </p:cViewPr>
      <p:guideLst>
        <p:guide orient="horz" pos="1475"/>
        <p:guide pos="4545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4106"/>
        <p:guide pos="149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457" cy="4860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Times New Roman" pitchFamily="18" charset="0"/>
              <a:buNone/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97106" y="0"/>
            <a:ext cx="2983581" cy="48609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56AB8D7-68CD-48A4-A222-8B0483637E3C}" type="datetimeFigureOut">
              <a:rPr lang="it-IT" altLang="it-IT"/>
              <a:pPr>
                <a:defRPr/>
              </a:pPr>
              <a:t>12/11/19</a:t>
            </a:fld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222402"/>
            <a:ext cx="2982457" cy="4860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Times New Roman" pitchFamily="18" charset="0"/>
              <a:buNone/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97106" y="9222402"/>
            <a:ext cx="2983581" cy="48609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3D8A3BB-E300-4EC8-9BD8-D899744E48D1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4599870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AutoShape 1"/>
          <p:cNvSpPr>
            <a:spLocks noChangeArrowheads="1"/>
          </p:cNvSpPr>
          <p:nvPr/>
        </p:nvSpPr>
        <p:spPr bwMode="auto">
          <a:xfrm>
            <a:off x="0" y="1"/>
            <a:ext cx="6881813" cy="97107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lIns="90608" tIns="45304" rIns="90608" bIns="45304" anchor="ctr"/>
          <a:lstStyle/>
          <a:p>
            <a:pPr>
              <a:buFont typeface="Times New Roman" charset="0"/>
              <a:buNone/>
              <a:defRPr/>
            </a:pPr>
            <a:endParaRPr lang="it-IT">
              <a:ea typeface="ＭＳ Ｐゴシック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2981331" cy="4860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245" tIns="47801" rIns="95245" bIns="47801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tabLst>
                <a:tab pos="0" algn="l"/>
                <a:tab pos="906079" algn="l"/>
                <a:tab pos="1812158" algn="l"/>
                <a:tab pos="2718237" algn="l"/>
                <a:tab pos="3624316" algn="l"/>
                <a:tab pos="4530395" algn="l"/>
                <a:tab pos="5436474" algn="l"/>
                <a:tab pos="6342553" algn="l"/>
                <a:tab pos="7248632" algn="l"/>
                <a:tab pos="8154711" algn="l"/>
                <a:tab pos="9060790" algn="l"/>
                <a:tab pos="9966869" algn="l"/>
              </a:tabLst>
              <a:defRPr sz="13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98232" y="0"/>
            <a:ext cx="2981331" cy="4860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245" tIns="47801" rIns="95245" bIns="47801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8" charset="0"/>
              <a:buNone/>
              <a:tabLst>
                <a:tab pos="0" algn="l"/>
                <a:tab pos="906079" algn="l"/>
                <a:tab pos="1812158" algn="l"/>
                <a:tab pos="2718237" algn="l"/>
                <a:tab pos="3624316" algn="l"/>
                <a:tab pos="4530395" algn="l"/>
                <a:tab pos="5436474" algn="l"/>
                <a:tab pos="6342553" algn="l"/>
                <a:tab pos="7248632" algn="l"/>
                <a:tab pos="8154711" algn="l"/>
                <a:tab pos="9060790" algn="l"/>
                <a:tab pos="9966869" algn="l"/>
              </a:tabLst>
              <a:defRPr sz="13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4757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814513" y="-862013"/>
            <a:ext cx="10509251" cy="68199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8519" y="4612321"/>
            <a:ext cx="5503650" cy="43703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245" tIns="47801" rIns="95245" bIns="47801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noProof="0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1" y="9220160"/>
            <a:ext cx="2981331" cy="4860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245" tIns="47801" rIns="95245" bIns="47801" numCol="1" anchor="b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tabLst>
                <a:tab pos="0" algn="l"/>
                <a:tab pos="906079" algn="l"/>
                <a:tab pos="1812158" algn="l"/>
                <a:tab pos="2718237" algn="l"/>
                <a:tab pos="3624316" algn="l"/>
                <a:tab pos="4530395" algn="l"/>
                <a:tab pos="5436474" algn="l"/>
                <a:tab pos="6342553" algn="l"/>
                <a:tab pos="7248632" algn="l"/>
                <a:tab pos="8154711" algn="l"/>
                <a:tab pos="9060790" algn="l"/>
                <a:tab pos="9966869" algn="l"/>
              </a:tabLst>
              <a:defRPr sz="13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98232" y="9220160"/>
            <a:ext cx="2981331" cy="4860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245" tIns="47801" rIns="95245" bIns="47801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04875" algn="l"/>
                <a:tab pos="1811338" algn="l"/>
                <a:tab pos="2717800" algn="l"/>
                <a:tab pos="3624263" algn="l"/>
                <a:tab pos="4529138" algn="l"/>
                <a:tab pos="5435600" algn="l"/>
                <a:tab pos="6342063" algn="l"/>
                <a:tab pos="7248525" algn="l"/>
                <a:tab pos="8153400" algn="l"/>
                <a:tab pos="9059863" algn="l"/>
                <a:tab pos="9966325" algn="l"/>
              </a:tabLst>
              <a:defRPr sz="13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AC325C6-B32E-4385-8876-D0AA9D55CC2B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793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6759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773262" indent="-297409" algn="l" defTabSz="46759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+mn-cs"/>
      </a:defRPr>
    </a:lvl2pPr>
    <a:lvl3pPr marL="1189634" indent="-237927" algn="l" defTabSz="46759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+mn-cs"/>
      </a:defRPr>
    </a:lvl3pPr>
    <a:lvl4pPr marL="1665488" indent="-237927" algn="l" defTabSz="46759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+mn-cs"/>
      </a:defRPr>
    </a:lvl4pPr>
    <a:lvl5pPr marL="2141342" indent="-237927" algn="l" defTabSz="46759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+mn-cs"/>
      </a:defRPr>
    </a:lvl5pPr>
    <a:lvl6pPr marL="2379269" algn="l" defTabSz="9517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55123" algn="l" defTabSz="9517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30976" algn="l" defTabSz="9517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806830" algn="l" defTabSz="9517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Relationship Id="rId3" Type="http://schemas.openxmlformats.org/officeDocument/2006/relationships/hyperlink" Target="http://www.esse3.casa.unimore.it/Start.do" TargetMode="Externa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816100" y="-862013"/>
            <a:ext cx="10514013" cy="6823076"/>
          </a:xfrm>
          <a:ln/>
        </p:spPr>
      </p:sp>
      <p:sp>
        <p:nvSpPr>
          <p:cNvPr id="757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519" y="4612322"/>
            <a:ext cx="5504775" cy="4509276"/>
          </a:xfrm>
          <a:noFill/>
        </p:spPr>
        <p:txBody>
          <a:bodyPr wrap="none" anchor="ctr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sz="1200" b="0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38175" y="728663"/>
            <a:ext cx="5608638" cy="364013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Prima di entrare nel dettaglio</a:t>
            </a:r>
            <a:r>
              <a:rPr lang="it-IT" baseline="0" dirty="0" smtClean="0"/>
              <a:t> del vostro piano di studi</a:t>
            </a:r>
          </a:p>
          <a:p>
            <a:r>
              <a:rPr lang="it-IT" dirty="0" smtClean="0"/>
              <a:t>La materia che ha un elevato numero di CFU ha più ore in aula</a:t>
            </a:r>
            <a:r>
              <a:rPr lang="it-IT" baseline="0" dirty="0" smtClean="0"/>
              <a:t> e richiede più ore di studio individuale</a:t>
            </a:r>
            <a:endParaRPr lang="it-IT" dirty="0" smtClean="0"/>
          </a:p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63EAA1-21C4-4C85-8DB1-804445D491BA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511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1814513" y="-862013"/>
            <a:ext cx="10509251" cy="6819901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Propedeuticità</a:t>
            </a:r>
            <a:r>
              <a:rPr lang="it-IT" baseline="0" dirty="0" smtClean="0"/>
              <a:t> che vi aiuta ad organizzarvi </a:t>
            </a: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74369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1814513" y="-862013"/>
            <a:ext cx="10509251" cy="6819901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Ricordarsi di dire che il</a:t>
            </a:r>
            <a:r>
              <a:rPr lang="it-IT" baseline="0" dirty="0" smtClean="0"/>
              <a:t> primo anno è propedeutico -&gt; no </a:t>
            </a:r>
            <a:r>
              <a:rPr lang="it-IT" baseline="0" dirty="0" err="1" smtClean="0"/>
              <a:t>labs</a:t>
            </a:r>
            <a:endParaRPr lang="it-IT" baseline="0" dirty="0" smtClean="0"/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it-IT" dirty="0" smtClean="0"/>
              <a:t>Abbiate pazienza.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it-IT" dirty="0" smtClean="0"/>
              <a:t>Non preoccupatevi!!! Anch’io alla fine del mio I anno ero rimasta un po’ delusa e volevo</a:t>
            </a:r>
            <a:r>
              <a:rPr lang="it-IT" baseline="0" dirty="0" smtClean="0"/>
              <a:t> iscrivermi a filosofia…</a:t>
            </a:r>
            <a:endParaRPr lang="it-IT" dirty="0" smtClean="0"/>
          </a:p>
          <a:p>
            <a:r>
              <a:rPr lang="it-IT" dirty="0" smtClean="0"/>
              <a:t>Il</a:t>
            </a:r>
            <a:r>
              <a:rPr lang="it-IT" baseline="0" dirty="0" smtClean="0"/>
              <a:t> bello deve ancora venire!!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823260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1814513" y="-862013"/>
            <a:ext cx="10509251" cy="6819901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Primo compito che dovete assolvere</a:t>
            </a:r>
          </a:p>
          <a:p>
            <a:r>
              <a:rPr lang="it-IT" dirty="0" smtClean="0"/>
              <a:t>formazione generale alla prevenzione e sicurezza sul lavoro (8h); </a:t>
            </a:r>
          </a:p>
          <a:p>
            <a:r>
              <a:rPr lang="it-IT" dirty="0" smtClean="0"/>
              <a:t>rischio fisico e chimico (6h)</a:t>
            </a:r>
            <a:r>
              <a:rPr lang="it-IT" baseline="0" dirty="0" smtClean="0"/>
              <a:t> </a:t>
            </a:r>
            <a:r>
              <a:rPr lang="it-IT" dirty="0" smtClean="0"/>
              <a:t>gas, laser, radiazioni ionizzanti,  </a:t>
            </a:r>
          </a:p>
          <a:p>
            <a:r>
              <a:rPr lang="it-IT" dirty="0" smtClean="0"/>
              <a:t>rischio biologico (2h).</a:t>
            </a:r>
          </a:p>
          <a:p>
            <a:r>
              <a:rPr lang="it-IT" dirty="0" smtClean="0"/>
              <a:t>certificato che si ottiene superando tutti gli </a:t>
            </a:r>
            <a:r>
              <a:rPr lang="it-IT" dirty="0" err="1" smtClean="0"/>
              <a:t>step</a:t>
            </a:r>
            <a:r>
              <a:rPr lang="it-IT" dirty="0" smtClean="0"/>
              <a:t> di valutazione proposti dal corso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950488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1814513" y="-862013"/>
            <a:ext cx="10509251" cy="6819901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Se</a:t>
            </a:r>
            <a:r>
              <a:rPr lang="it-IT" baseline="0" dirty="0" smtClean="0"/>
              <a:t> avete fatto tutto questo allora passate al 2 anno.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699079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1814513" y="-862013"/>
            <a:ext cx="10509251" cy="6819901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chimica organica è obbligatoria</a:t>
            </a:r>
          </a:p>
          <a:p>
            <a:r>
              <a:rPr lang="it-IT" dirty="0" smtClean="0"/>
              <a:t>Anatomia con esempio mio </a:t>
            </a:r>
          </a:p>
          <a:p>
            <a:r>
              <a:rPr lang="it-IT" dirty="0" smtClean="0"/>
              <a:t>Chimica</a:t>
            </a:r>
            <a:r>
              <a:rPr lang="it-IT" baseline="0" dirty="0" smtClean="0"/>
              <a:t> fisica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274642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1814513" y="-862013"/>
            <a:ext cx="10509251" cy="6819901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301895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1814513" y="-862013"/>
            <a:ext cx="10509251" cy="6819901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Pagella che voi date al professore</a:t>
            </a:r>
          </a:p>
          <a:p>
            <a:r>
              <a:rPr lang="it-IT" dirty="0" smtClean="0"/>
              <a:t>Importante compilarlo ala fine del corso con obiettività e serietà</a:t>
            </a:r>
          </a:p>
          <a:p>
            <a:endParaRPr lang="it-IT" dirty="0" smtClean="0"/>
          </a:p>
          <a:p>
            <a:r>
              <a:rPr lang="it-IT" dirty="0" smtClean="0"/>
              <a:t>In un mio lab uno</a:t>
            </a:r>
            <a:r>
              <a:rPr lang="it-IT" baseline="0" dirty="0" smtClean="0"/>
              <a:t> studente ha scritto che le esercitazioni non erano previste</a:t>
            </a:r>
            <a:endParaRPr lang="it-IT" dirty="0" smtClean="0"/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it-IT" altLang="it-IT" sz="1200" dirty="0" smtClean="0">
                <a:solidFill>
                  <a:srgbClr val="002060"/>
                </a:solidFill>
                <a:latin typeface="Comic Sans MS" pitchFamily="66" charset="0"/>
                <a:sym typeface="Wingdings"/>
              </a:rPr>
              <a:t> Questionario </a:t>
            </a:r>
            <a:r>
              <a:rPr lang="it-IT" altLang="it-IT" sz="1200" u="sng" dirty="0" smtClean="0">
                <a:solidFill>
                  <a:srgbClr val="002060"/>
                </a:solidFill>
                <a:latin typeface="Comic Sans MS" pitchFamily="66" charset="0"/>
                <a:sym typeface="Wingdings"/>
              </a:rPr>
              <a:t>anonimo</a:t>
            </a:r>
            <a:r>
              <a:rPr lang="it-IT" altLang="it-IT" sz="1200" dirty="0" smtClean="0">
                <a:solidFill>
                  <a:srgbClr val="002060"/>
                </a:solidFill>
                <a:latin typeface="Comic Sans MS" pitchFamily="66" charset="0"/>
                <a:sym typeface="Wingdings"/>
              </a:rPr>
              <a:t> ! Strumento </a:t>
            </a:r>
            <a:r>
              <a:rPr lang="it-IT" altLang="it-IT" sz="1200" dirty="0" err="1" smtClean="0">
                <a:solidFill>
                  <a:srgbClr val="002060"/>
                </a:solidFill>
                <a:latin typeface="Comic Sans MS" pitchFamily="66" charset="0"/>
                <a:sym typeface="Wingdings"/>
              </a:rPr>
              <a:t>fond.le</a:t>
            </a:r>
            <a:endParaRPr lang="it-IT" altLang="it-IT" sz="1200" dirty="0" smtClean="0">
              <a:solidFill>
                <a:srgbClr val="002060"/>
              </a:solidFill>
              <a:latin typeface="Comic Sans MS" pitchFamily="66" charset="0"/>
              <a:hlinkClick r:id="rId3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475025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855617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1814513" y="-862013"/>
            <a:ext cx="10509251" cy="6819901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Non date a nessuno le vostre credenziali</a:t>
            </a:r>
          </a:p>
        </p:txBody>
      </p:sp>
    </p:spTree>
    <p:extLst>
      <p:ext uri="{BB962C8B-B14F-4D97-AF65-F5344CB8AC3E}">
        <p14:creationId xmlns:p14="http://schemas.microsoft.com/office/powerpoint/2010/main" val="282415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1814513" y="-862013"/>
            <a:ext cx="10509251" cy="6819901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 smtClean="0"/>
              <a:t>Scaletta </a:t>
            </a:r>
          </a:p>
          <a:p>
            <a:r>
              <a:rPr lang="it-IT" b="1" dirty="0" smtClean="0"/>
              <a:t>primi adempimenti </a:t>
            </a:r>
            <a:r>
              <a:rPr lang="it-IT" dirty="0" smtClean="0"/>
              <a:t>che vi aspettano nei</a:t>
            </a:r>
            <a:r>
              <a:rPr lang="it-IT" baseline="0" dirty="0" smtClean="0"/>
              <a:t> prossimi mesi test d’inglese e </a:t>
            </a:r>
            <a:r>
              <a:rPr lang="it-IT" dirty="0" smtClean="0"/>
              <a:t>recupero degli OFA (Obbligo Formativo Aggiuntivo), </a:t>
            </a:r>
            <a:endParaRPr lang="it-IT" baseline="0" dirty="0" smtClean="0"/>
          </a:p>
          <a:p>
            <a:r>
              <a:rPr lang="it-IT" dirty="0" smtClean="0"/>
              <a:t>dell’organizzazione dei corsi</a:t>
            </a:r>
          </a:p>
          <a:p>
            <a:r>
              <a:rPr lang="it-IT" dirty="0" smtClean="0"/>
              <a:t>modalità d’iscrizione agli appelli</a:t>
            </a:r>
          </a:p>
          <a:p>
            <a:r>
              <a:rPr lang="it-IT" dirty="0" smtClean="0"/>
              <a:t>servizi del Dipartimento e dell’Ateneo.</a:t>
            </a:r>
            <a:endParaRPr lang="it-IT" baseline="0" dirty="0" smtClean="0"/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it-IT" sz="1200" b="0" dirty="0" smtClean="0">
                <a:solidFill>
                  <a:srgbClr val="002060"/>
                </a:solidFill>
                <a:latin typeface="Comic Sans MS" pitchFamily="66" charset="0"/>
              </a:rPr>
              <a:t>Se avete</a:t>
            </a:r>
            <a:r>
              <a:rPr lang="it-IT" sz="1200" b="0" baseline="0" dirty="0" smtClean="0">
                <a:solidFill>
                  <a:srgbClr val="002060"/>
                </a:solidFill>
                <a:latin typeface="Comic Sans MS" pitchFamily="66" charset="0"/>
              </a:rPr>
              <a:t> domande potete farle anche alla fine di ciascuna di queste sezioni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it-IT" sz="1200" b="0" baseline="0" dirty="0" smtClean="0">
                <a:solidFill>
                  <a:srgbClr val="002060"/>
                </a:solidFill>
                <a:latin typeface="Comic Sans MS" pitchFamily="66" charset="0"/>
              </a:rPr>
              <a:t>La presentazione la inviamo via mail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it-IT" sz="1200" b="0" dirty="0" smtClean="0">
                <a:solidFill>
                  <a:srgbClr val="002060"/>
                </a:solidFill>
                <a:latin typeface="Comic Sans MS" pitchFamily="66" charset="0"/>
              </a:rPr>
              <a:t>Lascio la parola al Coordinatore didattico entrerà più</a:t>
            </a:r>
            <a:r>
              <a:rPr lang="it-IT" sz="1200" b="0" baseline="0" dirty="0" smtClean="0">
                <a:solidFill>
                  <a:srgbClr val="002060"/>
                </a:solidFill>
                <a:latin typeface="Comic Sans MS" pitchFamily="66" charset="0"/>
              </a:rPr>
              <a:t> nello specifico </a:t>
            </a:r>
            <a:r>
              <a:rPr lang="it-IT" sz="1200" b="0" dirty="0" smtClean="0">
                <a:solidFill>
                  <a:srgbClr val="002060"/>
                </a:solidFill>
                <a:latin typeface="Comic Sans MS" pitchFamily="66" charset="0"/>
              </a:rPr>
              <a:t> fornendo</a:t>
            </a:r>
            <a:r>
              <a:rPr lang="it-IT" sz="1200" b="0" baseline="0" dirty="0" smtClean="0">
                <a:solidFill>
                  <a:srgbClr val="002060"/>
                </a:solidFill>
                <a:latin typeface="Comic Sans MS" pitchFamily="66" charset="0"/>
              </a:rPr>
              <a:t> tutti i </a:t>
            </a:r>
            <a:r>
              <a:rPr lang="it-IT" sz="1200" b="0" dirty="0" smtClean="0">
                <a:solidFill>
                  <a:srgbClr val="002060"/>
                </a:solidFill>
                <a:latin typeface="Comic Sans MS" pitchFamily="66" charset="0"/>
              </a:rPr>
              <a:t>dettagli tecnici quali scadenze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it-IT" sz="1200" b="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519898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1814513" y="-862013"/>
            <a:ext cx="10509251" cy="6819901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Studente</a:t>
            </a:r>
            <a:r>
              <a:rPr lang="it-IT" baseline="0" dirty="0" smtClean="0"/>
              <a:t> modello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89745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1814513" y="-862013"/>
            <a:ext cx="10509251" cy="6819901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89745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E27C6E9-9469-44CD-86C4-7A203F63241A}" type="slidenum">
              <a:rPr lang="it-IT" altLang="it-IT" smtClean="0">
                <a:latin typeface="Arial" charset="0"/>
              </a:rPr>
              <a:pPr/>
              <a:t>35</a:t>
            </a:fld>
            <a:endParaRPr lang="it-IT" altLang="it-IT" smtClean="0">
              <a:latin typeface="Arial" charset="0"/>
            </a:endParaRPr>
          </a:p>
        </p:txBody>
      </p:sp>
      <p:sp>
        <p:nvSpPr>
          <p:cNvPr id="82947" name="Text Box 1"/>
          <p:cNvSpPr txBox="1">
            <a:spLocks noChangeArrowheads="1"/>
          </p:cNvSpPr>
          <p:nvPr/>
        </p:nvSpPr>
        <p:spPr bwMode="auto">
          <a:xfrm>
            <a:off x="2853078" y="732507"/>
            <a:ext cx="1177907" cy="363340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0608" tIns="45304" rIns="90608" bIns="45304" anchor="ctr"/>
          <a:lstStyle/>
          <a:p>
            <a:endParaRPr lang="it-IT" altLang="it-IT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2948" name="Rectangle 2"/>
          <p:cNvSpPr>
            <a:spLocks noGrp="1" noChangeArrowheads="1"/>
          </p:cNvSpPr>
          <p:nvPr>
            <p:ph type="body"/>
          </p:nvPr>
        </p:nvSpPr>
        <p:spPr>
          <a:xfrm>
            <a:off x="688519" y="4612321"/>
            <a:ext cx="5505900" cy="4507037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it-IT" alt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A6AA086E-5622-4A32-9163-EA61D8C6AD2D}" type="slidenum">
              <a:rPr lang="it-IT" altLang="it-IT" smtClean="0">
                <a:latin typeface="Arial" charset="0"/>
              </a:rPr>
              <a:pPr/>
              <a:t>37</a:t>
            </a:fld>
            <a:endParaRPr lang="it-IT" altLang="it-IT" smtClean="0">
              <a:latin typeface="Arial" charset="0"/>
            </a:endParaRPr>
          </a:p>
        </p:txBody>
      </p:sp>
      <p:sp>
        <p:nvSpPr>
          <p:cNvPr id="83971" name="Text Box 1"/>
          <p:cNvSpPr txBox="1">
            <a:spLocks noChangeArrowheads="1"/>
          </p:cNvSpPr>
          <p:nvPr/>
        </p:nvSpPr>
        <p:spPr bwMode="auto">
          <a:xfrm>
            <a:off x="2854203" y="728027"/>
            <a:ext cx="1180157" cy="364012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0608" tIns="45304" rIns="90608" bIns="45304" anchor="ctr"/>
          <a:lstStyle/>
          <a:p>
            <a:endParaRPr lang="it-IT" altLang="it-IT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3972" name="Rectangle 2"/>
          <p:cNvSpPr>
            <a:spLocks noGrp="1" noChangeArrowheads="1"/>
          </p:cNvSpPr>
          <p:nvPr>
            <p:ph type="body"/>
          </p:nvPr>
        </p:nvSpPr>
        <p:spPr>
          <a:xfrm>
            <a:off x="688519" y="4612322"/>
            <a:ext cx="5505900" cy="4509276"/>
          </a:xfrm>
          <a:noFill/>
        </p:spPr>
        <p:txBody>
          <a:bodyPr wrap="none" anchor="ctr"/>
          <a:lstStyle/>
          <a:p>
            <a:pPr eaLnBrk="1" hangingPunct="1"/>
            <a:endParaRPr lang="it-IT" altLang="it-IT" smtClean="0">
              <a:ea typeface="ＭＳ Ｐゴシック" pitchFamily="34" charset="-128"/>
            </a:endParaRPr>
          </a:p>
        </p:txBody>
      </p:sp>
      <p:sp>
        <p:nvSpPr>
          <p:cNvPr id="83973" name="Text Box 3"/>
          <p:cNvSpPr txBox="1">
            <a:spLocks noChangeArrowheads="1"/>
          </p:cNvSpPr>
          <p:nvPr/>
        </p:nvSpPr>
        <p:spPr bwMode="auto">
          <a:xfrm>
            <a:off x="3897106" y="9220161"/>
            <a:ext cx="2983581" cy="488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315" tIns="48158" rIns="96315" bIns="48158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79614FD-80DB-4EBB-BBA9-591C1F9B1F71}" type="slidenum">
              <a:rPr lang="it-IT" altLang="it-IT" sz="1300">
                <a:solidFill>
                  <a:srgbClr val="000000"/>
                </a:solidFill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37</a:t>
            </a:fld>
            <a:endParaRPr lang="it-IT" altLang="it-IT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85651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1814513" y="-862013"/>
            <a:ext cx="10509251" cy="6819901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Alcuni aspetti che possono esservi utili per il vs percorso universitario</a:t>
            </a:r>
            <a:r>
              <a:rPr lang="it-IT" baseline="0" dirty="0" smtClean="0"/>
              <a:t>, soprattutto in questi primi 2 anni</a:t>
            </a:r>
          </a:p>
          <a:p>
            <a:r>
              <a:rPr lang="it-IT" baseline="0" dirty="0" smtClean="0"/>
              <a:t>appuntamento più vicino per tutti OBBLIGATORIO: PT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7820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1814513" y="-862013"/>
            <a:ext cx="10509251" cy="6819901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Alcuni aspetti che possono esservi utili per il vs percorso universitario</a:t>
            </a:r>
            <a:r>
              <a:rPr lang="it-IT" baseline="0" dirty="0" smtClean="0"/>
              <a:t>, soprattutto in questi primi 2 anni</a:t>
            </a:r>
          </a:p>
          <a:p>
            <a:r>
              <a:rPr lang="it-IT" baseline="0" dirty="0" smtClean="0"/>
              <a:t>appuntamento più vicino per tutti OBBLIGATORIO: PT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7820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3898232" y="9220160"/>
            <a:ext cx="2981331" cy="486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89" tIns="47444" rIns="94889" bIns="47444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F657965-98CA-4B57-97A4-5ED1343C2E8E}" type="slidenum">
              <a:rPr lang="it-IT" altLang="it-IT" sz="1300">
                <a:solidFill>
                  <a:srgbClr val="000000"/>
                </a:solidFill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9</a:t>
            </a:fld>
            <a:endParaRPr lang="it-IT" altLang="it-IT" sz="1300">
              <a:solidFill>
                <a:srgbClr val="000000"/>
              </a:solidFill>
            </a:endParaRPr>
          </a:p>
        </p:txBody>
      </p:sp>
      <p:sp>
        <p:nvSpPr>
          <p:cNvPr id="79875" name="Text Box 1"/>
          <p:cNvSpPr txBox="1">
            <a:spLocks noChangeArrowheads="1"/>
          </p:cNvSpPr>
          <p:nvPr/>
        </p:nvSpPr>
        <p:spPr bwMode="auto">
          <a:xfrm>
            <a:off x="2853078" y="732507"/>
            <a:ext cx="1177907" cy="363340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0608" tIns="45304" rIns="90608" bIns="45304" anchor="ctr"/>
          <a:lstStyle/>
          <a:p>
            <a:endParaRPr lang="it-IT"/>
          </a:p>
        </p:txBody>
      </p:sp>
      <p:sp>
        <p:nvSpPr>
          <p:cNvPr id="79876" name="Rectangle 2"/>
          <p:cNvSpPr>
            <a:spLocks noGrp="1" noChangeArrowheads="1"/>
          </p:cNvSpPr>
          <p:nvPr>
            <p:ph type="body"/>
          </p:nvPr>
        </p:nvSpPr>
        <p:spPr>
          <a:xfrm>
            <a:off x="688519" y="4612322"/>
            <a:ext cx="5504775" cy="4509276"/>
          </a:xfrm>
          <a:noFill/>
        </p:spPr>
        <p:txBody>
          <a:bodyPr wrap="none" lIns="94889" tIns="47444" rIns="94889" bIns="47444" anchor="ctr"/>
          <a:lstStyle/>
          <a:p>
            <a:endParaRPr lang="it-IT" alt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1"/>
          <p:cNvSpPr txBox="1">
            <a:spLocks noChangeArrowheads="1"/>
          </p:cNvSpPr>
          <p:nvPr/>
        </p:nvSpPr>
        <p:spPr bwMode="auto">
          <a:xfrm>
            <a:off x="3898232" y="1"/>
            <a:ext cx="2982456" cy="48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45" tIns="47801" rIns="95245" bIns="47801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1300">
              <a:solidFill>
                <a:srgbClr val="000000"/>
              </a:solidFill>
            </a:endParaRPr>
          </a:p>
        </p:txBody>
      </p:sp>
      <p:sp>
        <p:nvSpPr>
          <p:cNvPr id="77827" name="Text Box 2"/>
          <p:cNvSpPr txBox="1">
            <a:spLocks noChangeArrowheads="1"/>
          </p:cNvSpPr>
          <p:nvPr/>
        </p:nvSpPr>
        <p:spPr bwMode="auto">
          <a:xfrm>
            <a:off x="2853078" y="732507"/>
            <a:ext cx="1177907" cy="363340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0608" tIns="45304" rIns="90608" bIns="45304" anchor="ctr"/>
          <a:lstStyle/>
          <a:p>
            <a:endParaRPr lang="it-IT"/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body"/>
          </p:nvPr>
        </p:nvSpPr>
        <p:spPr>
          <a:xfrm>
            <a:off x="688519" y="4612322"/>
            <a:ext cx="5504775" cy="4509276"/>
          </a:xfrm>
          <a:noFill/>
        </p:spPr>
        <p:txBody>
          <a:bodyPr wrap="none" anchor="ctr"/>
          <a:lstStyle/>
          <a:p>
            <a:endParaRPr lang="it-IT" alt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1814513" y="-862013"/>
            <a:ext cx="10509251" cy="6819901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Altre info importanti</a:t>
            </a:r>
            <a:r>
              <a:rPr lang="it-IT" baseline="0" dirty="0" smtClean="0"/>
              <a:t> oltre al materiale didattico su dolly per OFA e non solo è il nostro sito del dipartimento che tra l’altro è in fase di revisione.</a:t>
            </a:r>
          </a:p>
          <a:p>
            <a:r>
              <a:rPr lang="it-IT" baseline="0" dirty="0" smtClean="0"/>
              <a:t>La sezione didattica è importante per voi perché contiene molte info utili.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29978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1814513" y="-862013"/>
            <a:ext cx="10509251" cy="6819901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Ad esempio il manifesto della vostra coorte: cos’è??? E’ l’elenco</a:t>
            </a:r>
            <a:r>
              <a:rPr lang="it-IT" baseline="0" dirty="0" smtClean="0"/>
              <a:t> degli insegnamenti e quindi esami che dovete superare per arrivare alla laurea. </a:t>
            </a:r>
          </a:p>
          <a:p>
            <a:r>
              <a:rPr lang="it-IT" baseline="0" dirty="0" smtClean="0"/>
              <a:t>Cosa vuol dire coorte: fa riferimento all’anno in cui vi siete immatricolati. Ogni coorte ha un proprio piano degli studi e proprie regole. Quindi è importante anche per voi avere chiara la vostra coorte perché capita che ci siano regole e materie diverse a seconda della coorte. Nel caso rimaniate fermi un anno ripetenti o fuori corso cambiate coorte di riferimento e quindi cambiate anche regole a cui attenervi.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55081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1814513" y="-862013"/>
            <a:ext cx="10509251" cy="6819901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In questa pagina</a:t>
            </a:r>
            <a:r>
              <a:rPr lang="it-IT" baseline="0" dirty="0" smtClean="0"/>
              <a:t> trovate il vostro piano degli studi per i prossimi 5 anni. Se seguirete il vostro percorso in modo «lineare», senza «intoppi» allora questi saranno gli esami che dovrete sostenere nei prossimi 5 anni e le attività che dovrete frequentare.</a:t>
            </a:r>
          </a:p>
          <a:p>
            <a:r>
              <a:rPr lang="it-IT" baseline="0" dirty="0" smtClean="0"/>
              <a:t>Cliccando su ciascun insegnamento (solo degli anni attivati) potete avere il dettaglio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49547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41139" y="1454312"/>
            <a:ext cx="6132910" cy="100349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82278" y="2652872"/>
            <a:ext cx="5050632" cy="1196393"/>
          </a:xfrm>
        </p:spPr>
        <p:txBody>
          <a:bodyPr/>
          <a:lstStyle>
            <a:lvl1pPr marL="0" indent="0" algn="ctr">
              <a:buNone/>
              <a:defRPr/>
            </a:lvl1pPr>
            <a:lvl2pPr marL="475854" indent="0" algn="ctr">
              <a:buNone/>
              <a:defRPr/>
            </a:lvl2pPr>
            <a:lvl3pPr marL="951708" indent="0" algn="ctr">
              <a:buNone/>
              <a:defRPr/>
            </a:lvl3pPr>
            <a:lvl4pPr marL="1427561" indent="0" algn="ctr">
              <a:buNone/>
              <a:defRPr/>
            </a:lvl4pPr>
            <a:lvl5pPr marL="1903415" indent="0" algn="ctr">
              <a:buNone/>
              <a:defRPr/>
            </a:lvl5pPr>
            <a:lvl6pPr marL="2379269" indent="0" algn="ctr">
              <a:buNone/>
              <a:defRPr/>
            </a:lvl6pPr>
            <a:lvl7pPr marL="2855123" indent="0" algn="ctr">
              <a:buNone/>
              <a:defRPr/>
            </a:lvl7pPr>
            <a:lvl8pPr marL="3330976" indent="0" algn="ctr">
              <a:buNone/>
              <a:defRPr/>
            </a:lvl8pPr>
            <a:lvl9pPr marL="380683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3DDAC-F255-4D7E-9AFA-EF7A45CE3CCC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A53B8-67F7-40A3-8091-5593C0C5AFB5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5231011" y="-368455"/>
            <a:ext cx="1623417" cy="6802319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60759" y="-368455"/>
            <a:ext cx="4629746" cy="6802319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9B557-21C0-4C80-8F1C-9B765F2E83BB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420886" y="936308"/>
            <a:ext cx="6195441" cy="1248410"/>
          </a:xfrm>
          <a:ln>
            <a:noFill/>
          </a:ln>
        </p:spPr>
        <p:txBody>
          <a:bodyPr vert="horz" tIns="0" rIns="1359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2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420886" y="2203924"/>
            <a:ext cx="6197846" cy="1196393"/>
          </a:xfrm>
        </p:spPr>
        <p:txBody>
          <a:bodyPr lIns="0" rIns="13594"/>
          <a:lstStyle>
            <a:lvl1pPr marL="0" marR="33985" indent="0" algn="r">
              <a:buNone/>
              <a:defRPr>
                <a:solidFill>
                  <a:schemeClr val="tx1"/>
                </a:solidFill>
              </a:defRPr>
            </a:lvl1pPr>
            <a:lvl2pPr marL="339855" indent="0" algn="ctr">
              <a:buNone/>
            </a:lvl2pPr>
            <a:lvl3pPr marL="679709" indent="0" algn="ctr">
              <a:buNone/>
            </a:lvl3pPr>
            <a:lvl4pPr marL="1019565" indent="0" algn="ctr">
              <a:buNone/>
            </a:lvl4pPr>
            <a:lvl5pPr marL="1359419" indent="0" algn="ctr">
              <a:buNone/>
            </a:lvl5pPr>
            <a:lvl6pPr marL="1699274" indent="0" algn="ctr">
              <a:buNone/>
            </a:lvl6pPr>
            <a:lvl7pPr marL="2039128" indent="0" algn="ctr">
              <a:buNone/>
            </a:lvl7pPr>
            <a:lvl8pPr marL="2378984" indent="0" algn="ctr">
              <a:buNone/>
            </a:lvl8pPr>
            <a:lvl9pPr marL="2718838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E0C0D6-B8CC-4426-92FA-2A8FCC4C74F2}" type="slidenum">
              <a:rPr lang="it-IT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‹n.›</a:t>
            </a:fld>
            <a:endParaRPr lang="it-IT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5880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strips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92155C-34F9-4257-B45B-E453D48222B4}" type="slidenum">
              <a:rPr lang="it-IT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‹n.›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845089"/>
      </p:ext>
    </p:extLst>
  </p:cSld>
  <p:clrMapOvr>
    <a:masterClrMapping/>
  </p:clrMapOvr>
  <p:transition xmlns:p14="http://schemas.microsoft.com/office/powerpoint/2010/main">
    <p:strips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8481" y="898855"/>
            <a:ext cx="6132910" cy="93006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2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18481" y="1846309"/>
            <a:ext cx="6132910" cy="1030589"/>
          </a:xfrm>
        </p:spPr>
        <p:txBody>
          <a:bodyPr lIns="33985" rIns="33985" anchor="t"/>
          <a:lstStyle>
            <a:lvl1pPr marL="0" indent="0">
              <a:buNone/>
              <a:defRPr sz="1700">
                <a:solidFill>
                  <a:schemeClr val="tx1"/>
                </a:solidFill>
              </a:defRPr>
            </a:lvl1pPr>
            <a:lvl2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F32837-8321-48DB-9D4D-C49309CF2594}" type="slidenum">
              <a:rPr lang="it-IT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‹n.›</a:t>
            </a:fld>
            <a:endParaRPr lang="it-IT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219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strips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0760" y="480638"/>
            <a:ext cx="6493669" cy="780256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60759" y="1310725"/>
            <a:ext cx="3186708" cy="302739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667721" y="1310725"/>
            <a:ext cx="3186708" cy="302739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7F4018-A1FA-46E4-8822-44FB39F5350C}" type="slidenum">
              <a:rPr lang="it-IT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‹n.›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090742"/>
      </p:ext>
    </p:extLst>
  </p:cSld>
  <p:clrMapOvr>
    <a:masterClrMapping/>
  </p:clrMapOvr>
  <p:transition xmlns:p14="http://schemas.microsoft.com/office/powerpoint/2010/main">
    <p:strips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0760" y="480638"/>
            <a:ext cx="6493669" cy="780256"/>
          </a:xfrm>
        </p:spPr>
        <p:txBody>
          <a:bodyPr tIns="33985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60760" y="1266465"/>
            <a:ext cx="3187961" cy="450099"/>
          </a:xfrm>
        </p:spPr>
        <p:txBody>
          <a:bodyPr lIns="33985" tIns="0" rIns="33985" bIns="0" anchor="ctr">
            <a:noAutofit/>
          </a:bodyPr>
          <a:lstStyle>
            <a:lvl1pPr marL="0" indent="0">
              <a:buNone/>
              <a:defRPr sz="18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400" b="1"/>
            </a:lvl3pPr>
            <a:lvl4pPr>
              <a:buNone/>
              <a:defRPr sz="1100" b="1"/>
            </a:lvl4pPr>
            <a:lvl5pPr>
              <a:buNone/>
              <a:defRPr sz="11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3665216" y="1269543"/>
            <a:ext cx="3189213" cy="447021"/>
          </a:xfrm>
        </p:spPr>
        <p:txBody>
          <a:bodyPr lIns="33985" tIns="0" rIns="33985" bIns="0" anchor="ctr"/>
          <a:lstStyle>
            <a:lvl1pPr marL="0" indent="0">
              <a:buNone/>
              <a:defRPr sz="18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400" b="1"/>
            </a:lvl3pPr>
            <a:lvl4pPr>
              <a:buNone/>
              <a:defRPr sz="1100" b="1"/>
            </a:lvl4pPr>
            <a:lvl5pPr>
              <a:buNone/>
              <a:defRPr sz="11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360760" y="1716564"/>
            <a:ext cx="3187961" cy="2625238"/>
          </a:xfrm>
        </p:spPr>
        <p:txBody>
          <a:bodyPr tIns="0"/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665216" y="1716564"/>
            <a:ext cx="3189213" cy="2625238"/>
          </a:xfrm>
        </p:spPr>
        <p:txBody>
          <a:bodyPr tIns="0"/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F77DB3-1197-48A7-BDA7-83833132E397}" type="slidenum">
              <a:rPr lang="it-IT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‹n.›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627635"/>
      </p:ext>
    </p:extLst>
  </p:cSld>
  <p:clrMapOvr>
    <a:masterClrMapping/>
  </p:clrMapOvr>
  <p:transition xmlns:p14="http://schemas.microsoft.com/office/powerpoint/2010/main">
    <p:strips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0759" y="480638"/>
            <a:ext cx="6553796" cy="780256"/>
          </a:xfrm>
        </p:spPr>
        <p:txBody>
          <a:bodyPr vert="horz" tIns="33985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7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69FFBE-A921-45A4-853A-1E7CAA1D75B7}" type="slidenum">
              <a:rPr lang="it-IT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‹n.›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338188"/>
      </p:ext>
    </p:extLst>
  </p:cSld>
  <p:clrMapOvr>
    <a:masterClrMapping/>
  </p:clrMapOvr>
  <p:transition xmlns:p14="http://schemas.microsoft.com/office/powerpoint/2010/main">
    <p:strips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A794E-4C5C-4141-BD19-4A32C910A735}" type="slidenum">
              <a:rPr lang="it-IT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‹n.›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502095"/>
      </p:ext>
    </p:extLst>
  </p:cSld>
  <p:clrMapOvr>
    <a:masterClrMapping/>
  </p:clrMapOvr>
  <p:transition xmlns:p14="http://schemas.microsoft.com/office/powerpoint/2010/main">
    <p:strips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1139" y="351116"/>
            <a:ext cx="2164556" cy="793261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41139" y="1144376"/>
            <a:ext cx="2164556" cy="3121025"/>
          </a:xfrm>
        </p:spPr>
        <p:txBody>
          <a:bodyPr lIns="13594" rIns="13594"/>
          <a:lstStyle>
            <a:lvl1pPr marL="0" indent="0" algn="l">
              <a:buNone/>
              <a:defRPr sz="1000"/>
            </a:lvl1pPr>
            <a:lvl2pPr indent="0" algn="l">
              <a:buNone/>
              <a:defRPr sz="900"/>
            </a:lvl2pPr>
            <a:lvl3pPr indent="0" algn="l">
              <a:buNone/>
              <a:defRPr sz="700"/>
            </a:lvl3pPr>
            <a:lvl4pPr indent="0" algn="l">
              <a:buNone/>
              <a:defRPr sz="600"/>
            </a:lvl4pPr>
            <a:lvl5pPr indent="0" algn="l">
              <a:buNone/>
              <a:defRPr sz="6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2820938" y="1144376"/>
            <a:ext cx="4033491" cy="3121025"/>
          </a:xfrm>
        </p:spPr>
        <p:txBody>
          <a:bodyPr tIns="0"/>
          <a:lstStyle>
            <a:lvl1pPr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BEF572-5AFA-4B31-9450-76FAE14E9268}" type="slidenum">
              <a:rPr lang="it-IT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‹n.›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548144"/>
      </p:ext>
    </p:extLst>
  </p:cSld>
  <p:clrMapOvr>
    <a:masterClrMapping/>
  </p:clrMapOvr>
  <p:transition xmlns:p14="http://schemas.microsoft.com/office/powerpoint/2010/main">
    <p:strips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2D440-7B38-42E3-8570-AE0291BAFB6A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2497977" y="756416"/>
            <a:ext cx="4148733" cy="2808923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70" tIns="33985" rIns="67970" bIns="33985" rtlCol="0" anchor="ctr"/>
          <a:lstStyle/>
          <a:p>
            <a:pPr algn="ctr" defTabSz="951708">
              <a:buClrTx/>
              <a:buSzTx/>
              <a:buFontTx/>
              <a:buNone/>
            </a:pPr>
            <a:endParaRPr lang="en-US" sz="700">
              <a:solidFill>
                <a:prstClr val="white"/>
              </a:solidFill>
            </a:endParaRPr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6315763" y="3658787"/>
            <a:ext cx="122658" cy="10611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70" tIns="33985" rIns="67970" bIns="33985" rtlCol="0" anchor="ctr"/>
          <a:lstStyle/>
          <a:p>
            <a:pPr algn="ctr" defTabSz="951708">
              <a:buClrTx/>
              <a:buSzTx/>
              <a:buFontTx/>
              <a:buNone/>
            </a:pPr>
            <a:endParaRPr lang="en-US" sz="700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1013" y="803464"/>
            <a:ext cx="1746075" cy="1080359"/>
          </a:xfrm>
        </p:spPr>
        <p:txBody>
          <a:bodyPr vert="horz" lIns="33985" tIns="33985" rIns="33985" bIns="33985" anchor="b"/>
          <a:lstStyle>
            <a:lvl1pPr algn="l">
              <a:buNone/>
              <a:defRPr sz="15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81013" y="1931039"/>
            <a:ext cx="1743670" cy="1487689"/>
          </a:xfrm>
        </p:spPr>
        <p:txBody>
          <a:bodyPr lIns="47580" rIns="33985" bIns="33985" anchor="t"/>
          <a:lstStyle>
            <a:lvl1pPr marL="0" indent="0" algn="l">
              <a:spcBef>
                <a:spcPts val="186"/>
              </a:spcBef>
              <a:buFontTx/>
              <a:buNone/>
              <a:defRPr sz="900"/>
            </a:lvl1pPr>
            <a:lvl2pPr>
              <a:defRPr sz="9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373416" y="4339093"/>
            <a:ext cx="481013" cy="249249"/>
          </a:xfrm>
        </p:spPr>
        <p:txBody>
          <a:bodyPr/>
          <a:lstStyle/>
          <a:p>
            <a:pPr>
              <a:defRPr/>
            </a:pPr>
            <a:fld id="{305466B4-3D74-4A94-8956-48E3ADBE966A}" type="slidenum">
              <a:rPr lang="it-IT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‹n.›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2750509" y="818837"/>
            <a:ext cx="3643670" cy="2684082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7516" y="3970638"/>
            <a:ext cx="7230220" cy="7109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970" tIns="33985" rIns="67970" bIns="33985" anchor="t" compatLnSpc="1"/>
          <a:lstStyle/>
          <a:p>
            <a:pPr defTabSz="951708">
              <a:buClrTx/>
              <a:buSzTx/>
              <a:buFontTx/>
              <a:buNone/>
            </a:pPr>
            <a:endParaRPr lang="en-US" sz="700">
              <a:solidFill>
                <a:prstClr val="black"/>
              </a:solidFill>
              <a:latin typeface="Constantia"/>
              <a:ea typeface="+mn-ea"/>
              <a:cs typeface="Arial" charset="0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3457278" y="4245895"/>
            <a:ext cx="3757910" cy="43564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970" tIns="33985" rIns="67970" bIns="33985" anchor="t" compatLnSpc="1"/>
          <a:lstStyle/>
          <a:p>
            <a:pPr defTabSz="951708">
              <a:buClrTx/>
              <a:buSzTx/>
              <a:buFontTx/>
              <a:buNone/>
            </a:pPr>
            <a:endParaRPr lang="en-US" sz="700">
              <a:solidFill>
                <a:prstClr val="black"/>
              </a:solidFill>
              <a:latin typeface="Constantia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399761"/>
      </p:ext>
    </p:extLst>
  </p:cSld>
  <p:clrMapOvr>
    <a:masterClrMapping/>
  </p:clrMapOvr>
  <p:transition xmlns:p14="http://schemas.microsoft.com/office/powerpoint/2010/main">
    <p:strips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E7C409-22D6-4293-A552-9411E4C4B7EB}" type="slidenum">
              <a:rPr lang="it-IT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‹n.›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726155"/>
      </p:ext>
    </p:extLst>
  </p:cSld>
  <p:clrMapOvr>
    <a:masterClrMapping/>
  </p:clrMapOvr>
  <p:transition xmlns:p14="http://schemas.microsoft.com/office/powerpoint/2010/main">
    <p:strips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5231011" y="624207"/>
            <a:ext cx="1623417" cy="355775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60759" y="624207"/>
            <a:ext cx="4749999" cy="355775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2FBAA7-F2F9-470B-BBD9-11690F0264AC}" type="slidenum">
              <a:rPr lang="it-IT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‹n.›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855957"/>
      </p:ext>
    </p:extLst>
  </p:cSld>
  <p:clrMapOvr>
    <a:masterClrMapping/>
  </p:clrMapOvr>
  <p:transition xmlns:p14="http://schemas.microsoft.com/office/powerpoint/2010/main">
    <p:strips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202" y="3008323"/>
            <a:ext cx="6132910" cy="92980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71202" y="1984237"/>
            <a:ext cx="6132910" cy="1024086"/>
          </a:xfrm>
        </p:spPr>
        <p:txBody>
          <a:bodyPr anchor="b"/>
          <a:lstStyle>
            <a:lvl1pPr marL="0" indent="0">
              <a:buNone/>
              <a:defRPr sz="2100"/>
            </a:lvl1pPr>
            <a:lvl2pPr marL="475854" indent="0">
              <a:buNone/>
              <a:defRPr sz="1900"/>
            </a:lvl2pPr>
            <a:lvl3pPr marL="951708" indent="0">
              <a:buNone/>
              <a:defRPr sz="1700"/>
            </a:lvl3pPr>
            <a:lvl4pPr marL="1427561" indent="0">
              <a:buNone/>
              <a:defRPr sz="1500"/>
            </a:lvl4pPr>
            <a:lvl5pPr marL="1903415" indent="0">
              <a:buNone/>
              <a:defRPr sz="1500"/>
            </a:lvl5pPr>
            <a:lvl6pPr marL="2379269" indent="0">
              <a:buNone/>
              <a:defRPr sz="1500"/>
            </a:lvl6pPr>
            <a:lvl7pPr marL="2855123" indent="0">
              <a:buNone/>
              <a:defRPr sz="1500"/>
            </a:lvl7pPr>
            <a:lvl8pPr marL="3330976" indent="0">
              <a:buNone/>
              <a:defRPr sz="1500"/>
            </a:lvl8pPr>
            <a:lvl9pPr marL="3806830" indent="0">
              <a:buNone/>
              <a:defRPr sz="1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3A1DC-CE8B-4EAA-9EFF-304476464C32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60760" y="1090192"/>
            <a:ext cx="3126581" cy="534367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727847" y="1090192"/>
            <a:ext cx="3126581" cy="534367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31520-0087-4313-AA1D-A097CD3F72D8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0760" y="187479"/>
            <a:ext cx="6493669" cy="780256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60759" y="1047929"/>
            <a:ext cx="3189214" cy="436726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5854" indent="0">
              <a:buNone/>
              <a:defRPr sz="2100" b="1"/>
            </a:lvl2pPr>
            <a:lvl3pPr marL="951708" indent="0">
              <a:buNone/>
              <a:defRPr sz="1900" b="1"/>
            </a:lvl3pPr>
            <a:lvl4pPr marL="1427561" indent="0">
              <a:buNone/>
              <a:defRPr sz="1700" b="1"/>
            </a:lvl4pPr>
            <a:lvl5pPr marL="1903415" indent="0">
              <a:buNone/>
              <a:defRPr sz="1700" b="1"/>
            </a:lvl5pPr>
            <a:lvl6pPr marL="2379269" indent="0">
              <a:buNone/>
              <a:defRPr sz="1700" b="1"/>
            </a:lvl6pPr>
            <a:lvl7pPr marL="2855123" indent="0">
              <a:buNone/>
              <a:defRPr sz="1700" b="1"/>
            </a:lvl7pPr>
            <a:lvl8pPr marL="3330976" indent="0">
              <a:buNone/>
              <a:defRPr sz="1700" b="1"/>
            </a:lvl8pPr>
            <a:lvl9pPr marL="3806830" indent="0">
              <a:buNone/>
              <a:defRPr sz="17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60759" y="1484655"/>
            <a:ext cx="3189214" cy="269730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665217" y="1047929"/>
            <a:ext cx="3189213" cy="436726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5854" indent="0">
              <a:buNone/>
              <a:defRPr sz="2100" b="1"/>
            </a:lvl2pPr>
            <a:lvl3pPr marL="951708" indent="0">
              <a:buNone/>
              <a:defRPr sz="1900" b="1"/>
            </a:lvl3pPr>
            <a:lvl4pPr marL="1427561" indent="0">
              <a:buNone/>
              <a:defRPr sz="1700" b="1"/>
            </a:lvl4pPr>
            <a:lvl5pPr marL="1903415" indent="0">
              <a:buNone/>
              <a:defRPr sz="1700" b="1"/>
            </a:lvl5pPr>
            <a:lvl6pPr marL="2379269" indent="0">
              <a:buNone/>
              <a:defRPr sz="1700" b="1"/>
            </a:lvl6pPr>
            <a:lvl7pPr marL="2855123" indent="0">
              <a:buNone/>
              <a:defRPr sz="1700" b="1"/>
            </a:lvl7pPr>
            <a:lvl8pPr marL="3330976" indent="0">
              <a:buNone/>
              <a:defRPr sz="1700" b="1"/>
            </a:lvl8pPr>
            <a:lvl9pPr marL="3806830" indent="0">
              <a:buNone/>
              <a:defRPr sz="17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665217" y="1484655"/>
            <a:ext cx="3189213" cy="269730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7FB2B-FBB8-4FCF-BFDA-498303FC65F0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D8DEE-97AC-468F-AD9C-E9F31A5F15AC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A11DF-62B8-4602-9766-EEDAA9CC3048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0760" y="186394"/>
            <a:ext cx="2374999" cy="79326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20939" y="186396"/>
            <a:ext cx="4033491" cy="399556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60760" y="979656"/>
            <a:ext cx="2374999" cy="3202302"/>
          </a:xfrm>
        </p:spPr>
        <p:txBody>
          <a:bodyPr/>
          <a:lstStyle>
            <a:lvl1pPr marL="0" indent="0">
              <a:buNone/>
              <a:defRPr sz="1500"/>
            </a:lvl1pPr>
            <a:lvl2pPr marL="475854" indent="0">
              <a:buNone/>
              <a:defRPr sz="1200"/>
            </a:lvl2pPr>
            <a:lvl3pPr marL="951708" indent="0">
              <a:buNone/>
              <a:defRPr sz="1000"/>
            </a:lvl3pPr>
            <a:lvl4pPr marL="1427561" indent="0">
              <a:buNone/>
              <a:defRPr sz="900"/>
            </a:lvl4pPr>
            <a:lvl5pPr marL="1903415" indent="0">
              <a:buNone/>
              <a:defRPr sz="900"/>
            </a:lvl5pPr>
            <a:lvl6pPr marL="2379269" indent="0">
              <a:buNone/>
              <a:defRPr sz="900"/>
            </a:lvl6pPr>
            <a:lvl7pPr marL="2855123" indent="0">
              <a:buNone/>
              <a:defRPr sz="900"/>
            </a:lvl7pPr>
            <a:lvl8pPr marL="3330976" indent="0">
              <a:buNone/>
              <a:defRPr sz="900"/>
            </a:lvl8pPr>
            <a:lvl9pPr marL="380683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4DC18-588F-491F-85B0-49766DBD3A00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15480" y="3277077"/>
            <a:ext cx="4329113" cy="386877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415480" y="418304"/>
            <a:ext cx="4329113" cy="2808923"/>
          </a:xfrm>
        </p:spPr>
        <p:txBody>
          <a:bodyPr/>
          <a:lstStyle>
            <a:lvl1pPr marL="0" indent="0">
              <a:buNone/>
              <a:defRPr sz="3300"/>
            </a:lvl1pPr>
            <a:lvl2pPr marL="475854" indent="0">
              <a:buNone/>
              <a:defRPr sz="2900"/>
            </a:lvl2pPr>
            <a:lvl3pPr marL="951708" indent="0">
              <a:buNone/>
              <a:defRPr sz="2500"/>
            </a:lvl3pPr>
            <a:lvl4pPr marL="1427561" indent="0">
              <a:buNone/>
              <a:defRPr sz="2100"/>
            </a:lvl4pPr>
            <a:lvl5pPr marL="1903415" indent="0">
              <a:buNone/>
              <a:defRPr sz="2100"/>
            </a:lvl5pPr>
            <a:lvl6pPr marL="2379269" indent="0">
              <a:buNone/>
              <a:defRPr sz="2100"/>
            </a:lvl6pPr>
            <a:lvl7pPr marL="2855123" indent="0">
              <a:buNone/>
              <a:defRPr sz="2100"/>
            </a:lvl7pPr>
            <a:lvl8pPr marL="3330976" indent="0">
              <a:buNone/>
              <a:defRPr sz="2100"/>
            </a:lvl8pPr>
            <a:lvl9pPr marL="3806830" indent="0">
              <a:buNone/>
              <a:defRPr sz="21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415480" y="3663954"/>
            <a:ext cx="4329113" cy="549431"/>
          </a:xfrm>
        </p:spPr>
        <p:txBody>
          <a:bodyPr/>
          <a:lstStyle>
            <a:lvl1pPr marL="0" indent="0">
              <a:buNone/>
              <a:defRPr sz="1500"/>
            </a:lvl1pPr>
            <a:lvl2pPr marL="475854" indent="0">
              <a:buNone/>
              <a:defRPr sz="1200"/>
            </a:lvl2pPr>
            <a:lvl3pPr marL="951708" indent="0">
              <a:buNone/>
              <a:defRPr sz="1000"/>
            </a:lvl3pPr>
            <a:lvl4pPr marL="1427561" indent="0">
              <a:buNone/>
              <a:defRPr sz="900"/>
            </a:lvl4pPr>
            <a:lvl5pPr marL="1903415" indent="0">
              <a:buNone/>
              <a:defRPr sz="900"/>
            </a:lvl5pPr>
            <a:lvl6pPr marL="2379269" indent="0">
              <a:buNone/>
              <a:defRPr sz="900"/>
            </a:lvl6pPr>
            <a:lvl7pPr marL="2855123" indent="0">
              <a:buNone/>
              <a:defRPr sz="900"/>
            </a:lvl7pPr>
            <a:lvl8pPr marL="3330976" indent="0">
              <a:buNone/>
              <a:defRPr sz="900"/>
            </a:lvl8pPr>
            <a:lvl9pPr marL="380683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662CC-019F-48A7-A66C-7362BC7D0611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60760" y="-368996"/>
            <a:ext cx="6493669" cy="1892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102" tIns="47554" rIns="95102" bIns="4755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 titolo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0760" y="1090734"/>
            <a:ext cx="6493669" cy="5343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102" tIns="47554" rIns="95102" bIns="475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60759" y="4267027"/>
            <a:ext cx="1683544" cy="325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102" tIns="47554" rIns="95102" bIns="47554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tabLst>
                <a:tab pos="0" algn="l"/>
                <a:tab pos="951708" algn="l"/>
                <a:tab pos="1903415" algn="l"/>
                <a:tab pos="2855123" algn="l"/>
                <a:tab pos="3806830" algn="l"/>
                <a:tab pos="4758538" algn="l"/>
                <a:tab pos="5708593" algn="l"/>
                <a:tab pos="6661953" algn="l"/>
                <a:tab pos="7612008" algn="l"/>
                <a:tab pos="8565368" algn="l"/>
                <a:tab pos="9515423" algn="l"/>
                <a:tab pos="10465478" algn="l"/>
              </a:tabLst>
              <a:defRPr sz="15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465190" y="4267027"/>
            <a:ext cx="2283140" cy="325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102" tIns="47554" rIns="95102" bIns="47554" numCol="1" anchor="t" anchorCtr="0" compatLnSpc="1">
            <a:prstTxWarp prst="textNoShape">
              <a:avLst/>
            </a:prstTxWarp>
          </a:bodyPr>
          <a:lstStyle>
            <a:lvl1pPr algn="ctr">
              <a:buFont typeface="Times New Roman" pitchFamily="18" charset="0"/>
              <a:buNone/>
              <a:tabLst>
                <a:tab pos="0" algn="l"/>
                <a:tab pos="951708" algn="l"/>
                <a:tab pos="1903415" algn="l"/>
                <a:tab pos="2855123" algn="l"/>
                <a:tab pos="3806830" algn="l"/>
                <a:tab pos="4758538" algn="l"/>
                <a:tab pos="5708593" algn="l"/>
                <a:tab pos="6661953" algn="l"/>
                <a:tab pos="7612008" algn="l"/>
                <a:tab pos="8565368" algn="l"/>
                <a:tab pos="9515423" algn="l"/>
                <a:tab pos="10465478" algn="l"/>
              </a:tabLst>
              <a:defRPr sz="15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170885" y="4267027"/>
            <a:ext cx="1683544" cy="325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102" tIns="47554" rIns="95102" bIns="47554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51708" algn="l"/>
                <a:tab pos="1903415" algn="l"/>
                <a:tab pos="2855123" algn="l"/>
                <a:tab pos="3806830" algn="l"/>
                <a:tab pos="4758538" algn="l"/>
                <a:tab pos="5708593" algn="l"/>
                <a:tab pos="6661953" algn="l"/>
                <a:tab pos="7612008" algn="l"/>
                <a:tab pos="8565368" algn="l"/>
                <a:tab pos="9515423" algn="l"/>
                <a:tab pos="10465478" algn="l"/>
              </a:tabLst>
              <a:defRPr sz="15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C421ED80-4411-4D06-A419-76E6376A8DF8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</p:sldLayoutIdLst>
  <p:txStyles>
    <p:titleStyle>
      <a:lvl1pPr algn="ctr" defTabSz="46759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000000"/>
          </a:solidFill>
          <a:latin typeface="+mj-lt"/>
          <a:ea typeface="ＭＳ Ｐゴシック" charset="0"/>
          <a:cs typeface="ＭＳ Ｐゴシック" charset="0"/>
        </a:defRPr>
      </a:lvl1pPr>
      <a:lvl2pPr algn="ctr" defTabSz="46759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6759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6759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6759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5pPr>
      <a:lvl6pPr marL="2617196" indent="-237927" algn="ctr" defTabSz="46759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000000"/>
          </a:solidFill>
          <a:latin typeface="Arial" charset="0"/>
        </a:defRPr>
      </a:lvl6pPr>
      <a:lvl7pPr marL="3093049" indent="-237927" algn="ctr" defTabSz="46759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000000"/>
          </a:solidFill>
          <a:latin typeface="Arial" charset="0"/>
        </a:defRPr>
      </a:lvl7pPr>
      <a:lvl8pPr marL="3568903" indent="-237927" algn="ctr" defTabSz="46759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000000"/>
          </a:solidFill>
          <a:latin typeface="Arial" charset="0"/>
        </a:defRPr>
      </a:lvl8pPr>
      <a:lvl9pPr marL="4044757" indent="-237927" algn="ctr" defTabSz="46759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000000"/>
          </a:solidFill>
          <a:latin typeface="Arial" charset="0"/>
        </a:defRPr>
      </a:lvl9pPr>
    </p:titleStyle>
    <p:bodyStyle>
      <a:lvl1pPr marL="356890" indent="-356890" algn="l" defTabSz="467593" rtl="0" eaLnBrk="0" fontAlgn="base" hangingPunct="0">
        <a:spcBef>
          <a:spcPts val="833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300">
          <a:solidFill>
            <a:srgbClr val="000000"/>
          </a:solidFill>
          <a:latin typeface="+mn-lt"/>
          <a:ea typeface="ＭＳ Ｐゴシック" charset="0"/>
          <a:cs typeface="ＭＳ Ｐゴシック" charset="0"/>
        </a:defRPr>
      </a:lvl1pPr>
      <a:lvl2pPr marL="773262" indent="-297409" algn="l" defTabSz="467593" rtl="0" eaLnBrk="0" fontAlgn="base" hangingPunct="0">
        <a:spcBef>
          <a:spcPts val="729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900">
          <a:solidFill>
            <a:srgbClr val="000000"/>
          </a:solidFill>
          <a:latin typeface="+mn-lt"/>
          <a:ea typeface="ＭＳ Ｐゴシック" charset="0"/>
        </a:defRPr>
      </a:lvl2pPr>
      <a:lvl3pPr marL="1189634" indent="-237927" algn="l" defTabSz="467593" rtl="0" eaLnBrk="0" fontAlgn="base" hangingPunct="0">
        <a:spcBef>
          <a:spcPts val="624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500">
          <a:solidFill>
            <a:srgbClr val="000000"/>
          </a:solidFill>
          <a:latin typeface="+mn-lt"/>
          <a:ea typeface="ＭＳ Ｐゴシック" charset="0"/>
        </a:defRPr>
      </a:lvl3pPr>
      <a:lvl4pPr marL="1665488" indent="-237927" algn="l" defTabSz="467593" rtl="0" eaLnBrk="0" fontAlgn="base" hangingPunct="0">
        <a:spcBef>
          <a:spcPts val="52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000000"/>
          </a:solidFill>
          <a:latin typeface="+mn-lt"/>
          <a:ea typeface="ＭＳ Ｐゴシック" charset="0"/>
        </a:defRPr>
      </a:lvl4pPr>
      <a:lvl5pPr marL="2141342" indent="-237927" algn="l" defTabSz="467593" rtl="0" eaLnBrk="0" fontAlgn="base" hangingPunct="0">
        <a:spcBef>
          <a:spcPts val="52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000000"/>
          </a:solidFill>
          <a:latin typeface="+mn-lt"/>
          <a:ea typeface="ＭＳ Ｐゴシック" charset="0"/>
        </a:defRPr>
      </a:lvl5pPr>
      <a:lvl6pPr marL="2617196" indent="-237927" algn="l" defTabSz="467593" rtl="0" fontAlgn="base">
        <a:spcBef>
          <a:spcPts val="52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000000"/>
          </a:solidFill>
          <a:latin typeface="+mn-lt"/>
        </a:defRPr>
      </a:lvl6pPr>
      <a:lvl7pPr marL="3093049" indent="-237927" algn="l" defTabSz="467593" rtl="0" fontAlgn="base">
        <a:spcBef>
          <a:spcPts val="52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000000"/>
          </a:solidFill>
          <a:latin typeface="+mn-lt"/>
        </a:defRPr>
      </a:lvl7pPr>
      <a:lvl8pPr marL="3568903" indent="-237927" algn="l" defTabSz="467593" rtl="0" fontAlgn="base">
        <a:spcBef>
          <a:spcPts val="52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000000"/>
          </a:solidFill>
          <a:latin typeface="+mn-lt"/>
        </a:defRPr>
      </a:lvl8pPr>
      <a:lvl9pPr marL="4044757" indent="-237927" algn="l" defTabSz="467593" rtl="0" fontAlgn="base">
        <a:spcBef>
          <a:spcPts val="52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000000"/>
          </a:solidFill>
          <a:latin typeface="+mn-lt"/>
        </a:defRPr>
      </a:lvl9pPr>
    </p:bodyStyle>
    <p:otherStyle>
      <a:defPPr>
        <a:defRPr lang="it-IT"/>
      </a:defPPr>
      <a:lvl1pPr marL="0" algn="l" defTabSz="9517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5854" algn="l" defTabSz="9517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1708" algn="l" defTabSz="9517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27561" algn="l" defTabSz="9517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03415" algn="l" defTabSz="9517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9269" algn="l" defTabSz="9517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55123" algn="l" defTabSz="9517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30976" algn="l" defTabSz="9517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06830" algn="l" defTabSz="9517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7516" y="-4877"/>
            <a:ext cx="7230220" cy="7109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970" tIns="33985" rIns="67970" bIns="33985" anchor="t" compatLnSpc="1"/>
          <a:lstStyle/>
          <a:p>
            <a:pPr defTabSz="951708">
              <a:buClrTx/>
              <a:buSzTx/>
              <a:buFontTx/>
              <a:buNone/>
            </a:pPr>
            <a:endParaRPr lang="en-US" sz="700">
              <a:solidFill>
                <a:prstClr val="black"/>
              </a:solidFill>
              <a:latin typeface="Constantia"/>
              <a:ea typeface="+mn-ea"/>
              <a:cs typeface="Arial" charset="0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3457278" y="-4876"/>
            <a:ext cx="3757910" cy="43564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970" tIns="33985" rIns="67970" bIns="33985" anchor="t" compatLnSpc="1"/>
          <a:lstStyle/>
          <a:p>
            <a:pPr defTabSz="951708">
              <a:buClrTx/>
              <a:buSzTx/>
              <a:buFontTx/>
              <a:buNone/>
            </a:pPr>
            <a:endParaRPr lang="en-US" sz="700">
              <a:solidFill>
                <a:prstClr val="black"/>
              </a:solidFill>
              <a:latin typeface="Constantia"/>
              <a:ea typeface="+mn-ea"/>
              <a:cs typeface="Arial" charset="0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360760" y="480638"/>
            <a:ext cx="6493669" cy="780256"/>
          </a:xfrm>
          <a:prstGeom prst="rect">
            <a:avLst/>
          </a:prstGeom>
        </p:spPr>
        <p:txBody>
          <a:bodyPr vert="horz" lIns="0" tIns="33985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360760" y="1321234"/>
            <a:ext cx="6493669" cy="2996184"/>
          </a:xfrm>
          <a:prstGeom prst="rect">
            <a:avLst/>
          </a:prstGeom>
        </p:spPr>
        <p:txBody>
          <a:bodyPr vert="horz" lIns="67970" tIns="33985" rIns="67970" bIns="33985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360759" y="4339093"/>
            <a:ext cx="1683544" cy="249249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9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51708">
              <a:buClrTx/>
              <a:buSzTx/>
              <a:defRPr/>
            </a:pPr>
            <a:endParaRPr lang="it-IT">
              <a:solidFill>
                <a:srgbClr val="04617B">
                  <a:shade val="90000"/>
                </a:srgbClr>
              </a:solidFill>
              <a:ea typeface="+mn-ea"/>
              <a:cs typeface="Arial" charset="0"/>
            </a:endParaRPr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104430" y="4339093"/>
            <a:ext cx="2645569" cy="249249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9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51708">
              <a:buClrTx/>
              <a:buSzTx/>
              <a:defRPr/>
            </a:pPr>
            <a:endParaRPr lang="it-IT">
              <a:solidFill>
                <a:srgbClr val="04617B">
                  <a:shade val="90000"/>
                </a:srgbClr>
              </a:solidFill>
              <a:ea typeface="+mn-ea"/>
              <a:cs typeface="Arial" charset="0"/>
            </a:endParaRPr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6253163" y="4339093"/>
            <a:ext cx="601266" cy="249249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9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51708">
              <a:buClrTx/>
              <a:buSzTx/>
              <a:defRPr/>
            </a:pPr>
            <a:fld id="{5EB99F8D-F2BE-462F-94B7-CBC839BB07F7}" type="slidenum">
              <a:rPr lang="it-IT" smtClean="0">
                <a:solidFill>
                  <a:srgbClr val="04617B">
                    <a:shade val="90000"/>
                  </a:srgbClr>
                </a:solidFill>
                <a:ea typeface="+mn-ea"/>
                <a:cs typeface="Arial" charset="0"/>
              </a:rPr>
              <a:pPr defTabSz="951708">
                <a:buClrTx/>
                <a:buSzTx/>
                <a:defRPr/>
              </a:pPr>
              <a:t>‹n.›</a:t>
            </a:fld>
            <a:endParaRPr lang="it-IT">
              <a:solidFill>
                <a:srgbClr val="04617B">
                  <a:shade val="90000"/>
                </a:srgbClr>
              </a:solidFill>
              <a:ea typeface="+mn-ea"/>
              <a:cs typeface="Arial" charset="0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-15006" y="138172"/>
            <a:ext cx="7244027" cy="443186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951708">
                <a:buClrTx/>
                <a:buSzTx/>
                <a:buFontTx/>
                <a:buNone/>
              </a:pPr>
              <a:endParaRPr lang="en-US" sz="700">
                <a:solidFill>
                  <a:prstClr val="black"/>
                </a:solidFill>
                <a:ea typeface="+mn-ea"/>
                <a:cs typeface="Arial" charset="0"/>
              </a:endParaRPr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951708">
                <a:buClrTx/>
                <a:buSzTx/>
                <a:buFontTx/>
                <a:buNone/>
              </a:pPr>
              <a:endParaRPr lang="en-US" sz="700">
                <a:solidFill>
                  <a:prstClr val="black"/>
                </a:solidFill>
                <a:ea typeface="+mn-ea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576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</p:sldLayoutIdLst>
  <p:transition xmlns:p14="http://schemas.microsoft.com/office/powerpoint/2010/main">
    <p:strips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7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03912" indent="-203912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75797" indent="-183521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9709" indent="-183521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83623" indent="-156333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87535" indent="-156333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91449" indent="-156333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427390" indent="-135942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1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31303" indent="-135942" algn="l" rtl="0" eaLnBrk="1" latinLnBrk="0" hangingPunct="1">
        <a:spcBef>
          <a:spcPct val="20000"/>
        </a:spcBef>
        <a:buClr>
          <a:schemeClr val="tx2"/>
        </a:buClr>
        <a:buChar char="•"/>
        <a:defRPr kumimoji="0"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1835216" indent="-135942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398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797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195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594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6992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391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3789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188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dsv.unimore.it/site/home/servizi-agli-studenti/sicurmore.html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support.unimore.it/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5" t="16791" r="12835" b="58515"/>
          <a:stretch/>
        </p:blipFill>
        <p:spPr bwMode="auto">
          <a:xfrm>
            <a:off x="-663" y="15627"/>
            <a:ext cx="7215851" cy="134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425740" y="3078101"/>
            <a:ext cx="6486414" cy="1485692"/>
          </a:xfrm>
          <a:prstGeom prst="rect">
            <a:avLst/>
          </a:prstGeom>
          <a:solidFill>
            <a:schemeClr val="bg1"/>
          </a:solidFill>
        </p:spPr>
        <p:txBody>
          <a:bodyPr wrap="square" lIns="67962" tIns="33981" rIns="67962" bIns="33981">
            <a:spAutoFit/>
          </a:bodyPr>
          <a:lstStyle/>
          <a:p>
            <a:pPr algn="ctr" defTabSz="679709">
              <a:buClrTx/>
              <a:buSzTx/>
            </a:pP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Lauree Magistrali a Ciclo Unico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24767" indent="-424767" defTabSz="679709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it-IT" sz="25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Farmacia </a:t>
            </a:r>
          </a:p>
          <a:p>
            <a:pPr marL="424767" indent="-424767" defTabSz="679709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it-IT" sz="25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Chimica e Tecnologia Farmaceutiche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425740" y="1455971"/>
            <a:ext cx="6486414" cy="1450316"/>
          </a:xfrm>
          <a:prstGeom prst="rect">
            <a:avLst/>
          </a:prstGeom>
          <a:solidFill>
            <a:srgbClr val="F83008"/>
          </a:solidFill>
        </p:spPr>
        <p:txBody>
          <a:bodyPr wrap="square" lIns="95171" tIns="47585" rIns="95171" bIns="47585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4200" dirty="0" smtClean="0">
                <a:latin typeface="Dotum" panose="020B0600000101010101" pitchFamily="34" charset="-127"/>
                <a:ea typeface="Dotum" panose="020B0600000101010101" pitchFamily="34" charset="-127"/>
              </a:rPr>
              <a:t>Incontro con le matricole</a:t>
            </a:r>
            <a:endParaRPr lang="it-IT" sz="4200" dirty="0"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 algn="ctr">
              <a:spcAft>
                <a:spcPts val="1249"/>
              </a:spcAft>
            </a:pPr>
            <a:r>
              <a:rPr lang="it-IT" sz="2500" dirty="0" smtClean="0">
                <a:latin typeface="Dotum" panose="020B0600000101010101" pitchFamily="34" charset="-127"/>
                <a:ea typeface="Dotum" panose="020B0600000101010101" pitchFamily="34" charset="-127"/>
              </a:rPr>
              <a:t>Martedì 8 </a:t>
            </a:r>
            <a:r>
              <a:rPr lang="it-IT" sz="2500" dirty="0">
                <a:latin typeface="Dotum" panose="020B0600000101010101" pitchFamily="34" charset="-127"/>
                <a:ea typeface="Dotum" panose="020B0600000101010101" pitchFamily="34" charset="-127"/>
              </a:rPr>
              <a:t>ottobre </a:t>
            </a:r>
            <a:r>
              <a:rPr lang="it-IT" sz="2500" dirty="0" smtClean="0">
                <a:latin typeface="Dotum" panose="020B0600000101010101" pitchFamily="34" charset="-127"/>
                <a:ea typeface="Dotum" panose="020B0600000101010101" pitchFamily="34" charset="-127"/>
              </a:rPr>
              <a:t>2019</a:t>
            </a:r>
            <a:endParaRPr lang="it-IT" sz="2500" dirty="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 rot="10800000">
            <a:off x="1255977" y="1165509"/>
            <a:ext cx="5361286" cy="25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wrap="none" lIns="95171" tIns="47585" rIns="95171" bIns="47585" anchor="ctr"/>
          <a:lstStyle/>
          <a:p>
            <a:endParaRPr lang="it-IT">
              <a:solidFill>
                <a:srgbClr val="002060"/>
              </a:solidFill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25740" y="1087305"/>
            <a:ext cx="6439466" cy="2727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102" tIns="47554" rIns="95102" bIns="47554">
            <a:spAutoFit/>
          </a:bodyPr>
          <a:lstStyle/>
          <a:p>
            <a:pPr marL="297409" indent="-297409">
              <a:buFont typeface="Wingdings" panose="05000000000000000000" pitchFamily="2" charset="2"/>
              <a:buChar char="ü"/>
              <a:tabLst>
                <a:tab pos="0" algn="l"/>
                <a:tab pos="951708" algn="l"/>
                <a:tab pos="1903415" algn="l"/>
                <a:tab pos="2855123" algn="l"/>
                <a:tab pos="3806830" algn="l"/>
                <a:tab pos="4758538" algn="l"/>
                <a:tab pos="5708593" algn="l"/>
                <a:tab pos="6661953" algn="l"/>
                <a:tab pos="7612008" algn="l"/>
                <a:tab pos="8565368" algn="l"/>
                <a:tab pos="9515423" algn="l"/>
                <a:tab pos="10465478" algn="l"/>
              </a:tabLst>
            </a:pPr>
            <a:r>
              <a:rPr lang="it-IT" altLang="it-IT" u="sng" dirty="0">
                <a:solidFill>
                  <a:srgbClr val="FF3300"/>
                </a:solidFill>
                <a:latin typeface="+mn-lt"/>
              </a:rPr>
              <a:t>Ipotesi date recupero </a:t>
            </a:r>
            <a:r>
              <a:rPr lang="it-IT" altLang="it-IT" u="sng" dirty="0" smtClean="0">
                <a:solidFill>
                  <a:srgbClr val="FF3300"/>
                </a:solidFill>
                <a:latin typeface="+mn-lt"/>
              </a:rPr>
              <a:t>OFA:</a:t>
            </a:r>
            <a:r>
              <a:rPr lang="it-IT" altLang="it-IT" dirty="0" smtClean="0">
                <a:solidFill>
                  <a:srgbClr val="FF3300"/>
                </a:solidFill>
                <a:latin typeface="+mn-lt"/>
              </a:rPr>
              <a:t> </a:t>
            </a:r>
            <a:r>
              <a:rPr lang="it-IT" altLang="it-IT" b="1" dirty="0">
                <a:solidFill>
                  <a:srgbClr val="002060"/>
                </a:solidFill>
                <a:latin typeface="+mn-lt"/>
              </a:rPr>
              <a:t>i</a:t>
            </a:r>
            <a:r>
              <a:rPr lang="it-IT" altLang="it-IT" b="1" dirty="0" smtClean="0">
                <a:solidFill>
                  <a:srgbClr val="002060"/>
                </a:solidFill>
                <a:latin typeface="+mn-lt"/>
              </a:rPr>
              <a:t>nizio </a:t>
            </a:r>
            <a:r>
              <a:rPr lang="it-IT" altLang="it-IT" b="1" dirty="0">
                <a:solidFill>
                  <a:srgbClr val="002060"/>
                </a:solidFill>
                <a:latin typeface="+mn-lt"/>
              </a:rPr>
              <a:t>gennaio, fine gennaio</a:t>
            </a:r>
            <a:r>
              <a:rPr lang="it-IT" altLang="it-IT" dirty="0">
                <a:solidFill>
                  <a:srgbClr val="002060"/>
                </a:solidFill>
                <a:latin typeface="+mn-lt"/>
              </a:rPr>
              <a:t>, </a:t>
            </a:r>
            <a:r>
              <a:rPr lang="it-IT" altLang="it-IT" b="1" dirty="0">
                <a:solidFill>
                  <a:srgbClr val="002060"/>
                </a:solidFill>
                <a:latin typeface="+mn-lt"/>
              </a:rPr>
              <a:t>inizio febbraio </a:t>
            </a:r>
            <a:r>
              <a:rPr lang="it-IT" altLang="it-IT" dirty="0" smtClean="0">
                <a:solidFill>
                  <a:srgbClr val="002060"/>
                </a:solidFill>
                <a:latin typeface="+mn-lt"/>
              </a:rPr>
              <a:t>2020 più  altre </a:t>
            </a:r>
            <a:r>
              <a:rPr lang="it-IT" altLang="it-IT" dirty="0">
                <a:solidFill>
                  <a:srgbClr val="002060"/>
                </a:solidFill>
                <a:latin typeface="+mn-lt"/>
              </a:rPr>
              <a:t>2 o 3  date da concordare con i docenti </a:t>
            </a:r>
            <a:r>
              <a:rPr lang="it-IT" altLang="it-IT" dirty="0" smtClean="0">
                <a:solidFill>
                  <a:srgbClr val="002060"/>
                </a:solidFill>
                <a:latin typeface="+mn-lt"/>
              </a:rPr>
              <a:t>a </a:t>
            </a:r>
            <a:r>
              <a:rPr lang="it-IT" altLang="it-IT" b="1" dirty="0">
                <a:solidFill>
                  <a:srgbClr val="002060"/>
                </a:solidFill>
                <a:latin typeface="+mn-lt"/>
              </a:rPr>
              <a:t>giugno </a:t>
            </a:r>
            <a:r>
              <a:rPr lang="it-IT" altLang="it-IT" b="1" dirty="0" smtClean="0">
                <a:solidFill>
                  <a:srgbClr val="002060"/>
                </a:solidFill>
                <a:latin typeface="+mn-lt"/>
              </a:rPr>
              <a:t>e luglio </a:t>
            </a:r>
            <a:r>
              <a:rPr lang="it-IT" altLang="it-IT" dirty="0" smtClean="0">
                <a:solidFill>
                  <a:srgbClr val="002060"/>
                </a:solidFill>
                <a:latin typeface="+mn-lt"/>
              </a:rPr>
              <a:t>2020</a:t>
            </a:r>
          </a:p>
          <a:p>
            <a:pPr marL="297409" indent="-297409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0" algn="l"/>
                <a:tab pos="951708" algn="l"/>
                <a:tab pos="1903415" algn="l"/>
                <a:tab pos="2855123" algn="l"/>
                <a:tab pos="3806830" algn="l"/>
                <a:tab pos="4758538" algn="l"/>
                <a:tab pos="5708593" algn="l"/>
                <a:tab pos="6661953" algn="l"/>
                <a:tab pos="7612008" algn="l"/>
                <a:tab pos="8565368" algn="l"/>
                <a:tab pos="9515423" algn="l"/>
                <a:tab pos="10465478" algn="l"/>
              </a:tabLst>
            </a:pPr>
            <a:r>
              <a:rPr lang="it-IT" altLang="it-IT" dirty="0" smtClean="0">
                <a:solidFill>
                  <a:srgbClr val="002060"/>
                </a:solidFill>
                <a:latin typeface="+mn-lt"/>
              </a:rPr>
              <a:t>Date test recupero e iscrizioni su </a:t>
            </a:r>
            <a:r>
              <a:rPr lang="it-IT" altLang="it-IT" dirty="0" smtClean="0">
                <a:solidFill>
                  <a:srgbClr val="F83008"/>
                </a:solidFill>
                <a:latin typeface="+mn-lt"/>
              </a:rPr>
              <a:t>www.esse3.unimore.it</a:t>
            </a:r>
            <a:endParaRPr lang="it-IT" altLang="it-IT" dirty="0">
              <a:solidFill>
                <a:srgbClr val="F83008"/>
              </a:solidFill>
              <a:latin typeface="+mn-lt"/>
              <a:sym typeface="Wingdings" pitchFamily="2" charset="2"/>
            </a:endParaRPr>
          </a:p>
          <a:p>
            <a:pPr marL="297409" indent="-297409">
              <a:buFont typeface="Wingdings" panose="05000000000000000000" pitchFamily="2" charset="2"/>
              <a:buChar char="ü"/>
              <a:tabLst>
                <a:tab pos="0" algn="l"/>
                <a:tab pos="951708" algn="l"/>
                <a:tab pos="1903415" algn="l"/>
                <a:tab pos="2855123" algn="l"/>
                <a:tab pos="3806830" algn="l"/>
                <a:tab pos="4758538" algn="l"/>
                <a:tab pos="5708593" algn="l"/>
                <a:tab pos="6661953" algn="l"/>
                <a:tab pos="7612008" algn="l"/>
                <a:tab pos="8565368" algn="l"/>
                <a:tab pos="9515423" algn="l"/>
                <a:tab pos="10465478" algn="l"/>
              </a:tabLst>
            </a:pPr>
            <a:r>
              <a:rPr lang="it-IT" altLang="it-IT" u="sng" dirty="0" smtClean="0">
                <a:solidFill>
                  <a:srgbClr val="002060"/>
                </a:solidFill>
                <a:latin typeface="+mn-lt"/>
              </a:rPr>
              <a:t>Lo </a:t>
            </a:r>
            <a:r>
              <a:rPr lang="it-IT" altLang="it-IT" u="sng" dirty="0">
                <a:solidFill>
                  <a:srgbClr val="002060"/>
                </a:solidFill>
                <a:latin typeface="+mn-lt"/>
              </a:rPr>
              <a:t>studente che non avrà colmato l’obbligo formativo entro il </a:t>
            </a:r>
            <a:r>
              <a:rPr lang="it-IT" altLang="it-IT" b="1" u="sng" dirty="0" smtClean="0">
                <a:solidFill>
                  <a:srgbClr val="002060"/>
                </a:solidFill>
                <a:latin typeface="+mn-lt"/>
              </a:rPr>
              <a:t>30 settembre 2020 </a:t>
            </a:r>
            <a:r>
              <a:rPr lang="it-IT" altLang="it-IT" u="sng" dirty="0" smtClean="0">
                <a:solidFill>
                  <a:srgbClr val="002060"/>
                </a:solidFill>
                <a:latin typeface="+mn-lt"/>
              </a:rPr>
              <a:t>dovrà </a:t>
            </a:r>
            <a:r>
              <a:rPr lang="it-IT" altLang="it-IT" u="sng" dirty="0">
                <a:solidFill>
                  <a:srgbClr val="002060"/>
                </a:solidFill>
                <a:latin typeface="+mn-lt"/>
              </a:rPr>
              <a:t>iscriversi al </a:t>
            </a:r>
            <a:r>
              <a:rPr lang="it-IT" altLang="it-IT" u="sng" dirty="0" smtClean="0">
                <a:solidFill>
                  <a:srgbClr val="002060"/>
                </a:solidFill>
                <a:latin typeface="+mn-lt"/>
              </a:rPr>
              <a:t>1°anno «ripetente».</a:t>
            </a:r>
          </a:p>
          <a:p>
            <a:pPr marL="297409" indent="-297409">
              <a:buFont typeface="Wingdings" panose="05000000000000000000" pitchFamily="2" charset="2"/>
              <a:buChar char="ü"/>
              <a:tabLst>
                <a:tab pos="0" algn="l"/>
                <a:tab pos="951708" algn="l"/>
                <a:tab pos="1903415" algn="l"/>
                <a:tab pos="2855123" algn="l"/>
                <a:tab pos="3806830" algn="l"/>
                <a:tab pos="4758538" algn="l"/>
                <a:tab pos="5708593" algn="l"/>
                <a:tab pos="6661953" algn="l"/>
                <a:tab pos="7612008" algn="l"/>
                <a:tab pos="8565368" algn="l"/>
                <a:tab pos="9515423" algn="l"/>
                <a:tab pos="10465478" algn="l"/>
              </a:tabLst>
            </a:pPr>
            <a:r>
              <a:rPr lang="it-IT" altLang="it-IT" u="sng" dirty="0" smtClean="0">
                <a:solidFill>
                  <a:srgbClr val="002060"/>
                </a:solidFill>
                <a:latin typeface="+mn-lt"/>
              </a:rPr>
              <a:t>Superamento OFA è necessario per sostenere l’esame delle rispettive materie</a:t>
            </a:r>
            <a:endParaRPr lang="it-IT" altLang="it-IT" sz="1700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28774" y="276719"/>
            <a:ext cx="5909157" cy="542375"/>
          </a:xfrm>
          <a:prstGeom prst="rect">
            <a:avLst/>
          </a:prstGeom>
          <a:solidFill>
            <a:srgbClr val="F83008"/>
          </a:solidFill>
        </p:spPr>
        <p:txBody>
          <a:bodyPr wrap="square" lIns="95171" tIns="47585" rIns="95171" bIns="47585" rtlCol="0">
            <a:spAutoFit/>
          </a:bodyPr>
          <a:lstStyle/>
          <a:p>
            <a:pPr algn="ctr"/>
            <a:r>
              <a:rPr lang="it-IT" sz="2900" dirty="0">
                <a:latin typeface="Arial" panose="020B0604020202020204" pitchFamily="34" charset="0"/>
                <a:cs typeface="Arial" panose="020B0604020202020204" pitchFamily="34" charset="0"/>
              </a:rPr>
              <a:t>Recupero OFA </a:t>
            </a:r>
          </a:p>
        </p:txBody>
      </p:sp>
    </p:spTree>
    <p:extLst>
      <p:ext uri="{BB962C8B-B14F-4D97-AF65-F5344CB8AC3E}">
        <p14:creationId xmlns:p14="http://schemas.microsoft.com/office/powerpoint/2010/main" val="57045518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80776" y="276719"/>
            <a:ext cx="6257156" cy="542375"/>
          </a:xfrm>
          <a:prstGeom prst="rect">
            <a:avLst/>
          </a:prstGeom>
          <a:solidFill>
            <a:srgbClr val="F83008"/>
          </a:solidFill>
        </p:spPr>
        <p:txBody>
          <a:bodyPr wrap="square" lIns="95171" tIns="47585" rIns="95171" bIns="47585" rtlCol="0">
            <a:spAutoFit/>
          </a:bodyPr>
          <a:lstStyle/>
          <a:p>
            <a:pPr algn="ctr"/>
            <a:r>
              <a:rPr lang="it-IT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Siti di riferimento</a:t>
            </a:r>
            <a:endParaRPr lang="it-IT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39242" y="1260649"/>
            <a:ext cx="61926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002060"/>
                </a:solidFill>
                <a:latin typeface="Comic Sans MS" pitchFamily="66" charset="0"/>
              </a:rPr>
              <a:t>Materiale didattico:  </a:t>
            </a:r>
          </a:p>
          <a:p>
            <a:endParaRPr lang="it-IT" sz="1600" b="1" dirty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it-IT" sz="1600" b="1" dirty="0" smtClean="0">
                <a:solidFill>
                  <a:schemeClr val="tx1"/>
                </a:solidFill>
                <a:latin typeface="Comic Sans MS" pitchFamily="66" charset="0"/>
              </a:rPr>
              <a:t>www.dolly.scienzedellavita.unimore.it (Materiale didattico)</a:t>
            </a:r>
          </a:p>
          <a:p>
            <a:endParaRPr lang="it-IT" sz="1600" b="1" dirty="0">
              <a:solidFill>
                <a:schemeClr val="tx1"/>
              </a:solidFill>
              <a:latin typeface="Comic Sans MS" pitchFamily="66" charset="0"/>
            </a:endParaRPr>
          </a:p>
          <a:p>
            <a:endParaRPr lang="it-IT" sz="16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it-IT" sz="1600" b="1" dirty="0" smtClean="0">
                <a:solidFill>
                  <a:schemeClr val="tx1"/>
                </a:solidFill>
                <a:latin typeface="Comic Sans MS" pitchFamily="66" charset="0"/>
              </a:rPr>
              <a:t>www.dsv.unimore.it  (Info di didattica)</a:t>
            </a:r>
          </a:p>
          <a:p>
            <a:endParaRPr lang="it-IT" sz="1600" b="1" dirty="0">
              <a:solidFill>
                <a:srgbClr val="002060"/>
              </a:solidFill>
              <a:latin typeface="Comic Sans MS" pitchFamily="66" charset="0"/>
            </a:endParaRPr>
          </a:p>
          <a:p>
            <a:endParaRPr lang="it-IT" sz="1600" b="1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73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Schermata 2019-10-07 alle 11.56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18" y="612577"/>
            <a:ext cx="6847954" cy="4068961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728774" y="108521"/>
            <a:ext cx="5909157" cy="542375"/>
          </a:xfrm>
          <a:prstGeom prst="rect">
            <a:avLst/>
          </a:prstGeom>
          <a:solidFill>
            <a:srgbClr val="F83008"/>
          </a:solidFill>
        </p:spPr>
        <p:txBody>
          <a:bodyPr wrap="square" lIns="95171" tIns="47585" rIns="95171" bIns="47585" rtlCol="0">
            <a:spAutoFit/>
          </a:bodyPr>
          <a:lstStyle/>
          <a:p>
            <a:pPr algn="ctr"/>
            <a:r>
              <a:rPr lang="it-IT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Dolly - materiale didattico</a:t>
            </a:r>
            <a:endParaRPr lang="it-IT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031530" y="612577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latin typeface="+mj-lt"/>
              </a:rPr>
              <a:t>www.dsv.unimore.it</a:t>
            </a:r>
          </a:p>
        </p:txBody>
      </p:sp>
      <p:sp>
        <p:nvSpPr>
          <p:cNvPr id="4" name="Freccia a sinistra 3"/>
          <p:cNvSpPr/>
          <p:nvPr/>
        </p:nvSpPr>
        <p:spPr bwMode="auto">
          <a:xfrm>
            <a:off x="6343898" y="4212977"/>
            <a:ext cx="648072" cy="432048"/>
          </a:xfrm>
          <a:prstGeom prst="leftArrow">
            <a:avLst/>
          </a:prstGeom>
          <a:solidFill>
            <a:srgbClr val="FF3300"/>
          </a:solidFill>
          <a:ln w="9525" cap="flat" cmpd="sng" algn="ctr">
            <a:solidFill>
              <a:srgbClr val="D6009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5171" tIns="47585" rIns="95171" bIns="47585" numCol="1" rtlCol="0" anchor="t" anchorCtr="0" compatLnSpc="1">
            <a:prstTxWarp prst="textNoShape">
              <a:avLst/>
            </a:prstTxWarp>
          </a:bodyPr>
          <a:lstStyle/>
          <a:p>
            <a:endParaRPr lang="it-IT" sz="1900"/>
          </a:p>
        </p:txBody>
      </p:sp>
    </p:spTree>
    <p:extLst>
      <p:ext uri="{BB962C8B-B14F-4D97-AF65-F5344CB8AC3E}">
        <p14:creationId xmlns:p14="http://schemas.microsoft.com/office/powerpoint/2010/main" val="2025064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19-10-07 alle 12.01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58" y="828601"/>
            <a:ext cx="6154776" cy="3636913"/>
          </a:xfrm>
          <a:prstGeom prst="rect">
            <a:avLst/>
          </a:prstGeom>
        </p:spPr>
      </p:pic>
      <p:sp>
        <p:nvSpPr>
          <p:cNvPr id="8" name="Freccia a sinistra 7"/>
          <p:cNvSpPr/>
          <p:nvPr/>
        </p:nvSpPr>
        <p:spPr bwMode="auto">
          <a:xfrm rot="11255939">
            <a:off x="5119762" y="972617"/>
            <a:ext cx="544562" cy="288032"/>
          </a:xfrm>
          <a:prstGeom prst="leftArrow">
            <a:avLst/>
          </a:prstGeom>
          <a:solidFill>
            <a:srgbClr val="FF3300"/>
          </a:solidFill>
          <a:ln w="9525" cap="flat" cmpd="sng" algn="ctr">
            <a:solidFill>
              <a:srgbClr val="D6009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5171" tIns="47585" rIns="95171" bIns="47585" numCol="1" rtlCol="0" anchor="t" anchorCtr="0" compatLnSpc="1">
            <a:prstTxWarp prst="textNoShape">
              <a:avLst/>
            </a:prstTxWarp>
          </a:bodyPr>
          <a:lstStyle/>
          <a:p>
            <a:endParaRPr lang="it-IT" sz="1900"/>
          </a:p>
        </p:txBody>
      </p:sp>
      <p:sp>
        <p:nvSpPr>
          <p:cNvPr id="9" name="Freccia a sinistra 8"/>
          <p:cNvSpPr/>
          <p:nvPr/>
        </p:nvSpPr>
        <p:spPr bwMode="auto">
          <a:xfrm>
            <a:off x="3103538" y="4068961"/>
            <a:ext cx="757584" cy="294933"/>
          </a:xfrm>
          <a:prstGeom prst="leftArrow">
            <a:avLst/>
          </a:prstGeom>
          <a:solidFill>
            <a:srgbClr val="FF3300"/>
          </a:solidFill>
          <a:ln w="9525" cap="flat" cmpd="sng" algn="ctr">
            <a:solidFill>
              <a:srgbClr val="D6009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5171" tIns="47585" rIns="95171" bIns="47585" numCol="1" rtlCol="0" anchor="t" anchorCtr="0" compatLnSpc="1">
            <a:prstTxWarp prst="textNoShape">
              <a:avLst/>
            </a:prstTxWarp>
          </a:bodyPr>
          <a:lstStyle/>
          <a:p>
            <a:endParaRPr lang="it-IT" sz="1900"/>
          </a:p>
        </p:txBody>
      </p:sp>
      <p:sp>
        <p:nvSpPr>
          <p:cNvPr id="7" name="CasellaDiTesto 6"/>
          <p:cNvSpPr txBox="1"/>
          <p:nvPr/>
        </p:nvSpPr>
        <p:spPr>
          <a:xfrm>
            <a:off x="728774" y="276719"/>
            <a:ext cx="5909157" cy="542375"/>
          </a:xfrm>
          <a:prstGeom prst="rect">
            <a:avLst/>
          </a:prstGeom>
          <a:solidFill>
            <a:srgbClr val="F83008"/>
          </a:solidFill>
        </p:spPr>
        <p:txBody>
          <a:bodyPr wrap="square" lIns="95171" tIns="47585" rIns="95171" bIns="47585" rtlCol="0">
            <a:spAutoFit/>
          </a:bodyPr>
          <a:lstStyle/>
          <a:p>
            <a:pPr algn="ctr"/>
            <a:r>
              <a:rPr lang="it-IT" sz="2900" dirty="0">
                <a:latin typeface="Arial" panose="020B0604020202020204" pitchFamily="34" charset="0"/>
                <a:cs typeface="Arial" panose="020B0604020202020204" pitchFamily="34" charset="0"/>
              </a:rPr>
              <a:t>Dolly</a:t>
            </a:r>
          </a:p>
        </p:txBody>
      </p:sp>
    </p:spTree>
    <p:extLst>
      <p:ext uri="{BB962C8B-B14F-4D97-AF65-F5344CB8AC3E}">
        <p14:creationId xmlns:p14="http://schemas.microsoft.com/office/powerpoint/2010/main" val="3756066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 l="14179" t="14516" r="15535" b="6735"/>
          <a:stretch>
            <a:fillRect/>
          </a:stretch>
        </p:blipFill>
        <p:spPr bwMode="auto">
          <a:xfrm>
            <a:off x="653016" y="792372"/>
            <a:ext cx="6136432" cy="3762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e 2"/>
          <p:cNvSpPr/>
          <p:nvPr/>
        </p:nvSpPr>
        <p:spPr bwMode="auto">
          <a:xfrm>
            <a:off x="1334841" y="1677170"/>
            <a:ext cx="833343" cy="294933"/>
          </a:xfrm>
          <a:prstGeom prst="ellipse">
            <a:avLst/>
          </a:prstGeom>
          <a:noFill/>
          <a:ln w="254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71" tIns="47585" rIns="95171" bIns="47585" numCol="1" rtlCol="0" anchor="t" anchorCtr="0" compatLnSpc="1">
            <a:prstTxWarp prst="textNoShape">
              <a:avLst/>
            </a:prstTxWarp>
          </a:bodyPr>
          <a:lstStyle/>
          <a:p>
            <a:endParaRPr lang="it-IT" sz="1900"/>
          </a:p>
        </p:txBody>
      </p:sp>
      <p:sp>
        <p:nvSpPr>
          <p:cNvPr id="4" name="Freccia a sinistra 3"/>
          <p:cNvSpPr/>
          <p:nvPr/>
        </p:nvSpPr>
        <p:spPr bwMode="auto">
          <a:xfrm>
            <a:off x="3001527" y="2488235"/>
            <a:ext cx="378792" cy="221200"/>
          </a:xfrm>
          <a:prstGeom prst="leftArrow">
            <a:avLst/>
          </a:prstGeom>
          <a:solidFill>
            <a:srgbClr val="FF3300"/>
          </a:solidFill>
          <a:ln w="9525" cap="flat" cmpd="sng" algn="ctr">
            <a:solidFill>
              <a:srgbClr val="D6009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5171" tIns="47585" rIns="95171" bIns="47585" numCol="1" rtlCol="0" anchor="t" anchorCtr="0" compatLnSpc="1">
            <a:prstTxWarp prst="textNoShape">
              <a:avLst/>
            </a:prstTxWarp>
          </a:bodyPr>
          <a:lstStyle/>
          <a:p>
            <a:endParaRPr lang="it-IT" sz="1900"/>
          </a:p>
        </p:txBody>
      </p:sp>
      <p:sp>
        <p:nvSpPr>
          <p:cNvPr id="6" name="CasellaDiTesto 5"/>
          <p:cNvSpPr txBox="1"/>
          <p:nvPr/>
        </p:nvSpPr>
        <p:spPr>
          <a:xfrm>
            <a:off x="728774" y="199524"/>
            <a:ext cx="5909157" cy="542375"/>
          </a:xfrm>
          <a:prstGeom prst="rect">
            <a:avLst/>
          </a:prstGeom>
          <a:solidFill>
            <a:srgbClr val="F83008"/>
          </a:solidFill>
        </p:spPr>
        <p:txBody>
          <a:bodyPr wrap="square" lIns="95171" tIns="47585" rIns="95171" bIns="47585" rtlCol="0">
            <a:spAutoFit/>
          </a:bodyPr>
          <a:lstStyle/>
          <a:p>
            <a:pPr algn="ctr"/>
            <a:r>
              <a:rPr lang="it-IT" sz="2900" dirty="0">
                <a:latin typeface="Arial" panose="020B0604020202020204" pitchFamily="34" charset="0"/>
                <a:cs typeface="Arial" panose="020B0604020202020204" pitchFamily="34" charset="0"/>
              </a:rPr>
              <a:t>www.dsv.unimore.it</a:t>
            </a:r>
          </a:p>
        </p:txBody>
      </p:sp>
    </p:spTree>
    <p:extLst>
      <p:ext uri="{BB962C8B-B14F-4D97-AF65-F5344CB8AC3E}">
        <p14:creationId xmlns:p14="http://schemas.microsoft.com/office/powerpoint/2010/main" val="2987012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hermata 2018-09-28 alle 11.17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18" y="5273"/>
            <a:ext cx="5112568" cy="4676266"/>
          </a:xfrm>
          <a:prstGeom prst="rect">
            <a:avLst/>
          </a:prstGeom>
        </p:spPr>
      </p:pic>
      <p:sp>
        <p:nvSpPr>
          <p:cNvPr id="7" name="Freccia a sinistra 6"/>
          <p:cNvSpPr/>
          <p:nvPr/>
        </p:nvSpPr>
        <p:spPr bwMode="auto">
          <a:xfrm>
            <a:off x="3319562" y="1044625"/>
            <a:ext cx="606067" cy="294933"/>
          </a:xfrm>
          <a:prstGeom prst="leftArrow">
            <a:avLst/>
          </a:prstGeom>
          <a:solidFill>
            <a:srgbClr val="FF3300"/>
          </a:solidFill>
          <a:ln w="9525" cap="flat" cmpd="sng" algn="ctr">
            <a:solidFill>
              <a:srgbClr val="D6009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5171" tIns="47585" rIns="95171" bIns="47585" numCol="1" rtlCol="0" anchor="t" anchorCtr="0" compatLnSpc="1">
            <a:prstTxWarp prst="textNoShape">
              <a:avLst/>
            </a:prstTxWarp>
          </a:bodyPr>
          <a:lstStyle/>
          <a:p>
            <a:endParaRPr lang="it-IT" sz="1900"/>
          </a:p>
        </p:txBody>
      </p:sp>
      <p:sp>
        <p:nvSpPr>
          <p:cNvPr id="5" name="Freccia a sinistra 6"/>
          <p:cNvSpPr/>
          <p:nvPr/>
        </p:nvSpPr>
        <p:spPr bwMode="auto">
          <a:xfrm>
            <a:off x="3967634" y="1404665"/>
            <a:ext cx="606067" cy="294933"/>
          </a:xfrm>
          <a:prstGeom prst="leftArrow">
            <a:avLst/>
          </a:prstGeom>
          <a:solidFill>
            <a:srgbClr val="FF3300"/>
          </a:solidFill>
          <a:ln w="9525" cap="flat" cmpd="sng" algn="ctr">
            <a:solidFill>
              <a:srgbClr val="D6009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5171" tIns="47585" rIns="95171" bIns="47585" numCol="1" rtlCol="0" anchor="t" anchorCtr="0" compatLnSpc="1">
            <a:prstTxWarp prst="textNoShape">
              <a:avLst/>
            </a:prstTxWarp>
          </a:bodyPr>
          <a:lstStyle/>
          <a:p>
            <a:endParaRPr lang="it-IT" sz="1900"/>
          </a:p>
        </p:txBody>
      </p:sp>
      <p:sp>
        <p:nvSpPr>
          <p:cNvPr id="6" name="Freccia a sinistra 6"/>
          <p:cNvSpPr/>
          <p:nvPr/>
        </p:nvSpPr>
        <p:spPr bwMode="auto">
          <a:xfrm>
            <a:off x="4111650" y="2988841"/>
            <a:ext cx="606067" cy="294933"/>
          </a:xfrm>
          <a:prstGeom prst="leftArrow">
            <a:avLst/>
          </a:prstGeom>
          <a:solidFill>
            <a:srgbClr val="FF3300"/>
          </a:solidFill>
          <a:ln w="9525" cap="flat" cmpd="sng" algn="ctr">
            <a:solidFill>
              <a:srgbClr val="D6009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5171" tIns="47585" rIns="95171" bIns="47585" numCol="1" rtlCol="0" anchor="t" anchorCtr="0" compatLnSpc="1">
            <a:prstTxWarp prst="textNoShape">
              <a:avLst/>
            </a:prstTxWarp>
          </a:bodyPr>
          <a:lstStyle/>
          <a:p>
            <a:endParaRPr lang="it-IT" sz="1900"/>
          </a:p>
        </p:txBody>
      </p:sp>
      <p:sp>
        <p:nvSpPr>
          <p:cNvPr id="8" name="Freccia a sinistra 6"/>
          <p:cNvSpPr/>
          <p:nvPr/>
        </p:nvSpPr>
        <p:spPr bwMode="auto">
          <a:xfrm>
            <a:off x="2671490" y="2628801"/>
            <a:ext cx="606067" cy="294933"/>
          </a:xfrm>
          <a:prstGeom prst="leftArrow">
            <a:avLst/>
          </a:prstGeom>
          <a:solidFill>
            <a:srgbClr val="FF3300"/>
          </a:solidFill>
          <a:ln w="9525" cap="flat" cmpd="sng" algn="ctr">
            <a:solidFill>
              <a:srgbClr val="D6009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5171" tIns="47585" rIns="95171" bIns="47585" numCol="1" rtlCol="0" anchor="t" anchorCtr="0" compatLnSpc="1">
            <a:prstTxWarp prst="textNoShape">
              <a:avLst/>
            </a:prstTxWarp>
          </a:bodyPr>
          <a:lstStyle/>
          <a:p>
            <a:endParaRPr lang="it-IT" sz="1900"/>
          </a:p>
        </p:txBody>
      </p:sp>
    </p:spTree>
    <p:extLst>
      <p:ext uri="{BB962C8B-B14F-4D97-AF65-F5344CB8AC3E}">
        <p14:creationId xmlns:p14="http://schemas.microsoft.com/office/powerpoint/2010/main" val="3381563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19-10-07 alle 12.45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75546" cy="4681538"/>
          </a:xfrm>
          <a:prstGeom prst="rect">
            <a:avLst/>
          </a:prstGeom>
        </p:spPr>
      </p:pic>
      <p:pic>
        <p:nvPicPr>
          <p:cNvPr id="3" name="Immagine 2" descr="Schermata 2019-10-07 alle 12.43.3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966" y="0"/>
            <a:ext cx="4209222" cy="4681538"/>
          </a:xfrm>
          <a:prstGeom prst="rect">
            <a:avLst/>
          </a:prstGeom>
        </p:spPr>
      </p:pic>
      <p:sp>
        <p:nvSpPr>
          <p:cNvPr id="9" name="Freccia a sinistra 8"/>
          <p:cNvSpPr/>
          <p:nvPr/>
        </p:nvSpPr>
        <p:spPr bwMode="auto">
          <a:xfrm>
            <a:off x="3031530" y="4429001"/>
            <a:ext cx="404963" cy="147466"/>
          </a:xfrm>
          <a:prstGeom prst="leftArrow">
            <a:avLst/>
          </a:prstGeom>
          <a:solidFill>
            <a:srgbClr val="FF3300"/>
          </a:solidFill>
          <a:ln w="9525" cap="flat" cmpd="sng" algn="ctr">
            <a:solidFill>
              <a:srgbClr val="D6009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5171" tIns="47585" rIns="95171" bIns="47585" numCol="1" rtlCol="0" anchor="t" anchorCtr="0" compatLnSpc="1">
            <a:prstTxWarp prst="textNoShape">
              <a:avLst/>
            </a:prstTxWarp>
          </a:bodyPr>
          <a:lstStyle/>
          <a:p>
            <a:endParaRPr lang="it-IT" sz="1900"/>
          </a:p>
        </p:txBody>
      </p:sp>
    </p:spTree>
    <p:extLst>
      <p:ext uri="{BB962C8B-B14F-4D97-AF65-F5344CB8AC3E}">
        <p14:creationId xmlns:p14="http://schemas.microsoft.com/office/powerpoint/2010/main" val="1783107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653016" y="939839"/>
            <a:ext cx="6060673" cy="514902"/>
          </a:xfrm>
          <a:prstGeom prst="rect">
            <a:avLst/>
          </a:prstGeom>
          <a:solidFill>
            <a:srgbClr val="F83008"/>
          </a:solidFill>
        </p:spPr>
        <p:txBody>
          <a:bodyPr wrap="square" lIns="67962" tIns="33981" rIns="67962" bIns="33981">
            <a:spAutoFit/>
          </a:bodyPr>
          <a:lstStyle/>
          <a:p>
            <a:pPr algn="ctr" defTabSz="679709">
              <a:buClrTx/>
              <a:buSzTx/>
            </a:pPr>
            <a:r>
              <a:rPr lang="it-IT" sz="29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CFU: credito formativo universitario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5" t="16791" r="12835" b="58515"/>
          <a:stretch/>
        </p:blipFill>
        <p:spPr bwMode="auto">
          <a:xfrm>
            <a:off x="-35706" y="-166159"/>
            <a:ext cx="6256968" cy="103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653016" y="1455971"/>
            <a:ext cx="6136432" cy="1115066"/>
          </a:xfrm>
          <a:prstGeom prst="rect">
            <a:avLst/>
          </a:prstGeom>
        </p:spPr>
        <p:txBody>
          <a:bodyPr wrap="square" lIns="67962" tIns="33981" rIns="67962" bIns="33981">
            <a:spAutoFit/>
          </a:bodyPr>
          <a:lstStyle/>
          <a:p>
            <a:pPr defTabSz="679709">
              <a:buClrTx/>
              <a:buSzTx/>
            </a:pPr>
            <a:r>
              <a:rPr lang="it-IT" sz="1700" dirty="0">
                <a:solidFill>
                  <a:prstClr val="black"/>
                </a:solidFill>
                <a:ea typeface="+mn-ea"/>
                <a:cs typeface="Arial" charset="0"/>
              </a:rPr>
              <a:t>Quota di impegno necessaria per superare l'esame</a:t>
            </a:r>
          </a:p>
          <a:p>
            <a:pPr defTabSz="679709">
              <a:buClrTx/>
              <a:buSzTx/>
            </a:pPr>
            <a:r>
              <a:rPr lang="it-IT" sz="1700" dirty="0">
                <a:solidFill>
                  <a:prstClr val="black"/>
                </a:solidFill>
                <a:ea typeface="+mn-ea"/>
                <a:cs typeface="Arial" charset="0"/>
              </a:rPr>
              <a:t>(attività frontale + studio individuale)</a:t>
            </a:r>
          </a:p>
          <a:p>
            <a:pPr defTabSz="679709">
              <a:buClrTx/>
              <a:buSzTx/>
            </a:pPr>
            <a:endParaRPr lang="it-IT" sz="1700" dirty="0">
              <a:solidFill>
                <a:prstClr val="black"/>
              </a:solidFill>
              <a:ea typeface="+mn-ea"/>
              <a:cs typeface="Arial" charset="0"/>
            </a:endParaRPr>
          </a:p>
          <a:p>
            <a:pPr defTabSz="679709">
              <a:buClrTx/>
              <a:buSzTx/>
            </a:pPr>
            <a:r>
              <a:rPr lang="it-IT" sz="1700" b="1" dirty="0">
                <a:solidFill>
                  <a:srgbClr val="FF0000"/>
                </a:solidFill>
                <a:ea typeface="+mn-ea"/>
                <a:cs typeface="Arial" charset="0"/>
              </a:rPr>
              <a:t>1 CFU </a:t>
            </a:r>
            <a:r>
              <a:rPr lang="it-IT" sz="1700" dirty="0">
                <a:solidFill>
                  <a:prstClr val="black"/>
                </a:solidFill>
                <a:ea typeface="+mn-ea"/>
                <a:cs typeface="Arial" charset="0"/>
              </a:rPr>
              <a:t>= </a:t>
            </a:r>
            <a:r>
              <a:rPr lang="it-IT" sz="1700" b="1" dirty="0">
                <a:solidFill>
                  <a:srgbClr val="FF0000"/>
                </a:solidFill>
                <a:ea typeface="+mn-ea"/>
                <a:cs typeface="Arial" charset="0"/>
              </a:rPr>
              <a:t>25 ore </a:t>
            </a:r>
            <a:r>
              <a:rPr lang="it-IT" sz="1700" dirty="0">
                <a:solidFill>
                  <a:prstClr val="black"/>
                </a:solidFill>
                <a:ea typeface="+mn-ea"/>
                <a:cs typeface="Arial" charset="0"/>
              </a:rPr>
              <a:t>di attività, così suddivise</a:t>
            </a:r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222095"/>
              </p:ext>
            </p:extLst>
          </p:nvPr>
        </p:nvGraphicFramePr>
        <p:xfrm>
          <a:off x="653018" y="2646212"/>
          <a:ext cx="6079614" cy="1685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6538"/>
                <a:gridCol w="2026538"/>
                <a:gridCol w="2026538"/>
              </a:tblGrid>
              <a:tr h="561785"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52" marR="72152" marT="31210" marB="312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Attività frontale</a:t>
                      </a:r>
                      <a:endParaRPr lang="it-IT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52" marR="72152" marT="31210" marB="312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Studio individuale</a:t>
                      </a:r>
                      <a:endParaRPr lang="it-IT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52" marR="72152" marT="31210" marB="31210" anchor="ctr"/>
                </a:tc>
              </a:tr>
              <a:tr h="561785">
                <a:tc>
                  <a:txBody>
                    <a:bodyPr/>
                    <a:lstStyle/>
                    <a:p>
                      <a:pPr algn="l"/>
                      <a:r>
                        <a:rPr lang="it-IT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Materie “teoriche”</a:t>
                      </a:r>
                      <a:endParaRPr lang="it-IT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52" marR="72152" marT="31210" marB="312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ore</a:t>
                      </a:r>
                      <a:endParaRPr lang="it-IT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52" marR="72152" marT="31210" marB="312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ore</a:t>
                      </a:r>
                      <a:endParaRPr lang="it-IT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52" marR="72152" marT="31210" marB="31210" anchor="ctr"/>
                </a:tc>
              </a:tr>
              <a:tr h="561785">
                <a:tc>
                  <a:txBody>
                    <a:bodyPr/>
                    <a:lstStyle/>
                    <a:p>
                      <a:pPr algn="l"/>
                      <a:r>
                        <a:rPr lang="it-IT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Esercitazioni a </a:t>
                      </a:r>
                    </a:p>
                    <a:p>
                      <a:pPr algn="l"/>
                      <a:r>
                        <a:rPr lang="it-IT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“posto singolo”</a:t>
                      </a:r>
                      <a:endParaRPr lang="it-IT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52" marR="72152" marT="31210" marB="312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ore</a:t>
                      </a:r>
                      <a:endParaRPr lang="it-IT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52" marR="72152" marT="31210" marB="312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ore</a:t>
                      </a:r>
                      <a:endParaRPr lang="it-IT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52" marR="72152" marT="31210" marB="3121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3628578"/>
      </p:ext>
    </p:extLst>
  </p:cSld>
  <p:clrMapOvr>
    <a:masterClrMapping/>
  </p:clrMapOvr>
  <p:transition xmlns:p14="http://schemas.microsoft.com/office/powerpoint/2010/main">
    <p:strips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804532" y="256616"/>
            <a:ext cx="5909157" cy="542375"/>
          </a:xfrm>
          <a:prstGeom prst="rect">
            <a:avLst/>
          </a:prstGeom>
          <a:solidFill>
            <a:srgbClr val="F83008"/>
          </a:solidFill>
        </p:spPr>
        <p:txBody>
          <a:bodyPr wrap="square" lIns="95171" tIns="47585" rIns="95171" bIns="47585" rtlCol="0">
            <a:spAutoFit/>
          </a:bodyPr>
          <a:lstStyle/>
          <a:p>
            <a:pPr algn="just"/>
            <a:r>
              <a:rPr lang="it-IT" sz="2100" dirty="0">
                <a:latin typeface="Arial" panose="020B0604020202020204" pitchFamily="34" charset="0"/>
                <a:cs typeface="Arial" panose="020B0604020202020204" pitchFamily="34" charset="0"/>
              </a:rPr>
              <a:t>Piano degli studi     </a:t>
            </a:r>
            <a:r>
              <a:rPr lang="it-IT" sz="2900" dirty="0">
                <a:latin typeface="Arial" panose="020B0604020202020204" pitchFamily="34" charset="0"/>
                <a:cs typeface="Arial" panose="020B0604020202020204" pitchFamily="34" charset="0"/>
              </a:rPr>
              <a:t>Farmacia I anno</a:t>
            </a: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584387"/>
              </p:ext>
            </p:extLst>
          </p:nvPr>
        </p:nvGraphicFramePr>
        <p:xfrm>
          <a:off x="804532" y="1141098"/>
          <a:ext cx="5909157" cy="337773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48511"/>
                <a:gridCol w="2121236"/>
                <a:gridCol w="1439410"/>
              </a:tblGrid>
              <a:tr h="207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b="1" kern="50" dirty="0">
                          <a:effectLst/>
                          <a:latin typeface="Calibri"/>
                          <a:ea typeface="SimSun"/>
                          <a:cs typeface="Calibri"/>
                        </a:rPr>
                        <a:t> </a:t>
                      </a:r>
                      <a:endParaRPr lang="it-IT" sz="1100" kern="50" dirty="0" smtClean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1442" marR="51442" marT="97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100" kern="5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1442" marR="51442" marT="975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100" kern="5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1442" marR="51442" marT="975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25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b="1" kern="50" dirty="0" smtClean="0">
                          <a:effectLst/>
                          <a:latin typeface="Arial Narrow"/>
                          <a:ea typeface="SimSun"/>
                          <a:cs typeface="Calibri"/>
                        </a:rPr>
                        <a:t>Primo semestre</a:t>
                      </a:r>
                      <a:endParaRPr lang="it-IT" sz="1100" kern="5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1442" marR="51442" marT="97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kern="50" dirty="0">
                          <a:effectLst/>
                          <a:latin typeface="Calibri"/>
                          <a:ea typeface="SimSun"/>
                          <a:cs typeface="Calibri"/>
                        </a:rPr>
                        <a:t> </a:t>
                      </a:r>
                      <a:r>
                        <a:rPr lang="it-IT" sz="1100" b="1" kern="50" dirty="0">
                          <a:effectLst/>
                          <a:latin typeface="Arial Narrow"/>
                          <a:ea typeface="SimSun"/>
                          <a:cs typeface="Calibri"/>
                        </a:rPr>
                        <a:t>OBBLIGATORIA</a:t>
                      </a:r>
                      <a:endParaRPr lang="it-IT" sz="1100" kern="5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1442" marR="51442" marT="97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kern="50" dirty="0">
                          <a:effectLst/>
                          <a:latin typeface="Calibri"/>
                          <a:ea typeface="SimSun"/>
                          <a:cs typeface="Calibri"/>
                        </a:rPr>
                        <a:t> </a:t>
                      </a:r>
                      <a:r>
                        <a:rPr lang="it-IT" sz="1100" b="1" kern="50" dirty="0">
                          <a:effectLst/>
                          <a:latin typeface="Arial Narrow"/>
                          <a:ea typeface="SimSun"/>
                          <a:cs typeface="Calibri"/>
                        </a:rPr>
                        <a:t>CONSIGLIATA</a:t>
                      </a:r>
                      <a:endParaRPr lang="it-IT" sz="1100" kern="5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1442" marR="51442" marT="975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60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50">
                          <a:effectLst/>
                          <a:latin typeface="Arial Narrow"/>
                          <a:ea typeface="SimSun"/>
                          <a:cs typeface="Calibri"/>
                        </a:rPr>
                        <a:t>Matematica e fisica</a:t>
                      </a:r>
                      <a:endParaRPr lang="it-IT" sz="1100" kern="5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1442" marR="51442" marT="97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50" dirty="0" smtClean="0">
                          <a:effectLst/>
                          <a:latin typeface="Arial Narrow"/>
                          <a:ea typeface="SimSun"/>
                          <a:cs typeface="Arial Narrow"/>
                        </a:rPr>
                        <a:t>OFA</a:t>
                      </a:r>
                      <a:r>
                        <a:rPr lang="it-IT" sz="1100" kern="50" dirty="0" smtClean="0">
                          <a:effectLst/>
                          <a:latin typeface="Calibri"/>
                          <a:ea typeface="SimSun"/>
                          <a:cs typeface="Calibri"/>
                        </a:rPr>
                        <a:t> </a:t>
                      </a:r>
                      <a:r>
                        <a:rPr lang="it-IT" sz="1400" kern="50" dirty="0" smtClean="0">
                          <a:effectLst/>
                          <a:latin typeface="Arial Narrow"/>
                          <a:ea typeface="SimSun"/>
                          <a:cs typeface="Arial Narrow"/>
                        </a:rPr>
                        <a:t>matematica</a:t>
                      </a:r>
                      <a:r>
                        <a:rPr lang="it-IT" sz="1100" kern="50" dirty="0" smtClean="0">
                          <a:effectLst/>
                          <a:latin typeface="Calibri"/>
                          <a:ea typeface="SimSun"/>
                          <a:cs typeface="Calibri"/>
                        </a:rPr>
                        <a:t> e </a:t>
                      </a:r>
                      <a:r>
                        <a:rPr lang="it-IT" sz="1400" kern="50" dirty="0" smtClean="0">
                          <a:effectLst/>
                          <a:latin typeface="Arial Narrow"/>
                          <a:ea typeface="SimSun"/>
                          <a:cs typeface="Arial Narrow"/>
                        </a:rPr>
                        <a:t>OFA</a:t>
                      </a:r>
                      <a:r>
                        <a:rPr lang="it-IT" sz="1100" kern="50" dirty="0" smtClean="0">
                          <a:effectLst/>
                          <a:latin typeface="Calibri"/>
                          <a:ea typeface="SimSun"/>
                          <a:cs typeface="Calibri"/>
                        </a:rPr>
                        <a:t> </a:t>
                      </a:r>
                      <a:r>
                        <a:rPr lang="it-IT" sz="1400" kern="50" dirty="0" smtClean="0">
                          <a:effectLst/>
                          <a:latin typeface="Arial Narrow"/>
                          <a:ea typeface="SimSun"/>
                          <a:cs typeface="Arial Narrow"/>
                        </a:rPr>
                        <a:t>fisica</a:t>
                      </a:r>
                      <a:endParaRPr lang="it-IT" sz="1400" kern="50" dirty="0">
                        <a:effectLst/>
                        <a:latin typeface="Arial Narrow"/>
                        <a:ea typeface="SimSun"/>
                        <a:cs typeface="Arial Narrow"/>
                      </a:endParaRPr>
                    </a:p>
                  </a:txBody>
                  <a:tcPr marL="51442" marR="51442" marT="97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000">
                        <a:effectLst/>
                        <a:latin typeface="Times New Roman"/>
                      </a:endParaRPr>
                    </a:p>
                  </a:txBody>
                  <a:tcPr marL="51442" marR="51442" marT="975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50" dirty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SimSun"/>
                          <a:cs typeface="Calibri"/>
                        </a:rPr>
                        <a:t>Chimica generale ed </a:t>
                      </a:r>
                      <a:r>
                        <a:rPr lang="it-IT" sz="1400" kern="50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SimSun"/>
                          <a:cs typeface="Calibri"/>
                        </a:rPr>
                        <a:t>inorganica </a:t>
                      </a:r>
                      <a:endParaRPr lang="it-IT" sz="1100" kern="5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1442" marR="51442" marT="97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50" dirty="0" smtClean="0">
                          <a:solidFill>
                            <a:srgbClr val="00B050"/>
                          </a:solidFill>
                          <a:effectLst/>
                          <a:latin typeface="Arial Narrow"/>
                          <a:ea typeface="SimSun"/>
                          <a:cs typeface="Calibri"/>
                        </a:rPr>
                        <a:t>OFA chimica</a:t>
                      </a:r>
                      <a:endParaRPr lang="it-IT" sz="1100" kern="5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1442" marR="51442" marT="97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000">
                        <a:effectLst/>
                        <a:latin typeface="Times New Roman"/>
                      </a:endParaRPr>
                    </a:p>
                  </a:txBody>
                  <a:tcPr marL="51442" marR="51442" marT="975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50">
                          <a:effectLst/>
                          <a:latin typeface="Arial Narrow"/>
                          <a:ea typeface="SimSun"/>
                          <a:cs typeface="Calibri"/>
                        </a:rPr>
                        <a:t>Biologia vegetale </a:t>
                      </a:r>
                      <a:endParaRPr lang="it-IT" sz="1100" kern="5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1442" marR="51442" marT="97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50" dirty="0" smtClean="0">
                          <a:solidFill>
                            <a:srgbClr val="00B050"/>
                          </a:solidFill>
                          <a:effectLst/>
                          <a:latin typeface="Arial Narrow"/>
                          <a:ea typeface="SimSun"/>
                          <a:cs typeface="Calibri"/>
                        </a:rPr>
                        <a:t>OFA biologia</a:t>
                      </a:r>
                      <a:endParaRPr lang="it-IT" sz="1100" kern="5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1442" marR="51442" marT="97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000">
                        <a:effectLst/>
                        <a:latin typeface="Times New Roman"/>
                      </a:endParaRPr>
                    </a:p>
                  </a:txBody>
                  <a:tcPr marL="51442" marR="51442" marT="975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50">
                          <a:effectLst/>
                          <a:latin typeface="Arial Narrow"/>
                          <a:ea typeface="SimSun"/>
                          <a:cs typeface="Calibri"/>
                        </a:rPr>
                        <a:t>Biologia animale </a:t>
                      </a:r>
                      <a:endParaRPr lang="it-IT" sz="1100" kern="5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1442" marR="51442" marT="97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50" dirty="0" smtClean="0">
                          <a:solidFill>
                            <a:srgbClr val="00B050"/>
                          </a:solidFill>
                          <a:effectLst/>
                          <a:latin typeface="Arial Narrow"/>
                          <a:ea typeface="SimSun"/>
                          <a:cs typeface="Calibri"/>
                        </a:rPr>
                        <a:t>OFA biologia</a:t>
                      </a:r>
                      <a:endParaRPr lang="it-IT" sz="1100" kern="5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1442" marR="51442" marT="97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000" dirty="0">
                        <a:effectLst/>
                        <a:latin typeface="Times New Roman"/>
                      </a:endParaRPr>
                    </a:p>
                  </a:txBody>
                  <a:tcPr marL="51442" marR="51442" marT="975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50" dirty="0" smtClean="0">
                          <a:effectLst/>
                          <a:latin typeface="Arial Narrow"/>
                          <a:ea typeface="SimSun"/>
                          <a:cs typeface="Arial Narrow"/>
                        </a:rPr>
                        <a:t>Lingua Inglese</a:t>
                      </a:r>
                      <a:endParaRPr lang="it-IT" sz="1400" kern="50" dirty="0">
                        <a:effectLst/>
                        <a:latin typeface="Arial Narrow"/>
                        <a:ea typeface="SimSun"/>
                        <a:cs typeface="Arial Narrow"/>
                      </a:endParaRPr>
                    </a:p>
                  </a:txBody>
                  <a:tcPr marL="51442" marR="51442" marT="97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100" kern="5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1442" marR="51442" marT="97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000" dirty="0">
                        <a:effectLst/>
                        <a:latin typeface="Times New Roman"/>
                      </a:endParaRPr>
                    </a:p>
                  </a:txBody>
                  <a:tcPr marL="51442" marR="51442" marT="975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b="1" kern="50">
                          <a:effectLst/>
                          <a:latin typeface="Arial Narrow"/>
                          <a:ea typeface="SimSun"/>
                          <a:cs typeface="Calibri"/>
                        </a:rPr>
                        <a:t>Secondo semestre</a:t>
                      </a:r>
                      <a:endParaRPr lang="it-IT" sz="1100" kern="5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1442" marR="51442" marT="97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kern="50">
                          <a:effectLst/>
                          <a:latin typeface="Arial Narrow"/>
                          <a:ea typeface="SimSun"/>
                          <a:cs typeface="Calibri"/>
                        </a:rPr>
                        <a:t> </a:t>
                      </a:r>
                      <a:endParaRPr lang="it-IT" sz="1100" kern="5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1442" marR="51442" marT="97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kern="50">
                          <a:effectLst/>
                          <a:latin typeface="Arial Narrow"/>
                          <a:ea typeface="SimSun"/>
                          <a:cs typeface="Calibri"/>
                        </a:rPr>
                        <a:t> </a:t>
                      </a:r>
                      <a:endParaRPr lang="it-IT" sz="1100" kern="5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1442" marR="51442" marT="975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4466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50" dirty="0">
                          <a:effectLst/>
                          <a:latin typeface="Arial Narrow"/>
                          <a:ea typeface="SimSun"/>
                          <a:cs typeface="Calibri"/>
                        </a:rPr>
                        <a:t>Chimica organica</a:t>
                      </a:r>
                      <a:endParaRPr lang="it-IT" sz="1100" kern="5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1442" marR="51442" marT="97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400" kern="50" dirty="0" smtClean="0">
                          <a:solidFill>
                            <a:srgbClr val="00B050"/>
                          </a:solidFill>
                          <a:effectLst/>
                          <a:latin typeface="Arial Narrow"/>
                          <a:ea typeface="SimSun"/>
                          <a:cs typeface="Calibri"/>
                        </a:rPr>
                        <a:t>OFA chimica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kumimoji="0" lang="it-IT" sz="1400" b="0" i="0" u="none" strike="noStrike" kern="5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 Narrow"/>
                          <a:ea typeface="SimSun"/>
                          <a:cs typeface="Calibri"/>
                        </a:rPr>
                        <a:t>Chimica gen. ed inorganica</a:t>
                      </a:r>
                      <a:endParaRPr kumimoji="0" lang="it-IT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51442" marR="51442" marT="97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effectLst/>
                        <a:latin typeface="Times New Roman"/>
                      </a:endParaRPr>
                    </a:p>
                  </a:txBody>
                  <a:tcPr marL="51442" marR="51442" marT="975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66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50">
                          <a:effectLst/>
                          <a:latin typeface="Arial Narrow"/>
                          <a:ea typeface="SimSun"/>
                          <a:cs typeface="Calibri"/>
                        </a:rPr>
                        <a:t>Chimica analitica</a:t>
                      </a:r>
                      <a:endParaRPr lang="it-IT" sz="1100" kern="5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1442" marR="51442" marT="97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50" dirty="0" smtClean="0">
                          <a:solidFill>
                            <a:srgbClr val="00B050"/>
                          </a:solidFill>
                          <a:effectLst/>
                          <a:latin typeface="Arial Narrow"/>
                          <a:ea typeface="SimSun"/>
                          <a:cs typeface="Calibri"/>
                        </a:rPr>
                        <a:t>OFA chimica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5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 Narrow"/>
                          <a:ea typeface="SimSun"/>
                          <a:cs typeface="Calibri"/>
                        </a:rPr>
                        <a:t>Chimica gen. ed inorganica</a:t>
                      </a:r>
                      <a:endParaRPr kumimoji="0" lang="it-IT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51442" marR="51442" marT="97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effectLst/>
                        <a:latin typeface="Times New Roman"/>
                      </a:endParaRPr>
                    </a:p>
                  </a:txBody>
                  <a:tcPr marL="51442" marR="51442" marT="975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50">
                          <a:effectLst/>
                          <a:latin typeface="Arial Narrow"/>
                          <a:ea typeface="SimSun"/>
                          <a:cs typeface="Calibri"/>
                        </a:rPr>
                        <a:t>Botanica Farmaceutica</a:t>
                      </a:r>
                      <a:endParaRPr lang="it-IT" sz="1100" kern="5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1442" marR="51442" marT="97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50" dirty="0" smtClean="0">
                          <a:solidFill>
                            <a:srgbClr val="00B050"/>
                          </a:solidFill>
                          <a:effectLst/>
                          <a:latin typeface="Arial Narrow"/>
                          <a:ea typeface="SimSun"/>
                          <a:cs typeface="Calibri"/>
                        </a:rPr>
                        <a:t>OFA biologia</a:t>
                      </a:r>
                      <a:endParaRPr lang="it-IT" sz="1100" kern="5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1442" marR="51442" marT="97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50">
                          <a:effectLst/>
                          <a:latin typeface="Arial Narrow"/>
                          <a:ea typeface="SimSun"/>
                          <a:cs typeface="Calibri"/>
                        </a:rPr>
                        <a:t>Biologia Vegetale</a:t>
                      </a:r>
                      <a:endParaRPr lang="it-IT" sz="1100" kern="5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1442" marR="51442" marT="975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100" kern="5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1442" marR="51442" marT="97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000">
                        <a:effectLst/>
                        <a:latin typeface="Times New Roman"/>
                      </a:endParaRPr>
                    </a:p>
                  </a:txBody>
                  <a:tcPr marL="51442" marR="51442" marT="97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000" dirty="0">
                        <a:effectLst/>
                        <a:latin typeface="Times New Roman"/>
                      </a:endParaRPr>
                    </a:p>
                  </a:txBody>
                  <a:tcPr marL="51442" marR="51442" marT="975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0211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804532" y="256616"/>
            <a:ext cx="5757640" cy="542375"/>
          </a:xfrm>
          <a:prstGeom prst="rect">
            <a:avLst/>
          </a:prstGeom>
          <a:solidFill>
            <a:srgbClr val="F83008"/>
          </a:solidFill>
        </p:spPr>
        <p:txBody>
          <a:bodyPr wrap="square" lIns="95171" tIns="47585" rIns="95171" bIns="47585" rtlCol="0">
            <a:spAutoFit/>
          </a:bodyPr>
          <a:lstStyle/>
          <a:p>
            <a:pPr algn="just"/>
            <a:r>
              <a:rPr lang="it-IT" sz="2100" dirty="0">
                <a:latin typeface="Arial" panose="020B0604020202020204" pitchFamily="34" charset="0"/>
                <a:cs typeface="Arial" panose="020B0604020202020204" pitchFamily="34" charset="0"/>
              </a:rPr>
              <a:t>Piano degli studi      </a:t>
            </a:r>
            <a:r>
              <a:rPr lang="it-IT" sz="2900" dirty="0">
                <a:latin typeface="Arial" panose="020B0604020202020204" pitchFamily="34" charset="0"/>
                <a:cs typeface="Arial" panose="020B0604020202020204" pitchFamily="34" charset="0"/>
              </a:rPr>
              <a:t>CTF I anno</a:t>
            </a: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825348"/>
              </p:ext>
            </p:extLst>
          </p:nvPr>
        </p:nvGraphicFramePr>
        <p:xfrm>
          <a:off x="804532" y="993632"/>
          <a:ext cx="5733402" cy="311673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424270"/>
                <a:gridCol w="2045477"/>
                <a:gridCol w="1263655"/>
              </a:tblGrid>
              <a:tr h="207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b="1" kern="50" dirty="0">
                          <a:effectLst/>
                          <a:latin typeface="Calibri"/>
                          <a:ea typeface="SimSun"/>
                          <a:cs typeface="Calibri"/>
                        </a:rPr>
                        <a:t> </a:t>
                      </a:r>
                      <a:endParaRPr lang="it-IT" sz="1100" kern="50" dirty="0" smtClean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1442" marR="51442" marT="97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100" kern="5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1442" marR="51442" marT="975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100" kern="5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1442" marR="51442" marT="975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25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b="1" kern="5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 Narrow"/>
                          <a:ea typeface="SimSun"/>
                          <a:cs typeface="Calibri"/>
                        </a:rPr>
                        <a:t>Primo semestre</a:t>
                      </a:r>
                      <a:endParaRPr lang="it-IT" sz="1100" kern="5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1442" marR="51442" marT="97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kern="50" dirty="0">
                          <a:effectLst/>
                          <a:latin typeface="Calibri"/>
                          <a:ea typeface="SimSun"/>
                          <a:cs typeface="Calibri"/>
                        </a:rPr>
                        <a:t> </a:t>
                      </a:r>
                      <a:r>
                        <a:rPr lang="it-IT" sz="1100" b="1" kern="50" dirty="0">
                          <a:effectLst/>
                          <a:latin typeface="Arial Narrow"/>
                          <a:ea typeface="SimSun"/>
                          <a:cs typeface="Calibri"/>
                        </a:rPr>
                        <a:t>OBBLIGATORIA</a:t>
                      </a:r>
                      <a:endParaRPr lang="it-IT" sz="1100" kern="5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1442" marR="51442" marT="97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kern="50" dirty="0">
                          <a:effectLst/>
                          <a:latin typeface="Calibri"/>
                          <a:ea typeface="SimSun"/>
                          <a:cs typeface="Calibri"/>
                        </a:rPr>
                        <a:t> </a:t>
                      </a:r>
                      <a:r>
                        <a:rPr lang="it-IT" sz="1100" b="1" kern="50" dirty="0">
                          <a:effectLst/>
                          <a:latin typeface="Arial Narrow"/>
                          <a:ea typeface="SimSun"/>
                          <a:cs typeface="Calibri"/>
                        </a:rPr>
                        <a:t>CONSIGLIATA</a:t>
                      </a:r>
                      <a:endParaRPr lang="it-IT" sz="1100" kern="5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1442" marR="51442" marT="975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60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50" dirty="0" smtClean="0">
                          <a:effectLst/>
                          <a:latin typeface="Arial Narrow"/>
                          <a:ea typeface="SimSun"/>
                          <a:cs typeface="Calibri"/>
                        </a:rPr>
                        <a:t>Istituzioni di Matematiche</a:t>
                      </a:r>
                      <a:endParaRPr lang="it-IT" sz="1100" kern="5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1442" marR="51442" marT="97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50" dirty="0" smtClean="0">
                          <a:effectLst/>
                          <a:latin typeface="Arial Narrow"/>
                          <a:ea typeface="SimSun"/>
                          <a:cs typeface="Arial Narrow"/>
                        </a:rPr>
                        <a:t>OFA matematica</a:t>
                      </a:r>
                      <a:endParaRPr lang="it-IT" sz="1400" kern="50" dirty="0">
                        <a:effectLst/>
                        <a:latin typeface="Arial Narrow"/>
                        <a:ea typeface="SimSun"/>
                        <a:cs typeface="Arial Narrow"/>
                      </a:endParaRPr>
                    </a:p>
                  </a:txBody>
                  <a:tcPr marL="51442" marR="51442" marT="97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000">
                        <a:effectLst/>
                        <a:latin typeface="Times New Roman"/>
                      </a:endParaRPr>
                    </a:p>
                  </a:txBody>
                  <a:tcPr marL="51442" marR="51442" marT="975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50" dirty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SimSun"/>
                          <a:cs typeface="Calibri"/>
                        </a:rPr>
                        <a:t>Chimica generale ed inorganica </a:t>
                      </a:r>
                      <a:endParaRPr lang="it-IT" sz="1100" kern="5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1442" marR="51442" marT="97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50" dirty="0" smtClean="0">
                          <a:solidFill>
                            <a:srgbClr val="00B050"/>
                          </a:solidFill>
                          <a:effectLst/>
                          <a:latin typeface="Arial Narrow"/>
                          <a:ea typeface="SimSun"/>
                          <a:cs typeface="Calibri"/>
                        </a:rPr>
                        <a:t>OFA chimica</a:t>
                      </a:r>
                      <a:endParaRPr lang="it-IT" sz="1100" kern="5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1442" marR="51442" marT="97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000">
                        <a:effectLst/>
                        <a:latin typeface="Times New Roman"/>
                      </a:endParaRPr>
                    </a:p>
                  </a:txBody>
                  <a:tcPr marL="51442" marR="51442" marT="975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50" dirty="0">
                          <a:effectLst/>
                          <a:latin typeface="Arial Narrow"/>
                          <a:ea typeface="SimSun"/>
                          <a:cs typeface="Calibri"/>
                        </a:rPr>
                        <a:t>Biologia </a:t>
                      </a:r>
                      <a:r>
                        <a:rPr lang="it-IT" sz="1400" kern="50" dirty="0" smtClean="0">
                          <a:effectLst/>
                          <a:latin typeface="Arial Narrow"/>
                          <a:ea typeface="SimSun"/>
                          <a:cs typeface="Calibri"/>
                        </a:rPr>
                        <a:t>animale</a:t>
                      </a:r>
                      <a:endParaRPr lang="it-IT" sz="1100" kern="5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1442" marR="51442" marT="97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50" dirty="0" smtClean="0">
                          <a:solidFill>
                            <a:srgbClr val="00B050"/>
                          </a:solidFill>
                          <a:effectLst/>
                          <a:latin typeface="Arial Narrow"/>
                          <a:ea typeface="SimSun"/>
                          <a:cs typeface="Calibri"/>
                        </a:rPr>
                        <a:t>OFA biologia</a:t>
                      </a:r>
                      <a:endParaRPr lang="it-IT" sz="1100" kern="5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1442" marR="51442" marT="97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000">
                        <a:effectLst/>
                        <a:latin typeface="Times New Roman"/>
                      </a:endParaRPr>
                    </a:p>
                  </a:txBody>
                  <a:tcPr marL="51442" marR="51442" marT="975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50" dirty="0" smtClean="0">
                          <a:effectLst/>
                          <a:latin typeface="Arial Narrow"/>
                          <a:ea typeface="SimSun"/>
                          <a:cs typeface="Calibri"/>
                        </a:rPr>
                        <a:t>Anatomia umana</a:t>
                      </a:r>
                      <a:endParaRPr lang="it-IT" sz="1100" kern="5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1442" marR="51442" marT="97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50" dirty="0" smtClean="0">
                          <a:solidFill>
                            <a:srgbClr val="00B050"/>
                          </a:solidFill>
                          <a:effectLst/>
                          <a:latin typeface="Arial Narrow"/>
                          <a:ea typeface="SimSun"/>
                          <a:cs typeface="Calibri"/>
                        </a:rPr>
                        <a:t>OFA biologia</a:t>
                      </a:r>
                      <a:endParaRPr lang="it-IT" sz="1100" kern="5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1442" marR="51442" marT="97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000">
                        <a:effectLst/>
                        <a:latin typeface="Times New Roman"/>
                      </a:endParaRPr>
                    </a:p>
                  </a:txBody>
                  <a:tcPr marL="51442" marR="51442" marT="975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b="1" kern="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 Narrow"/>
                          <a:ea typeface="SimSun"/>
                          <a:cs typeface="Calibri"/>
                        </a:rPr>
                        <a:t>Secondo semestre</a:t>
                      </a:r>
                      <a:endParaRPr lang="it-IT" sz="1100" kern="5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1442" marR="51442" marT="97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kern="50">
                          <a:effectLst/>
                          <a:latin typeface="Arial Narrow"/>
                          <a:ea typeface="SimSun"/>
                          <a:cs typeface="Calibri"/>
                        </a:rPr>
                        <a:t> </a:t>
                      </a:r>
                      <a:endParaRPr lang="it-IT" sz="1100" kern="5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1442" marR="51442" marT="97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kern="50">
                          <a:effectLst/>
                          <a:latin typeface="Arial Narrow"/>
                          <a:ea typeface="SimSun"/>
                          <a:cs typeface="Calibri"/>
                        </a:rPr>
                        <a:t> </a:t>
                      </a:r>
                      <a:endParaRPr lang="it-IT" sz="1100" kern="5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1442" marR="51442" marT="975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609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5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/>
                          <a:ea typeface="SimSun"/>
                          <a:cs typeface="Calibri"/>
                        </a:rPr>
                        <a:t>Fisica</a:t>
                      </a:r>
                      <a:endParaRPr kumimoji="0" lang="it-IT" sz="1100" b="0" i="0" u="none" strike="noStrike" kern="5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1442" marR="51442" marT="97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5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/>
                          <a:ea typeface="SimSun"/>
                          <a:cs typeface="Arial Narrow"/>
                        </a:rPr>
                        <a:t>OFA Fisica</a:t>
                      </a:r>
                    </a:p>
                  </a:txBody>
                  <a:tcPr marL="51442" marR="51442" marT="97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000" dirty="0">
                        <a:effectLst/>
                        <a:latin typeface="Times New Roman"/>
                      </a:endParaRPr>
                    </a:p>
                  </a:txBody>
                  <a:tcPr marL="51442" marR="51442" marT="975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66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50" dirty="0">
                          <a:effectLst/>
                          <a:latin typeface="Arial Narrow"/>
                          <a:ea typeface="SimSun"/>
                          <a:cs typeface="Calibri"/>
                        </a:rPr>
                        <a:t>Chimica </a:t>
                      </a:r>
                      <a:r>
                        <a:rPr lang="it-IT" sz="1400" kern="50" dirty="0" smtClean="0">
                          <a:effectLst/>
                          <a:latin typeface="Arial Narrow"/>
                          <a:ea typeface="SimSun"/>
                          <a:cs typeface="Calibri"/>
                        </a:rPr>
                        <a:t>organica I</a:t>
                      </a:r>
                      <a:endParaRPr lang="it-IT" sz="1100" kern="5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1442" marR="51442" marT="97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50" dirty="0" smtClean="0">
                          <a:solidFill>
                            <a:srgbClr val="00B050"/>
                          </a:solidFill>
                          <a:effectLst/>
                          <a:latin typeface="Arial Narrow"/>
                          <a:ea typeface="SimSun"/>
                          <a:cs typeface="Calibri"/>
                        </a:rPr>
                        <a:t>OFA chimica</a:t>
                      </a:r>
                      <a:endParaRPr lang="it-IT" sz="1100" kern="5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1442" marR="51442" marT="97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it-IT" sz="1400" b="0" i="0" u="none" strike="noStrike" kern="5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/>
                          <a:ea typeface="SimSun"/>
                          <a:cs typeface="Calibri"/>
                        </a:rPr>
                        <a:t>Chimica gen. ed inorganica</a:t>
                      </a:r>
                      <a:endParaRPr lang="it-IT" sz="10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442" marR="51442" marT="975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66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50">
                          <a:effectLst/>
                          <a:latin typeface="Arial Narrow"/>
                          <a:ea typeface="SimSun"/>
                          <a:cs typeface="Calibri"/>
                        </a:rPr>
                        <a:t>Chimica analitica</a:t>
                      </a:r>
                      <a:endParaRPr lang="it-IT" sz="1100" kern="5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1442" marR="51442" marT="97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50" dirty="0" smtClean="0">
                          <a:solidFill>
                            <a:srgbClr val="00B050"/>
                          </a:solidFill>
                          <a:effectLst/>
                          <a:latin typeface="Arial Narrow"/>
                          <a:ea typeface="SimSun"/>
                          <a:cs typeface="Calibri"/>
                        </a:rPr>
                        <a:t>OFA chimica</a:t>
                      </a:r>
                      <a:endParaRPr lang="it-IT" sz="1100" kern="5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1442" marR="51442" marT="97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it-IT" sz="1400" b="0" i="0" u="none" strike="noStrike" kern="5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/>
                          <a:ea typeface="SimSun"/>
                          <a:cs typeface="Calibri"/>
                        </a:rPr>
                        <a:t>Chimica gen. ed inorganica</a:t>
                      </a:r>
                      <a:endParaRPr lang="it-IT" sz="10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442" marR="51442" marT="975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50" dirty="0">
                          <a:effectLst/>
                          <a:latin typeface="Arial Narrow"/>
                          <a:ea typeface="SimSun"/>
                          <a:cs typeface="Calibri"/>
                        </a:rPr>
                        <a:t>Lingua inglese</a:t>
                      </a:r>
                      <a:endParaRPr lang="it-IT" sz="1100" kern="5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1442" marR="51442" marT="97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000">
                        <a:effectLst/>
                        <a:latin typeface="Times New Roman"/>
                      </a:endParaRPr>
                    </a:p>
                  </a:txBody>
                  <a:tcPr marL="51442" marR="51442" marT="97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000" dirty="0">
                        <a:effectLst/>
                        <a:latin typeface="Times New Roman"/>
                      </a:endParaRPr>
                    </a:p>
                  </a:txBody>
                  <a:tcPr marL="51442" marR="51442" marT="975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9932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36013" y="1585100"/>
            <a:ext cx="6742500" cy="2566007"/>
          </a:xfrm>
          <a:prstGeom prst="rect">
            <a:avLst/>
          </a:prstGeom>
          <a:solidFill>
            <a:srgbClr val="F83008"/>
          </a:solidFill>
        </p:spPr>
        <p:txBody>
          <a:bodyPr wrap="square" lIns="95171" tIns="47585" rIns="95171" bIns="47585" rtlCol="0">
            <a:spAutoFit/>
          </a:bodyPr>
          <a:lstStyle/>
          <a:p>
            <a:pPr marL="297409" indent="-297409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it-IT" dirty="0" smtClean="0">
                <a:latin typeface="+mn-lt"/>
              </a:rPr>
              <a:t>Frequenza obbligatoria</a:t>
            </a:r>
          </a:p>
          <a:p>
            <a:pPr marL="297409" indent="-297409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it-IT" dirty="0" smtClean="0">
                <a:latin typeface="+mn-lt"/>
              </a:rPr>
              <a:t>Test in ingresso di lingua inglese</a:t>
            </a:r>
            <a:endParaRPr lang="it-IT" dirty="0">
              <a:latin typeface="+mn-lt"/>
            </a:endParaRPr>
          </a:p>
          <a:p>
            <a:pPr marL="297409" indent="-297409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it-IT" dirty="0" smtClean="0">
                <a:latin typeface="+mn-lt"/>
              </a:rPr>
              <a:t>Recupero OFA </a:t>
            </a:r>
          </a:p>
          <a:p>
            <a:pPr marL="297409" indent="-297409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it-IT" dirty="0" smtClean="0">
                <a:latin typeface="+mn-lt"/>
              </a:rPr>
              <a:t>Organizzazione dei corsi </a:t>
            </a:r>
            <a:r>
              <a:rPr lang="it-IT" dirty="0">
                <a:latin typeface="+mn-lt"/>
              </a:rPr>
              <a:t>(</a:t>
            </a:r>
            <a:r>
              <a:rPr lang="it-IT" dirty="0" smtClean="0">
                <a:latin typeface="+mn-lt"/>
              </a:rPr>
              <a:t>propedeuticità </a:t>
            </a:r>
            <a:r>
              <a:rPr lang="it-IT" dirty="0">
                <a:latin typeface="+mn-lt"/>
              </a:rPr>
              <a:t>e </a:t>
            </a:r>
            <a:r>
              <a:rPr lang="it-IT" dirty="0" smtClean="0">
                <a:latin typeface="+mn-lt"/>
              </a:rPr>
              <a:t>sbarramenti)</a:t>
            </a:r>
          </a:p>
          <a:p>
            <a:pPr marL="297409" indent="-297409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it-IT" dirty="0" smtClean="0">
                <a:latin typeface="+mn-lt"/>
              </a:rPr>
              <a:t>Appelli d’esame</a:t>
            </a:r>
          </a:p>
          <a:p>
            <a:pPr marL="297409" indent="-297409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it-IT" dirty="0" smtClean="0">
                <a:latin typeface="+mn-lt"/>
              </a:rPr>
              <a:t>Servizi agli studenti con BSI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5" t="16791" r="12835" b="58515"/>
          <a:stretch/>
        </p:blipFill>
        <p:spPr bwMode="auto">
          <a:xfrm>
            <a:off x="-663" y="15627"/>
            <a:ext cx="7215851" cy="134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43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74224" y="256616"/>
            <a:ext cx="6666741" cy="542375"/>
          </a:xfrm>
          <a:prstGeom prst="rect">
            <a:avLst/>
          </a:prstGeom>
          <a:solidFill>
            <a:srgbClr val="F83008"/>
          </a:solidFill>
        </p:spPr>
        <p:txBody>
          <a:bodyPr wrap="square" lIns="95171" tIns="47585" rIns="95171" bIns="47585" rtlCol="0">
            <a:spAutoFit/>
          </a:bodyPr>
          <a:lstStyle/>
          <a:p>
            <a:pPr algn="ctr"/>
            <a:r>
              <a:rPr lang="it-IT" sz="2900" dirty="0">
                <a:latin typeface="Arial" panose="020B0604020202020204" pitchFamily="34" charset="0"/>
                <a:cs typeface="Arial" panose="020B0604020202020204" pitchFamily="34" charset="0"/>
              </a:rPr>
              <a:t>Accesso al II anno Farmacia / CTF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73461" y="1053407"/>
            <a:ext cx="6818257" cy="3450864"/>
          </a:xfrm>
          <a:prstGeom prst="rect">
            <a:avLst/>
          </a:prstGeom>
          <a:noFill/>
        </p:spPr>
        <p:txBody>
          <a:bodyPr wrap="square" lIns="95171" tIns="47585" rIns="95171" bIns="47585" rtlCol="0">
            <a:spAutoFit/>
          </a:bodyPr>
          <a:lstStyle/>
          <a:p>
            <a:pPr marL="297409" indent="-297409">
              <a:buFont typeface="Wingdings" panose="05000000000000000000" pitchFamily="2" charset="2"/>
              <a:buChar char="ü"/>
            </a:pPr>
            <a:r>
              <a:rPr lang="it-IT" sz="1700" b="1" dirty="0">
                <a:solidFill>
                  <a:srgbClr val="002060"/>
                </a:solidFill>
                <a:latin typeface="+mj-lt"/>
                <a:sym typeface="Wingdings" pitchFamily="2" charset="2"/>
              </a:rPr>
              <a:t>Superamento </a:t>
            </a:r>
            <a:r>
              <a:rPr lang="it-IT" sz="1700" b="1" dirty="0">
                <a:solidFill>
                  <a:srgbClr val="F83008"/>
                </a:solidFill>
                <a:latin typeface="+mj-lt"/>
                <a:sym typeface="Wingdings" pitchFamily="2" charset="2"/>
              </a:rPr>
              <a:t>tutti</a:t>
            </a:r>
            <a:r>
              <a:rPr lang="it-IT" sz="1700" b="1" dirty="0">
                <a:solidFill>
                  <a:srgbClr val="002060"/>
                </a:solidFill>
                <a:latin typeface="+mj-lt"/>
                <a:sym typeface="Wingdings" pitchFamily="2" charset="2"/>
              </a:rPr>
              <a:t> </a:t>
            </a:r>
            <a:r>
              <a:rPr lang="it-IT" sz="1700" b="1" dirty="0">
                <a:solidFill>
                  <a:srgbClr val="F83008"/>
                </a:solidFill>
                <a:latin typeface="+mj-lt"/>
                <a:sym typeface="Wingdings" pitchFamily="2" charset="2"/>
              </a:rPr>
              <a:t>gli</a:t>
            </a:r>
            <a:r>
              <a:rPr lang="it-IT" sz="1700" b="1" dirty="0">
                <a:solidFill>
                  <a:srgbClr val="002060"/>
                </a:solidFill>
                <a:latin typeface="+mj-lt"/>
                <a:sym typeface="Wingdings" pitchFamily="2" charset="2"/>
              </a:rPr>
              <a:t> </a:t>
            </a:r>
            <a:r>
              <a:rPr lang="it-IT" sz="1700" b="1" dirty="0">
                <a:solidFill>
                  <a:srgbClr val="F83008"/>
                </a:solidFill>
                <a:latin typeface="+mj-lt"/>
                <a:sym typeface="Wingdings" pitchFamily="2" charset="2"/>
              </a:rPr>
              <a:t>OFA</a:t>
            </a:r>
            <a:r>
              <a:rPr lang="it-IT" sz="1700" b="1" dirty="0">
                <a:solidFill>
                  <a:srgbClr val="002060"/>
                </a:solidFill>
                <a:latin typeface="+mj-lt"/>
                <a:sym typeface="Wingdings" pitchFamily="2" charset="2"/>
              </a:rPr>
              <a:t> </a:t>
            </a:r>
            <a:r>
              <a:rPr lang="it-IT" sz="1700" dirty="0">
                <a:solidFill>
                  <a:srgbClr val="002060"/>
                </a:solidFill>
                <a:latin typeface="+mj-lt"/>
                <a:sym typeface="Wingdings" pitchFamily="2" charset="2"/>
              </a:rPr>
              <a:t>entro il 30 settembre </a:t>
            </a:r>
            <a:r>
              <a:rPr lang="it-IT" sz="1700" dirty="0" smtClean="0">
                <a:solidFill>
                  <a:srgbClr val="002060"/>
                </a:solidFill>
                <a:latin typeface="+mj-lt"/>
                <a:sym typeface="Wingdings" pitchFamily="2" charset="2"/>
              </a:rPr>
              <a:t>2020</a:t>
            </a:r>
            <a:endParaRPr lang="it-IT" sz="1700" dirty="0">
              <a:solidFill>
                <a:srgbClr val="002060"/>
              </a:solidFill>
              <a:latin typeface="+mj-lt"/>
              <a:sym typeface="Wingdings" pitchFamily="2" charset="2"/>
            </a:endParaRPr>
          </a:p>
          <a:p>
            <a:endParaRPr lang="it-IT" sz="900" dirty="0">
              <a:solidFill>
                <a:srgbClr val="002060"/>
              </a:solidFill>
              <a:latin typeface="+mj-lt"/>
              <a:sym typeface="Wingdings" pitchFamily="2" charset="2"/>
            </a:endParaRPr>
          </a:p>
          <a:p>
            <a:pPr marL="297409" indent="-297409">
              <a:buFont typeface="Wingdings" panose="05000000000000000000" pitchFamily="2" charset="2"/>
              <a:buChar char="ü"/>
            </a:pPr>
            <a:r>
              <a:rPr lang="it-IT" sz="1700" b="1" dirty="0">
                <a:solidFill>
                  <a:srgbClr val="F83008"/>
                </a:solidFill>
                <a:latin typeface="+mj-lt"/>
              </a:rPr>
              <a:t>Firme di frequenza </a:t>
            </a:r>
            <a:r>
              <a:rPr lang="it-IT" sz="1700" dirty="0">
                <a:solidFill>
                  <a:srgbClr val="002060"/>
                </a:solidFill>
                <a:latin typeface="+mj-lt"/>
              </a:rPr>
              <a:t>di almeno il </a:t>
            </a:r>
            <a:r>
              <a:rPr lang="it-IT" sz="1700" b="1" dirty="0">
                <a:solidFill>
                  <a:srgbClr val="F83008"/>
                </a:solidFill>
                <a:latin typeface="+mj-lt"/>
              </a:rPr>
              <a:t>70% dei CFU </a:t>
            </a:r>
            <a:r>
              <a:rPr lang="it-IT" sz="1700" dirty="0">
                <a:solidFill>
                  <a:srgbClr val="002060"/>
                </a:solidFill>
                <a:latin typeface="+mj-lt"/>
              </a:rPr>
              <a:t>previsti per l’anno frequentato </a:t>
            </a:r>
          </a:p>
          <a:p>
            <a:r>
              <a:rPr lang="it-IT" sz="1700" dirty="0">
                <a:solidFill>
                  <a:srgbClr val="002060"/>
                </a:solidFill>
                <a:latin typeface="+mj-lt"/>
                <a:sym typeface="Wingdings" pitchFamily="2" charset="2"/>
              </a:rPr>
              <a:t>     (</a:t>
            </a:r>
            <a:r>
              <a:rPr lang="it-IT" sz="1500" dirty="0">
                <a:solidFill>
                  <a:srgbClr val="002060"/>
                </a:solidFill>
                <a:latin typeface="+mj-lt"/>
                <a:sym typeface="Wingdings" pitchFamily="2" charset="2"/>
              </a:rPr>
              <a:t>Per ottenere la firma di frequenza: </a:t>
            </a:r>
          </a:p>
          <a:p>
            <a:r>
              <a:rPr lang="it-IT" sz="1500" dirty="0">
                <a:solidFill>
                  <a:srgbClr val="002060"/>
                </a:solidFill>
                <a:latin typeface="+mj-lt"/>
              </a:rPr>
              <a:t>     almeno il 75% delle ore complessive per ogni corso in aula, </a:t>
            </a:r>
          </a:p>
          <a:p>
            <a:r>
              <a:rPr lang="it-IT" sz="1500" dirty="0">
                <a:solidFill>
                  <a:srgbClr val="002060"/>
                </a:solidFill>
                <a:latin typeface="+mj-lt"/>
              </a:rPr>
              <a:t>     almeno l’80% delle ore per ogni attività di laboratorio)</a:t>
            </a:r>
            <a:endParaRPr lang="it-IT" sz="1700" dirty="0">
              <a:solidFill>
                <a:srgbClr val="002060"/>
              </a:solidFill>
              <a:latin typeface="+mj-lt"/>
            </a:endParaRPr>
          </a:p>
          <a:p>
            <a:endParaRPr lang="it-IT" sz="900" b="1" dirty="0">
              <a:solidFill>
                <a:srgbClr val="002060"/>
              </a:solidFill>
              <a:latin typeface="+mj-lt"/>
              <a:sym typeface="Wingdings" pitchFamily="2" charset="2"/>
            </a:endParaRPr>
          </a:p>
          <a:p>
            <a:pPr marL="297409" indent="-297409">
              <a:buFont typeface="Wingdings" panose="05000000000000000000" pitchFamily="2" charset="2"/>
              <a:buChar char="ü"/>
            </a:pPr>
            <a:r>
              <a:rPr lang="it-IT" sz="1700" b="1" dirty="0">
                <a:solidFill>
                  <a:srgbClr val="002060"/>
                </a:solidFill>
                <a:latin typeface="+mj-lt"/>
                <a:sym typeface="Wingdings" pitchFamily="2" charset="2"/>
              </a:rPr>
              <a:t>Superamento </a:t>
            </a:r>
            <a:r>
              <a:rPr lang="it-IT" altLang="it-IT" sz="1700" b="1" dirty="0">
                <a:solidFill>
                  <a:srgbClr val="F83008"/>
                </a:solidFill>
                <a:latin typeface="+mn-lt"/>
              </a:rPr>
              <a:t>CORSO </a:t>
            </a:r>
            <a:r>
              <a:rPr lang="it-IT" altLang="it-IT" sz="1700" b="1" dirty="0" err="1">
                <a:solidFill>
                  <a:srgbClr val="F83008"/>
                </a:solidFill>
                <a:latin typeface="+mn-lt"/>
              </a:rPr>
              <a:t>SicurMORE</a:t>
            </a:r>
            <a:r>
              <a:rPr lang="it-IT" altLang="it-IT" sz="1700" b="1" dirty="0">
                <a:solidFill>
                  <a:srgbClr val="F83008"/>
                </a:solidFill>
                <a:latin typeface="+mn-lt"/>
              </a:rPr>
              <a:t> </a:t>
            </a:r>
            <a:r>
              <a:rPr lang="it-IT" altLang="it-IT" sz="1700" dirty="0">
                <a:solidFill>
                  <a:srgbClr val="002060"/>
                </a:solidFill>
                <a:latin typeface="+mn-lt"/>
              </a:rPr>
              <a:t>(3 moduli) </a:t>
            </a:r>
          </a:p>
          <a:p>
            <a:r>
              <a:rPr lang="it-IT" altLang="it-IT" sz="1700" dirty="0">
                <a:solidFill>
                  <a:srgbClr val="002060"/>
                </a:solidFill>
                <a:latin typeface="+mn-lt"/>
              </a:rPr>
              <a:t>     corso on-line su prevenzione e sicurezza sul lavoro</a:t>
            </a:r>
            <a:endParaRPr lang="it-IT" sz="1700" b="1" dirty="0">
              <a:solidFill>
                <a:srgbClr val="002060"/>
              </a:solidFill>
              <a:latin typeface="+mj-lt"/>
            </a:endParaRPr>
          </a:p>
          <a:p>
            <a:pPr marL="277581"/>
            <a:r>
              <a:rPr lang="it-IT" altLang="it-IT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3"/>
              </a:rPr>
              <a:t>http://www.dsv.unimore.it/site/home/servizi-agli-studenti/</a:t>
            </a:r>
            <a:r>
              <a:rPr lang="it-IT" altLang="it-IT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3"/>
              </a:rPr>
              <a:t>sicurmore.html</a:t>
            </a:r>
            <a:endParaRPr lang="it-IT" altLang="it-IT" sz="17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277581"/>
            <a:r>
              <a:rPr lang="it-IT" altLang="it-IT" sz="1700" dirty="0" smtClean="0">
                <a:solidFill>
                  <a:srgbClr val="002060"/>
                </a:solidFill>
                <a:latin typeface="+mn-lt"/>
              </a:rPr>
              <a:t>Il </a:t>
            </a:r>
            <a:r>
              <a:rPr lang="it-IT" altLang="it-IT" sz="1700" dirty="0">
                <a:solidFill>
                  <a:srgbClr val="002060"/>
                </a:solidFill>
                <a:latin typeface="+mn-lt"/>
              </a:rPr>
              <a:t>certificato deve essere consegnato </a:t>
            </a:r>
            <a:r>
              <a:rPr lang="it-IT" altLang="it-IT" sz="1700" dirty="0" smtClean="0">
                <a:solidFill>
                  <a:srgbClr val="002060"/>
                </a:solidFill>
                <a:latin typeface="+mn-lt"/>
              </a:rPr>
              <a:t>in </a:t>
            </a:r>
            <a:r>
              <a:rPr lang="it-IT" altLang="it-IT" sz="1700" dirty="0">
                <a:solidFill>
                  <a:srgbClr val="002060"/>
                </a:solidFill>
                <a:latin typeface="+mn-lt"/>
              </a:rPr>
              <a:t>segreteria studenti che assegnerà 1 CFU (ulteriori attività formative)</a:t>
            </a:r>
          </a:p>
        </p:txBody>
      </p:sp>
    </p:spTree>
    <p:extLst>
      <p:ext uri="{BB962C8B-B14F-4D97-AF65-F5344CB8AC3E}">
        <p14:creationId xmlns:p14="http://schemas.microsoft.com/office/powerpoint/2010/main" val="3265526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799282" y="252537"/>
            <a:ext cx="5681882" cy="542375"/>
          </a:xfrm>
          <a:prstGeom prst="rect">
            <a:avLst/>
          </a:prstGeom>
          <a:solidFill>
            <a:srgbClr val="F83008"/>
          </a:solidFill>
        </p:spPr>
        <p:txBody>
          <a:bodyPr wrap="square" lIns="95171" tIns="47585" rIns="95171" bIns="47585" rtlCol="0">
            <a:spAutoFit/>
          </a:bodyPr>
          <a:lstStyle/>
          <a:p>
            <a:pPr algn="just"/>
            <a:r>
              <a:rPr lang="it-IT" sz="2100" dirty="0">
                <a:latin typeface="Arial" panose="020B0604020202020204" pitchFamily="34" charset="0"/>
                <a:cs typeface="Arial" panose="020B0604020202020204" pitchFamily="34" charset="0"/>
              </a:rPr>
              <a:t>Piano degli studi  </a:t>
            </a:r>
            <a:r>
              <a:rPr lang="it-IT" sz="2900" dirty="0">
                <a:latin typeface="Arial" panose="020B0604020202020204" pitchFamily="34" charset="0"/>
                <a:cs typeface="Arial" panose="020B0604020202020204" pitchFamily="34" charset="0"/>
              </a:rPr>
              <a:t>Farmacia II anno</a:t>
            </a: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362102"/>
              </p:ext>
            </p:extLst>
          </p:nvPr>
        </p:nvGraphicFramePr>
        <p:xfrm>
          <a:off x="799282" y="900609"/>
          <a:ext cx="5733403" cy="226742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156540"/>
                <a:gridCol w="2156540"/>
                <a:gridCol w="1420323"/>
              </a:tblGrid>
              <a:tr h="225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b="1" kern="50" dirty="0" smtClean="0">
                          <a:effectLst/>
                          <a:latin typeface="Arial Narrow"/>
                          <a:ea typeface="SimSun"/>
                          <a:cs typeface="Calibri"/>
                        </a:rPr>
                        <a:t>Primo semestre</a:t>
                      </a:r>
                      <a:endParaRPr lang="it-IT" sz="1100" kern="5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1442" marR="51442" marT="97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kern="50" dirty="0">
                          <a:effectLst/>
                          <a:latin typeface="Calibri"/>
                          <a:ea typeface="SimSun"/>
                          <a:cs typeface="Calibri"/>
                        </a:rPr>
                        <a:t> </a:t>
                      </a:r>
                      <a:r>
                        <a:rPr lang="it-IT" sz="1100" b="1" kern="50" dirty="0">
                          <a:effectLst/>
                          <a:latin typeface="Arial Narrow"/>
                          <a:ea typeface="SimSun"/>
                          <a:cs typeface="Calibri"/>
                        </a:rPr>
                        <a:t>OBBLIGATORIA</a:t>
                      </a:r>
                      <a:endParaRPr lang="it-IT" sz="1100" kern="5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1442" marR="51442" marT="97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kern="50" dirty="0">
                          <a:effectLst/>
                          <a:latin typeface="Calibri"/>
                          <a:ea typeface="SimSun"/>
                          <a:cs typeface="Calibri"/>
                        </a:rPr>
                        <a:t> </a:t>
                      </a:r>
                      <a:r>
                        <a:rPr lang="it-IT" sz="1100" b="1" kern="50" dirty="0">
                          <a:effectLst/>
                          <a:latin typeface="Arial Narrow"/>
                          <a:ea typeface="SimSun"/>
                          <a:cs typeface="Calibri"/>
                        </a:rPr>
                        <a:t>CONSIGLIATA</a:t>
                      </a:r>
                      <a:endParaRPr lang="it-IT" sz="1100" kern="5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1442" marR="51442" marT="975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60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50" dirty="0" smtClean="0">
                          <a:effectLst/>
                          <a:latin typeface="Arial Narrow"/>
                          <a:ea typeface="SimSun"/>
                          <a:cs typeface="Calibri"/>
                        </a:rPr>
                        <a:t>Biochimica</a:t>
                      </a:r>
                      <a:endParaRPr lang="it-IT" sz="1100" kern="5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1442" marR="51442" marT="97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50" dirty="0" smtClean="0">
                          <a:solidFill>
                            <a:srgbClr val="F83008"/>
                          </a:solidFill>
                          <a:effectLst/>
                          <a:latin typeface="Arial Narrow"/>
                          <a:ea typeface="SimSun"/>
                          <a:cs typeface="Calibri"/>
                        </a:rPr>
                        <a:t>Chimica</a:t>
                      </a:r>
                      <a:r>
                        <a:rPr lang="it-IT" sz="1400" kern="50" baseline="0" dirty="0" smtClean="0">
                          <a:solidFill>
                            <a:srgbClr val="F83008"/>
                          </a:solidFill>
                          <a:effectLst/>
                          <a:latin typeface="Arial Narrow"/>
                          <a:ea typeface="SimSun"/>
                          <a:cs typeface="Calibri"/>
                        </a:rPr>
                        <a:t> organica</a:t>
                      </a:r>
                      <a:endParaRPr lang="it-IT" sz="1100" kern="50" dirty="0">
                        <a:solidFill>
                          <a:srgbClr val="F83008"/>
                        </a:solidFill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1442" marR="51442" marT="97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000">
                        <a:effectLst/>
                        <a:latin typeface="Times New Roman"/>
                      </a:endParaRPr>
                    </a:p>
                  </a:txBody>
                  <a:tcPr marL="51442" marR="51442" marT="975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50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SimSun"/>
                          <a:cs typeface="Calibri"/>
                        </a:rPr>
                        <a:t>Analisi dei medicinali I</a:t>
                      </a:r>
                      <a:endParaRPr lang="it-IT" sz="1100" kern="5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1442" marR="51442" marT="97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50" dirty="0" smtClean="0">
                          <a:solidFill>
                            <a:srgbClr val="F83008"/>
                          </a:solidFill>
                          <a:effectLst/>
                          <a:latin typeface="Arial Narrow"/>
                          <a:ea typeface="SimSun"/>
                          <a:cs typeface="Calibri"/>
                        </a:rPr>
                        <a:t>Chimica gen. ed inorganica</a:t>
                      </a:r>
                      <a:endParaRPr lang="it-IT" sz="1100" kern="50" dirty="0">
                        <a:solidFill>
                          <a:srgbClr val="F83008"/>
                        </a:solidFill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1442" marR="51442" marT="97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Chimica analitica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1442" marR="51442" marT="975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50" dirty="0" smtClean="0">
                          <a:effectLst/>
                          <a:latin typeface="Arial Narrow"/>
                          <a:ea typeface="SimSun"/>
                          <a:cs typeface="Calibri"/>
                        </a:rPr>
                        <a:t>Anatomia umana</a:t>
                      </a:r>
                      <a:endParaRPr lang="it-IT" sz="1100" kern="5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1442" marR="51442" marT="97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50" dirty="0" smtClean="0">
                          <a:solidFill>
                            <a:srgbClr val="F83008"/>
                          </a:solidFill>
                          <a:effectLst/>
                          <a:latin typeface="Arial Narrow"/>
                          <a:ea typeface="SimSun"/>
                          <a:cs typeface="Calibri"/>
                        </a:rPr>
                        <a:t>Biologia animale </a:t>
                      </a:r>
                      <a:endParaRPr lang="it-IT" sz="1100" kern="50" dirty="0">
                        <a:solidFill>
                          <a:srgbClr val="F83008"/>
                        </a:solidFill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1442" marR="51442" marT="97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0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442" marR="51442" marT="975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b="1" kern="50" dirty="0">
                          <a:effectLst/>
                          <a:latin typeface="Arial Narrow"/>
                          <a:ea typeface="SimSun"/>
                          <a:cs typeface="Calibri"/>
                        </a:rPr>
                        <a:t>Secondo semestre</a:t>
                      </a:r>
                      <a:endParaRPr lang="it-IT" sz="1100" kern="5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1442" marR="51442" marT="97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kern="50" dirty="0">
                          <a:effectLst/>
                          <a:latin typeface="Arial Narrow"/>
                          <a:ea typeface="SimSun"/>
                          <a:cs typeface="Calibri"/>
                        </a:rPr>
                        <a:t> </a:t>
                      </a:r>
                      <a:endParaRPr lang="it-IT" sz="1100" kern="5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1442" marR="51442" marT="97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kern="50" dirty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SimSun"/>
                          <a:cs typeface="Calibri"/>
                        </a:rPr>
                        <a:t> </a:t>
                      </a:r>
                      <a:endParaRPr lang="it-IT" sz="1100" kern="5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1442" marR="51442" marT="975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5122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50" dirty="0" smtClean="0">
                          <a:effectLst/>
                          <a:latin typeface="Arial Narrow"/>
                          <a:ea typeface="SimSun"/>
                          <a:cs typeface="Calibri"/>
                        </a:rPr>
                        <a:t>Fisiologia generale</a:t>
                      </a:r>
                      <a:endParaRPr lang="it-IT" sz="1100" kern="5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1442" marR="51442" marT="97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50" dirty="0" smtClean="0">
                          <a:solidFill>
                            <a:srgbClr val="F83008"/>
                          </a:solidFill>
                          <a:effectLst/>
                          <a:latin typeface="Arial Narrow"/>
                          <a:ea typeface="SimSun"/>
                          <a:cs typeface="Calibri"/>
                        </a:rPr>
                        <a:t>Anatomia umana,</a:t>
                      </a:r>
                      <a:r>
                        <a:rPr lang="it-IT" sz="1400" kern="50" baseline="0" dirty="0" smtClean="0">
                          <a:solidFill>
                            <a:srgbClr val="F83008"/>
                          </a:solidFill>
                          <a:effectLst/>
                          <a:latin typeface="Arial Narrow"/>
                          <a:ea typeface="SimSun"/>
                          <a:cs typeface="Calibri"/>
                        </a:rPr>
                        <a:t> Matematica e fisica</a:t>
                      </a:r>
                      <a:endParaRPr lang="it-IT" sz="1400" kern="50" dirty="0" smtClean="0">
                        <a:solidFill>
                          <a:srgbClr val="F83008"/>
                        </a:solidFill>
                        <a:effectLst/>
                        <a:latin typeface="Arial Narrow"/>
                        <a:ea typeface="SimSun"/>
                        <a:cs typeface="Calibri"/>
                      </a:endParaRPr>
                    </a:p>
                  </a:txBody>
                  <a:tcPr marL="51442" marR="51442" marT="97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Biochimica</a:t>
                      </a:r>
                    </a:p>
                  </a:txBody>
                  <a:tcPr marL="51442" marR="51442" marT="975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50" dirty="0" smtClean="0">
                          <a:effectLst/>
                          <a:latin typeface="Arial Narrow"/>
                          <a:ea typeface="SimSun"/>
                          <a:cs typeface="Calibri"/>
                        </a:rPr>
                        <a:t>Biochimica applicata</a:t>
                      </a:r>
                      <a:endParaRPr lang="it-IT" sz="1100" kern="5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1442" marR="51442" marT="97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100" kern="5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1442" marR="51442" marT="97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effectLst/>
                          <a:latin typeface="Arial Narrow" panose="020B0606020202030204" pitchFamily="34" charset="0"/>
                        </a:rPr>
                        <a:t>Biochimica</a:t>
                      </a:r>
                    </a:p>
                  </a:txBody>
                  <a:tcPr marL="51442" marR="51442" marT="975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50" dirty="0" smtClean="0">
                          <a:effectLst/>
                          <a:latin typeface="Arial Narrow"/>
                          <a:ea typeface="SimSun"/>
                          <a:cs typeface="Calibri"/>
                        </a:rPr>
                        <a:t>Microbiologia</a:t>
                      </a:r>
                      <a:endParaRPr lang="it-IT" sz="1100" kern="5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1442" marR="51442" marT="97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100" kern="5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1442" marR="51442" marT="97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50" dirty="0" smtClean="0">
                          <a:effectLst/>
                          <a:latin typeface="Arial Narrow"/>
                          <a:ea typeface="SimSun"/>
                          <a:cs typeface="Calibri"/>
                        </a:rPr>
                        <a:t>Biochimica</a:t>
                      </a:r>
                      <a:endParaRPr lang="it-IT" sz="1100" kern="5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1442" marR="51442" marT="975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602761"/>
              </p:ext>
            </p:extLst>
          </p:nvPr>
        </p:nvGraphicFramePr>
        <p:xfrm>
          <a:off x="799282" y="3348881"/>
          <a:ext cx="5688632" cy="10108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032448"/>
                <a:gridCol w="1656184"/>
              </a:tblGrid>
              <a:tr h="235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b="1" kern="50" dirty="0">
                          <a:effectLst/>
                          <a:latin typeface="Calibri"/>
                          <a:ea typeface="SimSun"/>
                          <a:cs typeface="Calibri"/>
                        </a:rPr>
                        <a:t> </a:t>
                      </a:r>
                      <a:r>
                        <a:rPr lang="it-IT" sz="1100" b="1" kern="50" dirty="0" smtClean="0">
                          <a:effectLst/>
                          <a:latin typeface="Calibri"/>
                          <a:ea typeface="SimSun"/>
                          <a:cs typeface="Calibri"/>
                        </a:rPr>
                        <a:t>MATERIE</a:t>
                      </a:r>
                      <a:r>
                        <a:rPr lang="it-IT" sz="1100" b="1" kern="50" baseline="0" dirty="0" smtClean="0">
                          <a:effectLst/>
                          <a:latin typeface="Calibri"/>
                          <a:ea typeface="SimSun"/>
                          <a:cs typeface="Calibri"/>
                        </a:rPr>
                        <a:t> A SCELTA </a:t>
                      </a:r>
                      <a:endParaRPr lang="it-IT" sz="1100" kern="50" dirty="0" smtClean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1442" marR="51442" marT="97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endParaRPr lang="it-IT" sz="1100" kern="5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1442" marR="51442" marT="975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77305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50" dirty="0" smtClean="0">
                          <a:effectLst/>
                          <a:latin typeface="Arial Narrow"/>
                          <a:ea typeface="SimSun"/>
                          <a:cs typeface="Arial Narrow"/>
                        </a:rPr>
                        <a:t>Chimica dei principi attivi</a:t>
                      </a:r>
                      <a:r>
                        <a:rPr lang="it-IT" sz="1400" kern="50" baseline="0" dirty="0" smtClean="0">
                          <a:effectLst/>
                          <a:latin typeface="Arial Narrow"/>
                          <a:ea typeface="SimSun"/>
                          <a:cs typeface="Arial Narrow"/>
                        </a:rPr>
                        <a:t> di origine naturale</a:t>
                      </a: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50" baseline="0" dirty="0" smtClean="0">
                          <a:effectLst/>
                          <a:latin typeface="Arial Narrow"/>
                          <a:ea typeface="SimSun"/>
                          <a:cs typeface="Arial Narrow"/>
                        </a:rPr>
                        <a:t>Bioetica</a:t>
                      </a: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50" baseline="0" dirty="0" smtClean="0">
                          <a:effectLst/>
                          <a:latin typeface="Arial Narrow"/>
                          <a:ea typeface="SimSun"/>
                          <a:cs typeface="Arial Narrow"/>
                        </a:rPr>
                        <a:t>Modelli animali per la sperimentazione</a:t>
                      </a:r>
                      <a:endParaRPr lang="it-IT" sz="1400" kern="50" dirty="0">
                        <a:effectLst/>
                        <a:latin typeface="Arial Narrow"/>
                        <a:ea typeface="SimSun"/>
                        <a:cs typeface="Arial Narrow"/>
                      </a:endParaRPr>
                    </a:p>
                  </a:txBody>
                  <a:tcPr marL="51442" marR="51442" marT="97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50" dirty="0" smtClean="0">
                          <a:effectLst/>
                          <a:latin typeface="Arial Narrow"/>
                          <a:ea typeface="SimSun"/>
                          <a:cs typeface="Arial Narrow"/>
                        </a:rPr>
                        <a:t>4 </a:t>
                      </a:r>
                      <a:r>
                        <a:rPr lang="it-IT" sz="1400" kern="50" dirty="0" err="1" smtClean="0">
                          <a:effectLst/>
                          <a:latin typeface="Arial Narrow"/>
                          <a:ea typeface="SimSun"/>
                          <a:cs typeface="Arial Narrow"/>
                        </a:rPr>
                        <a:t>cfu</a:t>
                      </a:r>
                      <a:endParaRPr lang="it-IT" sz="1400" kern="50" dirty="0" smtClean="0">
                        <a:effectLst/>
                        <a:latin typeface="Arial Narrow"/>
                        <a:ea typeface="SimSun"/>
                        <a:cs typeface="Arial Narrow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50" smtClean="0">
                          <a:effectLst/>
                          <a:latin typeface="Arial Narrow"/>
                          <a:ea typeface="SimSun"/>
                          <a:cs typeface="Arial Narrow"/>
                        </a:rPr>
                        <a:t>6 </a:t>
                      </a:r>
                      <a:r>
                        <a:rPr lang="it-IT" sz="1400" kern="50" dirty="0" err="1" smtClean="0">
                          <a:effectLst/>
                          <a:latin typeface="Arial Narrow"/>
                          <a:ea typeface="SimSun"/>
                          <a:cs typeface="Arial Narrow"/>
                        </a:rPr>
                        <a:t>cfu</a:t>
                      </a:r>
                      <a:endParaRPr lang="it-IT" sz="1400" kern="50" dirty="0" smtClean="0">
                        <a:effectLst/>
                        <a:latin typeface="Arial Narrow"/>
                        <a:ea typeface="SimSun"/>
                        <a:cs typeface="Arial Narrow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50" dirty="0" smtClean="0">
                          <a:effectLst/>
                          <a:latin typeface="Arial Narrow"/>
                          <a:ea typeface="SimSun"/>
                          <a:cs typeface="Arial Narrow"/>
                        </a:rPr>
                        <a:t>4 </a:t>
                      </a:r>
                      <a:r>
                        <a:rPr lang="it-IT" sz="1400" kern="50" dirty="0" err="1" smtClean="0">
                          <a:effectLst/>
                          <a:latin typeface="Arial Narrow"/>
                          <a:ea typeface="SimSun"/>
                          <a:cs typeface="Arial Narrow"/>
                        </a:rPr>
                        <a:t>cfu</a:t>
                      </a:r>
                      <a:endParaRPr lang="it-IT" sz="1400" kern="50" dirty="0">
                        <a:effectLst/>
                        <a:latin typeface="Arial Narrow"/>
                        <a:ea typeface="SimSun"/>
                        <a:cs typeface="Arial Narrow"/>
                      </a:endParaRPr>
                    </a:p>
                  </a:txBody>
                  <a:tcPr marL="51442" marR="51442" marT="97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6590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804532" y="109150"/>
            <a:ext cx="5681882" cy="542375"/>
          </a:xfrm>
          <a:prstGeom prst="rect">
            <a:avLst/>
          </a:prstGeom>
          <a:solidFill>
            <a:srgbClr val="F83008"/>
          </a:solidFill>
        </p:spPr>
        <p:txBody>
          <a:bodyPr wrap="square" lIns="95171" tIns="47585" rIns="95171" bIns="47585" rtlCol="0">
            <a:spAutoFit/>
          </a:bodyPr>
          <a:lstStyle/>
          <a:p>
            <a:pPr algn="just"/>
            <a:r>
              <a:rPr lang="it-IT" sz="2100" dirty="0">
                <a:latin typeface="Arial" panose="020B0604020202020204" pitchFamily="34" charset="0"/>
                <a:cs typeface="Arial" panose="020B0604020202020204" pitchFamily="34" charset="0"/>
              </a:rPr>
              <a:t>Piano degli studi  </a:t>
            </a:r>
            <a:r>
              <a:rPr lang="it-IT" sz="2900" dirty="0">
                <a:latin typeface="Arial" panose="020B0604020202020204" pitchFamily="34" charset="0"/>
                <a:cs typeface="Arial" panose="020B0604020202020204" pitchFamily="34" charset="0"/>
              </a:rPr>
              <a:t>CTF II anno</a:t>
            </a: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353609"/>
              </p:ext>
            </p:extLst>
          </p:nvPr>
        </p:nvGraphicFramePr>
        <p:xfrm>
          <a:off x="804532" y="792372"/>
          <a:ext cx="5681883" cy="377215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156540"/>
                <a:gridCol w="1631382"/>
                <a:gridCol w="1893961"/>
              </a:tblGrid>
              <a:tr h="207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b="1" kern="50" dirty="0">
                          <a:effectLst/>
                          <a:latin typeface="Calibri"/>
                          <a:ea typeface="SimSun"/>
                          <a:cs typeface="Calibri"/>
                        </a:rPr>
                        <a:t> </a:t>
                      </a:r>
                      <a:endParaRPr lang="it-IT" sz="1100" kern="50" dirty="0" smtClean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1442" marR="51442" marT="97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100" kern="5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1442" marR="51442" marT="975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100" kern="5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1442" marR="51442" marT="975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25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b="1" kern="50" dirty="0" smtClean="0">
                          <a:effectLst/>
                          <a:latin typeface="Arial Narrow"/>
                          <a:ea typeface="SimSun"/>
                          <a:cs typeface="Calibri"/>
                        </a:rPr>
                        <a:t>Primo semestre</a:t>
                      </a:r>
                      <a:endParaRPr lang="it-IT" sz="1100" kern="5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1442" marR="51442" marT="97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kern="50" dirty="0">
                          <a:effectLst/>
                          <a:latin typeface="Calibri"/>
                          <a:ea typeface="SimSun"/>
                          <a:cs typeface="Calibri"/>
                        </a:rPr>
                        <a:t> </a:t>
                      </a:r>
                      <a:r>
                        <a:rPr lang="it-IT" sz="1100" b="1" kern="50" dirty="0">
                          <a:effectLst/>
                          <a:latin typeface="Arial Narrow"/>
                          <a:ea typeface="SimSun"/>
                          <a:cs typeface="Calibri"/>
                        </a:rPr>
                        <a:t>OBBLIGATORIA</a:t>
                      </a:r>
                      <a:endParaRPr lang="it-IT" sz="1100" kern="5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1442" marR="51442" marT="97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kern="50" dirty="0">
                          <a:effectLst/>
                          <a:latin typeface="Calibri"/>
                          <a:ea typeface="SimSun"/>
                          <a:cs typeface="Calibri"/>
                        </a:rPr>
                        <a:t> </a:t>
                      </a:r>
                      <a:r>
                        <a:rPr lang="it-IT" sz="1100" b="1" kern="50" dirty="0">
                          <a:effectLst/>
                          <a:latin typeface="Arial Narrow"/>
                          <a:ea typeface="SimSun"/>
                          <a:cs typeface="Calibri"/>
                        </a:rPr>
                        <a:t>CONSIGLIATA</a:t>
                      </a:r>
                      <a:endParaRPr lang="it-IT" sz="1100" kern="5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1442" marR="51442" marT="975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5122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50" dirty="0" smtClean="0">
                          <a:effectLst/>
                          <a:latin typeface="Arial Narrow"/>
                          <a:ea typeface="SimSun"/>
                          <a:cs typeface="Calibri"/>
                        </a:rPr>
                        <a:t>Biochimica generale e </a:t>
                      </a:r>
                      <a:r>
                        <a:rPr lang="it-IT" sz="1400" kern="50" dirty="0" err="1" smtClean="0">
                          <a:effectLst/>
                          <a:latin typeface="Arial Narrow"/>
                          <a:ea typeface="SimSun"/>
                          <a:cs typeface="Calibri"/>
                        </a:rPr>
                        <a:t>tecn</a:t>
                      </a:r>
                      <a:r>
                        <a:rPr lang="it-IT" sz="1400" kern="50" dirty="0" smtClean="0">
                          <a:effectLst/>
                          <a:latin typeface="Arial Narrow"/>
                          <a:ea typeface="SimSun"/>
                          <a:cs typeface="Calibri"/>
                        </a:rPr>
                        <a:t>. DNA ricombinante</a:t>
                      </a:r>
                      <a:endParaRPr lang="it-IT" sz="1100" kern="5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1442" marR="51442" marT="97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100" kern="50" dirty="0">
                        <a:solidFill>
                          <a:srgbClr val="FF0066"/>
                        </a:solidFill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1442" marR="51442" marT="97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50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SimSun"/>
                          <a:cs typeface="Calibri"/>
                        </a:rPr>
                        <a:t>Chimica</a:t>
                      </a:r>
                      <a:r>
                        <a:rPr lang="it-IT" sz="1400" kern="50" baseline="0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SimSun"/>
                          <a:cs typeface="Calibri"/>
                        </a:rPr>
                        <a:t> Organica II</a:t>
                      </a:r>
                      <a:endParaRPr lang="it-IT" sz="1400" kern="5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Calibri"/>
                      </a:endParaRPr>
                    </a:p>
                    <a:p>
                      <a:endParaRPr lang="it-IT" sz="1000" dirty="0">
                        <a:effectLst/>
                        <a:latin typeface="Times New Roman"/>
                      </a:endParaRPr>
                    </a:p>
                  </a:txBody>
                  <a:tcPr marL="51442" marR="51442" marT="975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50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SimSun"/>
                          <a:cs typeface="Calibri"/>
                        </a:rPr>
                        <a:t>Chimica organica II</a:t>
                      </a:r>
                      <a:endParaRPr lang="it-IT" sz="1100" kern="5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1442" marR="51442" marT="97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50" dirty="0" smtClean="0">
                          <a:solidFill>
                            <a:srgbClr val="F83008"/>
                          </a:solidFill>
                          <a:effectLst/>
                          <a:latin typeface="Arial Narrow"/>
                          <a:ea typeface="SimSun"/>
                          <a:cs typeface="Calibri"/>
                        </a:rPr>
                        <a:t>Chimica organica I</a:t>
                      </a:r>
                      <a:endParaRPr lang="it-IT" sz="1400" kern="50" dirty="0">
                        <a:solidFill>
                          <a:srgbClr val="F83008"/>
                        </a:solidFill>
                        <a:effectLst/>
                        <a:latin typeface="Arial Narrow"/>
                        <a:ea typeface="SimSun"/>
                        <a:cs typeface="Calibri"/>
                      </a:endParaRPr>
                    </a:p>
                  </a:txBody>
                  <a:tcPr marL="51442" marR="51442" marT="97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1442" marR="51442" marT="975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66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50" dirty="0" smtClean="0">
                          <a:effectLst/>
                          <a:latin typeface="Arial Narrow"/>
                          <a:ea typeface="SimSun"/>
                          <a:cs typeface="Calibri"/>
                        </a:rPr>
                        <a:t>Fisiologia generale</a:t>
                      </a:r>
                      <a:endParaRPr lang="it-IT" sz="1100" kern="5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1442" marR="51442" marT="97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100" kern="50" dirty="0">
                        <a:solidFill>
                          <a:srgbClr val="FF0066"/>
                        </a:solidFill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1442" marR="51442" marT="97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5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/>
                          <a:ea typeface="SimSun"/>
                          <a:cs typeface="Calibri"/>
                        </a:rPr>
                        <a:t>Biologia animale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5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/>
                          <a:ea typeface="SimSun"/>
                          <a:cs typeface="Calibri"/>
                        </a:rPr>
                        <a:t>Anatomia umana</a:t>
                      </a:r>
                      <a:endParaRPr kumimoji="0" lang="it-IT" sz="1100" b="0" i="0" u="none" strike="noStrike" kern="5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1442" marR="51442" marT="975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50" dirty="0" smtClean="0">
                          <a:effectLst/>
                          <a:latin typeface="Arial Narrow" panose="020B0606020202030204" pitchFamily="34" charset="0"/>
                          <a:ea typeface="SimSun"/>
                          <a:cs typeface="Calibri"/>
                        </a:rPr>
                        <a:t>Biologia vegetale</a:t>
                      </a:r>
                      <a:endParaRPr lang="it-IT" sz="1400" kern="50" dirty="0">
                        <a:effectLst/>
                        <a:latin typeface="Arial Narrow" panose="020B0606020202030204" pitchFamily="34" charset="0"/>
                        <a:ea typeface="SimSun"/>
                        <a:cs typeface="Calibri"/>
                      </a:endParaRPr>
                    </a:p>
                  </a:txBody>
                  <a:tcPr marL="51442" marR="51442" marT="97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100" kern="50" dirty="0">
                        <a:solidFill>
                          <a:srgbClr val="FF0066"/>
                        </a:solidFill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1442" marR="51442" marT="97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000" dirty="0">
                        <a:effectLst/>
                        <a:latin typeface="Times New Roman"/>
                      </a:endParaRPr>
                    </a:p>
                  </a:txBody>
                  <a:tcPr marL="51442" marR="51442" marT="975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b="1" kern="50" dirty="0">
                          <a:effectLst/>
                          <a:latin typeface="Arial Narrow"/>
                          <a:ea typeface="SimSun"/>
                          <a:cs typeface="Calibri"/>
                        </a:rPr>
                        <a:t>Secondo semestre</a:t>
                      </a:r>
                      <a:endParaRPr lang="it-IT" sz="1100" kern="5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1442" marR="51442" marT="97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kern="50" dirty="0">
                          <a:effectLst/>
                          <a:latin typeface="Arial Narrow"/>
                          <a:ea typeface="SimSun"/>
                          <a:cs typeface="Calibri"/>
                        </a:rPr>
                        <a:t> </a:t>
                      </a:r>
                      <a:endParaRPr lang="it-IT" sz="1100" kern="5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1442" marR="51442" marT="97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kern="50" dirty="0">
                          <a:effectLst/>
                          <a:latin typeface="Arial Narrow"/>
                          <a:ea typeface="SimSun"/>
                          <a:cs typeface="Calibri"/>
                        </a:rPr>
                        <a:t> </a:t>
                      </a:r>
                      <a:endParaRPr lang="it-IT" sz="1100" kern="5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1442" marR="51442" marT="975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60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50" dirty="0" smtClean="0">
                          <a:effectLst/>
                          <a:latin typeface="Arial Narrow"/>
                          <a:ea typeface="SimSun"/>
                          <a:cs typeface="Calibri"/>
                        </a:rPr>
                        <a:t>Analisi dei medicinali</a:t>
                      </a:r>
                      <a:endParaRPr lang="it-IT" sz="1100" kern="5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1442" marR="51442" marT="97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100" kern="5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1442" marR="51442" marT="97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Chimica analitica</a:t>
                      </a:r>
                    </a:p>
                  </a:txBody>
                  <a:tcPr marL="51442" marR="51442" marT="975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66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50" dirty="0" smtClean="0">
                          <a:effectLst/>
                          <a:latin typeface="Arial Narrow"/>
                          <a:ea typeface="SimSun"/>
                          <a:cs typeface="Calibri"/>
                        </a:rPr>
                        <a:t>Chimica Fisica</a:t>
                      </a:r>
                      <a:endParaRPr lang="it-IT" sz="1100" kern="5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1442" marR="51442" marT="97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100" kern="5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1442" marR="51442" marT="97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Istituzioni di</a:t>
                      </a:r>
                      <a:r>
                        <a:rPr lang="it-IT" sz="14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it-IT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matematiche Fisica</a:t>
                      </a:r>
                    </a:p>
                  </a:txBody>
                  <a:tcPr marL="51442" marR="51442" marT="975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5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50" dirty="0" smtClean="0">
                          <a:effectLst/>
                          <a:latin typeface="Arial Narrow" panose="020B0606020202030204" pitchFamily="34" charset="0"/>
                          <a:ea typeface="SimSun"/>
                          <a:cs typeface="Calibri"/>
                        </a:rPr>
                        <a:t>Patologia generale con  </a:t>
                      </a:r>
                      <a:r>
                        <a:rPr lang="it-IT" sz="1400" kern="50" dirty="0" err="1" smtClean="0">
                          <a:effectLst/>
                          <a:latin typeface="Arial Narrow" panose="020B0606020202030204" pitchFamily="34" charset="0"/>
                          <a:ea typeface="SimSun"/>
                          <a:cs typeface="Calibri"/>
                        </a:rPr>
                        <a:t>el</a:t>
                      </a:r>
                      <a:r>
                        <a:rPr lang="it-IT" sz="1400" kern="50" dirty="0" smtClean="0">
                          <a:effectLst/>
                          <a:latin typeface="Arial Narrow" panose="020B0606020202030204" pitchFamily="34" charset="0"/>
                          <a:ea typeface="SimSun"/>
                          <a:cs typeface="Calibri"/>
                        </a:rPr>
                        <a:t>. di terminologia medica</a:t>
                      </a:r>
                      <a:endParaRPr lang="it-IT" sz="1400" kern="50" dirty="0">
                        <a:effectLst/>
                        <a:latin typeface="Arial Narrow" panose="020B0606020202030204" pitchFamily="34" charset="0"/>
                        <a:ea typeface="SimSun"/>
                        <a:cs typeface="Calibri"/>
                      </a:endParaRPr>
                    </a:p>
                  </a:txBody>
                  <a:tcPr marL="51442" marR="51442" marT="97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100" kern="5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1442" marR="51442" marT="97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effectLst/>
                          <a:latin typeface="Arial Narrow" panose="020B0606020202030204" pitchFamily="34" charset="0"/>
                        </a:rPr>
                        <a:t>Fisica, Biologia animale,</a:t>
                      </a:r>
                    </a:p>
                    <a:p>
                      <a:r>
                        <a:rPr lang="it-IT" sz="1400" dirty="0" smtClean="0">
                          <a:effectLst/>
                          <a:latin typeface="Arial Narrow" panose="020B0606020202030204" pitchFamily="34" charset="0"/>
                        </a:rPr>
                        <a:t>Anatomia, Biochimica,</a:t>
                      </a:r>
                    </a:p>
                    <a:p>
                      <a:r>
                        <a:rPr lang="it-IT" sz="1400" dirty="0" smtClean="0">
                          <a:effectLst/>
                          <a:latin typeface="Arial Narrow" panose="020B0606020202030204" pitchFamily="34" charset="0"/>
                        </a:rPr>
                        <a:t>Microbiologia, Fisiologia</a:t>
                      </a:r>
                    </a:p>
                  </a:txBody>
                  <a:tcPr marL="51442" marR="51442" marT="975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50" dirty="0" smtClean="0">
                          <a:effectLst/>
                          <a:latin typeface="Arial Narrow"/>
                          <a:ea typeface="SimSun"/>
                          <a:cs typeface="Calibri"/>
                        </a:rPr>
                        <a:t>Microbiologia</a:t>
                      </a:r>
                      <a:endParaRPr lang="it-IT" sz="1100" kern="5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1442" marR="51442" marT="97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100" kern="5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1442" marR="51442" marT="97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50" dirty="0" smtClean="0">
                          <a:effectLst/>
                          <a:latin typeface="Arial Narrow"/>
                          <a:ea typeface="SimSun"/>
                          <a:cs typeface="Calibri"/>
                        </a:rPr>
                        <a:t>Biochimica</a:t>
                      </a:r>
                      <a:endParaRPr lang="it-IT" sz="1100" kern="50" dirty="0">
                        <a:effectLst/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1442" marR="51442" marT="975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9697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74224" y="256616"/>
            <a:ext cx="6666741" cy="542375"/>
          </a:xfrm>
          <a:prstGeom prst="rect">
            <a:avLst/>
          </a:prstGeom>
          <a:solidFill>
            <a:srgbClr val="F83008"/>
          </a:solidFill>
        </p:spPr>
        <p:txBody>
          <a:bodyPr wrap="square" lIns="95171" tIns="47585" rIns="95171" bIns="47585" rtlCol="0">
            <a:spAutoFit/>
          </a:bodyPr>
          <a:lstStyle/>
          <a:p>
            <a:pPr algn="ctr"/>
            <a:r>
              <a:rPr lang="it-IT" sz="2900" dirty="0">
                <a:latin typeface="Arial" panose="020B0604020202020204" pitchFamily="34" charset="0"/>
                <a:cs typeface="Arial" panose="020B0604020202020204" pitchFamily="34" charset="0"/>
              </a:rPr>
              <a:t>Accesso al III anno di Farmacia / CTF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73461" y="1053407"/>
            <a:ext cx="6818257" cy="1142540"/>
          </a:xfrm>
          <a:prstGeom prst="rect">
            <a:avLst/>
          </a:prstGeom>
          <a:noFill/>
        </p:spPr>
        <p:txBody>
          <a:bodyPr wrap="square" lIns="95171" tIns="47585" rIns="95171" bIns="47585" rtlCol="0">
            <a:spAutoFit/>
          </a:bodyPr>
          <a:lstStyle/>
          <a:p>
            <a:pPr marL="297409" indent="-297409">
              <a:buFont typeface="Wingdings" panose="05000000000000000000" pitchFamily="2" charset="2"/>
              <a:buChar char="ü"/>
            </a:pPr>
            <a:r>
              <a:rPr lang="it-IT" sz="1700" b="1" dirty="0">
                <a:solidFill>
                  <a:srgbClr val="002060"/>
                </a:solidFill>
                <a:latin typeface="+mj-lt"/>
                <a:sym typeface="Wingdings" pitchFamily="2" charset="2"/>
              </a:rPr>
              <a:t>Superamento </a:t>
            </a:r>
            <a:r>
              <a:rPr lang="it-IT" sz="1700" b="1" dirty="0">
                <a:solidFill>
                  <a:srgbClr val="F83008"/>
                </a:solidFill>
                <a:latin typeface="+mj-lt"/>
                <a:sym typeface="Wingdings" pitchFamily="2" charset="2"/>
              </a:rPr>
              <a:t>esami</a:t>
            </a:r>
            <a:r>
              <a:rPr lang="it-IT" sz="1700" b="1" dirty="0">
                <a:solidFill>
                  <a:srgbClr val="002060"/>
                </a:solidFill>
                <a:latin typeface="+mj-lt"/>
                <a:sym typeface="Wingdings" pitchFamily="2" charset="2"/>
              </a:rPr>
              <a:t> </a:t>
            </a:r>
            <a:r>
              <a:rPr lang="it-IT" sz="1700" dirty="0">
                <a:solidFill>
                  <a:srgbClr val="002060"/>
                </a:solidFill>
                <a:latin typeface="+mj-lt"/>
                <a:sym typeface="Wingdings" pitchFamily="2" charset="2"/>
              </a:rPr>
              <a:t>per almeno </a:t>
            </a:r>
            <a:r>
              <a:rPr lang="it-IT" sz="1700" b="1" dirty="0">
                <a:solidFill>
                  <a:srgbClr val="002060"/>
                </a:solidFill>
                <a:latin typeface="+mj-lt"/>
                <a:sym typeface="Wingdings" pitchFamily="2" charset="2"/>
              </a:rPr>
              <a:t>70 CFU </a:t>
            </a:r>
            <a:r>
              <a:rPr lang="it-IT" sz="1700" dirty="0">
                <a:solidFill>
                  <a:srgbClr val="002060"/>
                </a:solidFill>
                <a:latin typeface="+mj-lt"/>
                <a:sym typeface="Wingdings" pitchFamily="2" charset="2"/>
              </a:rPr>
              <a:t>entro 30 settembre </a:t>
            </a:r>
            <a:r>
              <a:rPr lang="it-IT" sz="1700" dirty="0" smtClean="0">
                <a:solidFill>
                  <a:srgbClr val="002060"/>
                </a:solidFill>
                <a:latin typeface="+mj-lt"/>
                <a:sym typeface="Wingdings" pitchFamily="2" charset="2"/>
              </a:rPr>
              <a:t>2021 </a:t>
            </a:r>
            <a:r>
              <a:rPr lang="it-IT" sz="1700" dirty="0">
                <a:solidFill>
                  <a:srgbClr val="002060"/>
                </a:solidFill>
                <a:latin typeface="+mj-lt"/>
                <a:sym typeface="Wingdings" pitchFamily="2" charset="2"/>
              </a:rPr>
              <a:t>con il rispetto delle </a:t>
            </a:r>
            <a:r>
              <a:rPr lang="it-IT" sz="1700" dirty="0" smtClean="0">
                <a:solidFill>
                  <a:srgbClr val="002060"/>
                </a:solidFill>
                <a:latin typeface="+mj-lt"/>
                <a:sym typeface="Wingdings" pitchFamily="2" charset="2"/>
              </a:rPr>
              <a:t>propedeuticità</a:t>
            </a:r>
          </a:p>
          <a:p>
            <a:endParaRPr lang="it-IT" sz="1700" dirty="0" smtClean="0">
              <a:solidFill>
                <a:srgbClr val="002060"/>
              </a:solidFill>
              <a:latin typeface="+mj-lt"/>
              <a:sym typeface="Wingdings" pitchFamily="2" charset="2"/>
            </a:endParaRPr>
          </a:p>
          <a:p>
            <a:pPr marL="297409" indent="-297409">
              <a:buFont typeface="Wingdings" panose="05000000000000000000" pitchFamily="2" charset="2"/>
              <a:buChar char="ü"/>
            </a:pPr>
            <a:r>
              <a:rPr lang="it-IT" sz="1700" dirty="0" smtClean="0">
                <a:solidFill>
                  <a:srgbClr val="002060"/>
                </a:solidFill>
                <a:latin typeface="+mj-lt"/>
                <a:sym typeface="Wingdings" pitchFamily="2" charset="2"/>
              </a:rPr>
              <a:t>Frequenza ad almeno il 70% dei </a:t>
            </a:r>
            <a:r>
              <a:rPr lang="it-IT" sz="1700" dirty="0" err="1" smtClean="0">
                <a:solidFill>
                  <a:srgbClr val="002060"/>
                </a:solidFill>
                <a:latin typeface="+mj-lt"/>
                <a:sym typeface="Wingdings" pitchFamily="2" charset="2"/>
              </a:rPr>
              <a:t>cfu</a:t>
            </a:r>
            <a:r>
              <a:rPr lang="it-IT" sz="1700" dirty="0" smtClean="0">
                <a:solidFill>
                  <a:srgbClr val="002060"/>
                </a:solidFill>
                <a:latin typeface="+mj-lt"/>
                <a:sym typeface="Wingdings" pitchFamily="2" charset="2"/>
              </a:rPr>
              <a:t> erogati al 2° anno </a:t>
            </a:r>
            <a:endParaRPr lang="it-IT" sz="1700" dirty="0">
              <a:solidFill>
                <a:srgbClr val="002060"/>
              </a:solidFill>
              <a:latin typeface="+mj-lt"/>
              <a:sym typeface="Wingdings" pitchFamily="2" charset="2"/>
            </a:endParaRPr>
          </a:p>
        </p:txBody>
      </p:sp>
      <p:pic>
        <p:nvPicPr>
          <p:cNvPr id="5" name="Immagine 2" descr="stop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4482" y="2414502"/>
            <a:ext cx="833422" cy="98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501499" y="3520500"/>
            <a:ext cx="3787921" cy="619320"/>
          </a:xfrm>
          <a:prstGeom prst="rect">
            <a:avLst/>
          </a:prstGeom>
          <a:noFill/>
        </p:spPr>
        <p:txBody>
          <a:bodyPr wrap="square" lIns="95171" tIns="47585" rIns="95171" bIns="47585" rtlCol="0">
            <a:spAutoFit/>
          </a:bodyPr>
          <a:lstStyle/>
          <a:p>
            <a:r>
              <a:rPr lang="it-IT" altLang="it-IT" sz="1700" dirty="0">
                <a:solidFill>
                  <a:srgbClr val="002060"/>
                </a:solidFill>
                <a:latin typeface="+mn-lt"/>
              </a:rPr>
              <a:t>In mancanza di tali requisiti: </a:t>
            </a:r>
          </a:p>
          <a:p>
            <a:r>
              <a:rPr lang="it-IT" altLang="it-IT" sz="1700" dirty="0">
                <a:solidFill>
                  <a:srgbClr val="002060"/>
                </a:solidFill>
                <a:latin typeface="+mn-lt"/>
                <a:sym typeface="Wingdings"/>
              </a:rPr>
              <a:t> </a:t>
            </a:r>
            <a:r>
              <a:rPr lang="it-IT" altLang="it-IT" sz="1700" u="sng" dirty="0">
                <a:solidFill>
                  <a:srgbClr val="002060"/>
                </a:solidFill>
                <a:latin typeface="+mn-lt"/>
              </a:rPr>
              <a:t>Ripetente</a:t>
            </a:r>
            <a:r>
              <a:rPr lang="it-IT" altLang="it-IT" sz="1700" dirty="0">
                <a:solidFill>
                  <a:srgbClr val="002060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9200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74223" y="313365"/>
            <a:ext cx="6725216" cy="542375"/>
          </a:xfrm>
          <a:prstGeom prst="rect">
            <a:avLst/>
          </a:prstGeom>
          <a:solidFill>
            <a:srgbClr val="F83008"/>
          </a:solidFill>
        </p:spPr>
        <p:txBody>
          <a:bodyPr wrap="square" lIns="95171" tIns="47585" rIns="95171" bIns="47585" rtlCol="0">
            <a:spAutoFit/>
          </a:bodyPr>
          <a:lstStyle/>
          <a:p>
            <a:pPr algn="ctr"/>
            <a:r>
              <a:rPr lang="it-IT" sz="2900" dirty="0">
                <a:latin typeface="Arial" panose="020B0604020202020204" pitchFamily="34" charset="0"/>
                <a:cs typeface="Arial" panose="020B0604020202020204" pitchFamily="34" charset="0"/>
              </a:rPr>
              <a:t>Calendario </a:t>
            </a:r>
            <a:r>
              <a:rPr lang="it-IT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lezioni ed esami</a:t>
            </a:r>
            <a:endParaRPr lang="it-IT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39242" y="859373"/>
            <a:ext cx="63367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1"/>
                </a:solidFill>
              </a:rPr>
              <a:t>I semestre :</a:t>
            </a:r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dirty="0" smtClean="0">
                <a:solidFill>
                  <a:schemeClr val="tx1"/>
                </a:solidFill>
              </a:rPr>
              <a:t>23 settembre 2019 </a:t>
            </a:r>
            <a:r>
              <a:rPr lang="it-IT" sz="1600" dirty="0">
                <a:solidFill>
                  <a:schemeClr val="tx1"/>
                </a:solidFill>
              </a:rPr>
              <a:t>- </a:t>
            </a:r>
            <a:r>
              <a:rPr lang="it-IT" sz="1600" dirty="0" smtClean="0">
                <a:solidFill>
                  <a:schemeClr val="tx1"/>
                </a:solidFill>
              </a:rPr>
              <a:t>20 </a:t>
            </a:r>
            <a:r>
              <a:rPr lang="it-IT" sz="1600" dirty="0">
                <a:solidFill>
                  <a:schemeClr val="tx1"/>
                </a:solidFill>
              </a:rPr>
              <a:t>dicembre </a:t>
            </a:r>
            <a:r>
              <a:rPr lang="it-IT" sz="1600" dirty="0" smtClean="0">
                <a:solidFill>
                  <a:schemeClr val="tx1"/>
                </a:solidFill>
              </a:rPr>
              <a:t>2019</a:t>
            </a:r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dirty="0">
                <a:solidFill>
                  <a:schemeClr val="tx1"/>
                </a:solidFill>
              </a:rPr>
              <a:t> </a:t>
            </a:r>
          </a:p>
          <a:p>
            <a:r>
              <a:rPr lang="it-IT" sz="1600" b="1" dirty="0">
                <a:solidFill>
                  <a:schemeClr val="tx1"/>
                </a:solidFill>
              </a:rPr>
              <a:t>Appelli d’esame </a:t>
            </a:r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dirty="0" smtClean="0">
                <a:solidFill>
                  <a:schemeClr val="tx1"/>
                </a:solidFill>
              </a:rPr>
              <a:t>7 gennaio 2020 - 21 febbraio 2020</a:t>
            </a:r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dirty="0">
                <a:solidFill>
                  <a:schemeClr val="tx1"/>
                </a:solidFill>
              </a:rPr>
              <a:t> </a:t>
            </a:r>
          </a:p>
          <a:p>
            <a:r>
              <a:rPr lang="it-IT" sz="1600" b="1" dirty="0">
                <a:solidFill>
                  <a:schemeClr val="tx1"/>
                </a:solidFill>
              </a:rPr>
              <a:t>II semestre:</a:t>
            </a:r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dirty="0" smtClean="0">
                <a:solidFill>
                  <a:schemeClr val="tx1"/>
                </a:solidFill>
              </a:rPr>
              <a:t>24 febbraio 2020 – 29 maggio 2020</a:t>
            </a:r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dirty="0">
                <a:solidFill>
                  <a:schemeClr val="tx1"/>
                </a:solidFill>
              </a:rPr>
              <a:t> </a:t>
            </a:r>
          </a:p>
          <a:p>
            <a:r>
              <a:rPr lang="it-IT" sz="1600" b="1" dirty="0">
                <a:solidFill>
                  <a:schemeClr val="tx1"/>
                </a:solidFill>
              </a:rPr>
              <a:t>Appelli d’esame </a:t>
            </a:r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dirty="0" smtClean="0">
                <a:solidFill>
                  <a:schemeClr val="tx1"/>
                </a:solidFill>
              </a:rPr>
              <a:t>3 </a:t>
            </a:r>
            <a:r>
              <a:rPr lang="it-IT" sz="1600" dirty="0">
                <a:solidFill>
                  <a:schemeClr val="tx1"/>
                </a:solidFill>
              </a:rPr>
              <a:t>giugno </a:t>
            </a:r>
            <a:r>
              <a:rPr lang="it-IT" sz="1600" dirty="0" smtClean="0">
                <a:solidFill>
                  <a:schemeClr val="tx1"/>
                </a:solidFill>
              </a:rPr>
              <a:t>2020 </a:t>
            </a:r>
            <a:r>
              <a:rPr lang="it-IT" sz="1600" dirty="0">
                <a:solidFill>
                  <a:schemeClr val="tx1"/>
                </a:solidFill>
              </a:rPr>
              <a:t>-</a:t>
            </a:r>
            <a:r>
              <a:rPr lang="it-IT" sz="1600" dirty="0" smtClean="0">
                <a:solidFill>
                  <a:schemeClr val="tx1"/>
                </a:solidFill>
              </a:rPr>
              <a:t> 18 </a:t>
            </a:r>
            <a:r>
              <a:rPr lang="it-IT" sz="1600" dirty="0">
                <a:solidFill>
                  <a:schemeClr val="tx1"/>
                </a:solidFill>
              </a:rPr>
              <a:t>settembre </a:t>
            </a:r>
            <a:r>
              <a:rPr lang="it-IT" sz="1600" dirty="0" smtClean="0">
                <a:solidFill>
                  <a:schemeClr val="tx1"/>
                </a:solidFill>
              </a:rPr>
              <a:t>2020</a:t>
            </a:r>
          </a:p>
          <a:p>
            <a:endParaRPr lang="it-IT" sz="16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it-IT" sz="1600" b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http://www.esse3.casa.unimore.it/Start.do  </a:t>
            </a:r>
          </a:p>
          <a:p>
            <a:pPr>
              <a:lnSpc>
                <a:spcPct val="150000"/>
              </a:lnSpc>
            </a:pPr>
            <a:r>
              <a:rPr lang="it-IT" sz="1600" dirty="0">
                <a:solidFill>
                  <a:srgbClr val="002060"/>
                </a:solidFill>
                <a:sym typeface="Wingdings" pitchFamily="2" charset="2"/>
              </a:rPr>
              <a:t>(bacheca appelli esame</a:t>
            </a:r>
            <a:r>
              <a:rPr lang="it-IT" sz="1600" dirty="0" smtClean="0">
                <a:solidFill>
                  <a:srgbClr val="002060"/>
                </a:solidFill>
                <a:sym typeface="Wingdings" pitchFamily="2" charset="2"/>
              </a:rPr>
              <a:t>)</a:t>
            </a:r>
            <a:endParaRPr lang="it-IT" sz="1600" dirty="0">
              <a:solidFill>
                <a:srgbClr val="002060"/>
              </a:solidFill>
              <a:sym typeface="Wingdings" pitchFamily="2" charset="2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6441" y="1837726"/>
            <a:ext cx="707193" cy="1439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7148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22707" y="256617"/>
            <a:ext cx="6865206" cy="480820"/>
          </a:xfrm>
          <a:prstGeom prst="rect">
            <a:avLst/>
          </a:prstGeom>
          <a:solidFill>
            <a:srgbClr val="F83008"/>
          </a:solidFill>
        </p:spPr>
        <p:txBody>
          <a:bodyPr wrap="square" lIns="95171" tIns="47585" rIns="95171" bIns="47585" rtlCol="0">
            <a:spAutoFit/>
          </a:bodyPr>
          <a:lstStyle/>
          <a:p>
            <a:r>
              <a:rPr lang="it-IT" sz="2500" dirty="0">
                <a:latin typeface="Arial" panose="020B0604020202020204" pitchFamily="34" charset="0"/>
                <a:cs typeface="Arial" panose="020B0604020202020204" pitchFamily="34" charset="0"/>
              </a:rPr>
              <a:t>Requisiti per l’iscrizione agli esami (esse 3)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51517" y="1013572"/>
            <a:ext cx="7016723" cy="2821204"/>
          </a:xfrm>
          <a:prstGeom prst="rect">
            <a:avLst/>
          </a:prstGeom>
          <a:noFill/>
        </p:spPr>
        <p:txBody>
          <a:bodyPr wrap="square" lIns="95171" tIns="47585" rIns="95171" bIns="47585" rtlCol="0">
            <a:spAutoFit/>
          </a:bodyPr>
          <a:lstStyle/>
          <a:p>
            <a:pPr marL="297409" indent="-297409">
              <a:buFont typeface="Wingdings" panose="05000000000000000000" pitchFamily="2" charset="2"/>
              <a:buChar char="ü"/>
            </a:pPr>
            <a:r>
              <a:rPr lang="it-IT" sz="1700" dirty="0">
                <a:solidFill>
                  <a:srgbClr val="F83008"/>
                </a:solidFill>
                <a:latin typeface="+mj-lt"/>
                <a:sym typeface="Wingdings" pitchFamily="2" charset="2"/>
              </a:rPr>
              <a:t>Firma di frequenza </a:t>
            </a:r>
            <a:r>
              <a:rPr lang="it-IT" sz="1700" dirty="0">
                <a:solidFill>
                  <a:srgbClr val="002060"/>
                </a:solidFill>
                <a:latin typeface="+mj-lt"/>
                <a:sym typeface="Wingdings" pitchFamily="2" charset="2"/>
              </a:rPr>
              <a:t>del </a:t>
            </a:r>
            <a:r>
              <a:rPr lang="it-IT" sz="1700" dirty="0" smtClean="0">
                <a:solidFill>
                  <a:srgbClr val="002060"/>
                </a:solidFill>
                <a:latin typeface="+mj-lt"/>
                <a:sym typeface="Wingdings" pitchFamily="2" charset="2"/>
              </a:rPr>
              <a:t>corso </a:t>
            </a:r>
            <a:endParaRPr lang="it-IT" sz="1700" dirty="0">
              <a:solidFill>
                <a:srgbClr val="002060"/>
              </a:solidFill>
              <a:latin typeface="+mj-lt"/>
              <a:sym typeface="Wingdings" pitchFamily="2" charset="2"/>
            </a:endParaRPr>
          </a:p>
          <a:p>
            <a:endParaRPr lang="it-IT" sz="1700" dirty="0">
              <a:solidFill>
                <a:srgbClr val="002060"/>
              </a:solidFill>
              <a:latin typeface="+mj-lt"/>
              <a:sym typeface="Wingdings" pitchFamily="2" charset="2"/>
            </a:endParaRPr>
          </a:p>
          <a:p>
            <a:pPr marL="297409" indent="-297409">
              <a:buFont typeface="Wingdings" panose="05000000000000000000" pitchFamily="2" charset="2"/>
              <a:buChar char="ü"/>
            </a:pPr>
            <a:r>
              <a:rPr lang="it-IT" sz="1700" dirty="0">
                <a:solidFill>
                  <a:srgbClr val="002060"/>
                </a:solidFill>
                <a:latin typeface="+mj-lt"/>
                <a:sym typeface="Wingdings" pitchFamily="2" charset="2"/>
              </a:rPr>
              <a:t>Compilazione del </a:t>
            </a:r>
            <a:r>
              <a:rPr lang="it-IT" sz="1700" dirty="0">
                <a:solidFill>
                  <a:srgbClr val="F83008"/>
                </a:solidFill>
                <a:latin typeface="+mj-lt"/>
                <a:sym typeface="Wingdings" pitchFamily="2" charset="2"/>
              </a:rPr>
              <a:t>questionario di valutazione</a:t>
            </a:r>
            <a:r>
              <a:rPr lang="it-IT" sz="1700" dirty="0">
                <a:solidFill>
                  <a:srgbClr val="002060"/>
                </a:solidFill>
                <a:latin typeface="+mj-lt"/>
                <a:sym typeface="Wingdings" pitchFamily="2" charset="2"/>
              </a:rPr>
              <a:t> della didattica.</a:t>
            </a:r>
          </a:p>
          <a:p>
            <a:pPr marL="574990" indent="-297409">
              <a:buFont typeface="Wingdings"/>
              <a:buChar char="J"/>
            </a:pPr>
            <a:r>
              <a:rPr lang="it-IT" altLang="it-IT" sz="1700" dirty="0">
                <a:solidFill>
                  <a:srgbClr val="002060"/>
                </a:solidFill>
                <a:latin typeface="+mn-lt"/>
                <a:sym typeface="Wingdings"/>
              </a:rPr>
              <a:t>Questionario </a:t>
            </a:r>
            <a:r>
              <a:rPr lang="it-IT" altLang="it-IT" sz="1700" u="sng" dirty="0">
                <a:solidFill>
                  <a:srgbClr val="002060"/>
                </a:solidFill>
                <a:latin typeface="+mn-lt"/>
                <a:sym typeface="Wingdings"/>
              </a:rPr>
              <a:t>anonimo</a:t>
            </a:r>
            <a:r>
              <a:rPr lang="it-IT" altLang="it-IT" sz="1700" dirty="0">
                <a:solidFill>
                  <a:srgbClr val="002060"/>
                </a:solidFill>
                <a:latin typeface="+mn-lt"/>
                <a:sym typeface="Wingdings"/>
              </a:rPr>
              <a:t> ! </a:t>
            </a:r>
          </a:p>
          <a:p>
            <a:pPr marL="277581"/>
            <a:r>
              <a:rPr lang="it-IT" sz="1700" dirty="0">
                <a:solidFill>
                  <a:srgbClr val="002060"/>
                </a:solidFill>
                <a:latin typeface="+mn-lt"/>
                <a:sym typeface="Wingdings" pitchFamily="2" charset="2"/>
              </a:rPr>
              <a:t>La mancata compilazione del questionario impedisce l’iscrizione </a:t>
            </a:r>
          </a:p>
          <a:p>
            <a:pPr marL="277581"/>
            <a:r>
              <a:rPr lang="it-IT" sz="1700" dirty="0">
                <a:solidFill>
                  <a:srgbClr val="002060"/>
                </a:solidFill>
                <a:latin typeface="+mn-lt"/>
                <a:sym typeface="Wingdings" pitchFamily="2" charset="2"/>
              </a:rPr>
              <a:t>all’appello. Molto importante la vostra collaborazione per il miglioramento della qualità del corso.</a:t>
            </a:r>
          </a:p>
          <a:p>
            <a:pPr marL="297409" indent="-297409">
              <a:buFont typeface="Wingdings" panose="05000000000000000000" pitchFamily="2" charset="2"/>
              <a:buChar char="ü"/>
            </a:pPr>
            <a:endParaRPr lang="it-IT" sz="1700" dirty="0">
              <a:solidFill>
                <a:srgbClr val="002060"/>
              </a:solidFill>
              <a:latin typeface="+mj-lt"/>
              <a:sym typeface="Wingdings" pitchFamily="2" charset="2"/>
            </a:endParaRPr>
          </a:p>
          <a:p>
            <a:pPr marL="297409" indent="-297409">
              <a:buFont typeface="Wingdings" panose="05000000000000000000" pitchFamily="2" charset="2"/>
              <a:buChar char="ü"/>
            </a:pPr>
            <a:r>
              <a:rPr lang="it-IT" sz="1700" dirty="0">
                <a:solidFill>
                  <a:srgbClr val="002060"/>
                </a:solidFill>
                <a:latin typeface="+mj-lt"/>
                <a:sym typeface="Wingdings" pitchFamily="2" charset="2"/>
              </a:rPr>
              <a:t>Essere in regola con il pagamento delle </a:t>
            </a:r>
            <a:r>
              <a:rPr lang="it-IT" sz="1700" dirty="0">
                <a:solidFill>
                  <a:srgbClr val="F83008"/>
                </a:solidFill>
                <a:latin typeface="+mj-lt"/>
                <a:sym typeface="Wingdings" pitchFamily="2" charset="2"/>
              </a:rPr>
              <a:t>tasse</a:t>
            </a:r>
          </a:p>
          <a:p>
            <a:pPr marL="297409" indent="-297409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it-IT" sz="1700" b="1" dirty="0">
              <a:solidFill>
                <a:srgbClr val="002060"/>
              </a:solidFill>
              <a:latin typeface="+mj-lt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09085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Schermata 2019-10-07 alle 11.56.3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18" y="612577"/>
            <a:ext cx="6847954" cy="406896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49982" y="128773"/>
            <a:ext cx="6287949" cy="480820"/>
          </a:xfrm>
          <a:prstGeom prst="rect">
            <a:avLst/>
          </a:prstGeom>
          <a:solidFill>
            <a:srgbClr val="F83008"/>
          </a:solidFill>
        </p:spPr>
        <p:txBody>
          <a:bodyPr wrap="square" lIns="95171" tIns="47585" rIns="95171" bIns="47585" rtlCol="0">
            <a:spAutoFit/>
          </a:bodyPr>
          <a:lstStyle/>
          <a:p>
            <a:r>
              <a:rPr lang="it-IT" sz="2500" dirty="0">
                <a:latin typeface="+mn-lt"/>
              </a:rPr>
              <a:t>Esse3 (Servizi Web per studenti e docenti)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2023418" y="684585"/>
            <a:ext cx="2896274" cy="357709"/>
          </a:xfrm>
          <a:prstGeom prst="rect">
            <a:avLst/>
          </a:prstGeom>
          <a:noFill/>
        </p:spPr>
        <p:txBody>
          <a:bodyPr wrap="none" lIns="95171" tIns="47585" rIns="95171" bIns="47585" rtlCol="0">
            <a:spAutoFit/>
          </a:bodyPr>
          <a:lstStyle/>
          <a:p>
            <a:r>
              <a:rPr lang="it-IT" sz="1700" b="1" dirty="0">
                <a:latin typeface="+mn-lt"/>
              </a:rPr>
              <a:t>http://</a:t>
            </a:r>
            <a:r>
              <a:rPr lang="it-IT" sz="1700" b="1" dirty="0" smtClean="0">
                <a:latin typeface="+mn-lt"/>
              </a:rPr>
              <a:t>www.dsv.unimore.it</a:t>
            </a:r>
            <a:endParaRPr lang="it-IT" sz="1700" b="1" dirty="0">
              <a:latin typeface="+mn-lt"/>
            </a:endParaRPr>
          </a:p>
        </p:txBody>
      </p:sp>
      <p:sp>
        <p:nvSpPr>
          <p:cNvPr id="4" name="Freccia a sinistra 3"/>
          <p:cNvSpPr/>
          <p:nvPr/>
        </p:nvSpPr>
        <p:spPr bwMode="auto">
          <a:xfrm rot="11136646">
            <a:off x="4567660" y="3877626"/>
            <a:ext cx="530309" cy="516132"/>
          </a:xfrm>
          <a:prstGeom prst="leftArrow">
            <a:avLst/>
          </a:prstGeom>
          <a:solidFill>
            <a:srgbClr val="F83008"/>
          </a:solidFill>
          <a:ln w="9525" cap="flat" cmpd="sng" algn="ctr">
            <a:solidFill>
              <a:srgbClr val="D6009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5171" tIns="47585" rIns="95171" bIns="47585" numCol="1" rtlCol="0" anchor="t" anchorCtr="0" compatLnSpc="1">
            <a:prstTxWarp prst="textNoShape">
              <a:avLst/>
            </a:prstTxWarp>
          </a:bodyPr>
          <a:lstStyle/>
          <a:p>
            <a:endParaRPr lang="it-IT" sz="1900"/>
          </a:p>
        </p:txBody>
      </p:sp>
    </p:spTree>
    <p:extLst>
      <p:ext uri="{BB962C8B-B14F-4D97-AF65-F5344CB8AC3E}">
        <p14:creationId xmlns:p14="http://schemas.microsoft.com/office/powerpoint/2010/main" val="4184779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22707" y="155828"/>
            <a:ext cx="4979757" cy="480820"/>
          </a:xfrm>
          <a:prstGeom prst="rect">
            <a:avLst/>
          </a:prstGeom>
          <a:solidFill>
            <a:srgbClr val="F83008"/>
          </a:solidFill>
        </p:spPr>
        <p:txBody>
          <a:bodyPr wrap="square" lIns="95171" tIns="47585" rIns="95171" bIns="47585" rtlCol="0">
            <a:spAutoFit/>
          </a:bodyPr>
          <a:lstStyle/>
          <a:p>
            <a:r>
              <a:rPr lang="it-IT" altLang="it-IT" sz="2500" dirty="0">
                <a:latin typeface="+mj-lt"/>
              </a:rPr>
              <a:t>ACCESSO AD ESSE3</a:t>
            </a:r>
            <a:endParaRPr lang="it-IT" sz="2500" b="1" dirty="0">
              <a:latin typeface="+mj-lt"/>
            </a:endParaRPr>
          </a:p>
        </p:txBody>
      </p:sp>
      <p:pic>
        <p:nvPicPr>
          <p:cNvPr id="2" name="Immagine 1" descr="Schermata 2019-10-07 alle 13.41.5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18" y="1187017"/>
            <a:ext cx="6408712" cy="3494521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95226" y="828601"/>
            <a:ext cx="489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002060"/>
                </a:solidFill>
                <a:latin typeface="+mn-lt"/>
              </a:rPr>
              <a:t>Menù&gt; Esami &gt; Bacheca appelli d’esame</a:t>
            </a:r>
          </a:p>
        </p:txBody>
      </p:sp>
    </p:spTree>
    <p:extLst>
      <p:ext uri="{BB962C8B-B14F-4D97-AF65-F5344CB8AC3E}">
        <p14:creationId xmlns:p14="http://schemas.microsoft.com/office/powerpoint/2010/main" val="837467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7" r="6318" b="13394"/>
          <a:stretch/>
        </p:blipFill>
        <p:spPr bwMode="auto">
          <a:xfrm>
            <a:off x="314229" y="503281"/>
            <a:ext cx="6702494" cy="2796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83" r="84046" b="24566"/>
          <a:stretch/>
        </p:blipFill>
        <p:spPr bwMode="auto">
          <a:xfrm>
            <a:off x="303034" y="1980968"/>
            <a:ext cx="1183324" cy="248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74894" y="45525"/>
            <a:ext cx="6583599" cy="373098"/>
          </a:xfrm>
          <a:prstGeom prst="rect">
            <a:avLst/>
          </a:prstGeom>
          <a:solidFill>
            <a:srgbClr val="F83008"/>
          </a:solidFill>
        </p:spPr>
        <p:txBody>
          <a:bodyPr wrap="none" lIns="95171" tIns="47585" rIns="95171" bIns="47585" rtlCol="0">
            <a:spAutoFit/>
          </a:bodyPr>
          <a:lstStyle/>
          <a:p>
            <a:r>
              <a:rPr lang="it-IT" dirty="0" smtClean="0"/>
              <a:t>QUESTIONARIO di VALUTAZIONE dell’ATTIVITA’ DIDATTICA</a:t>
            </a:r>
            <a:endParaRPr lang="it-IT" b="1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42" y="4036633"/>
            <a:ext cx="539469" cy="529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 bwMode="auto">
          <a:xfrm>
            <a:off x="728774" y="1382238"/>
            <a:ext cx="606067" cy="14746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5171" tIns="47585" rIns="95171" bIns="47585" numCol="1" rtlCol="0" anchor="t" anchorCtr="0" compatLnSpc="1">
            <a:prstTxWarp prst="textNoShape">
              <a:avLst/>
            </a:prstTxWarp>
          </a:bodyPr>
          <a:lstStyle/>
          <a:p>
            <a:endParaRPr lang="it-IT" sz="1900"/>
          </a:p>
        </p:txBody>
      </p:sp>
      <p:sp>
        <p:nvSpPr>
          <p:cNvPr id="4" name="Rettangolo 3"/>
          <p:cNvSpPr/>
          <p:nvPr/>
        </p:nvSpPr>
        <p:spPr bwMode="auto">
          <a:xfrm>
            <a:off x="2850010" y="1308504"/>
            <a:ext cx="984859" cy="14746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5171" tIns="47585" rIns="95171" bIns="47585" numCol="1" rtlCol="0" anchor="t" anchorCtr="0" compatLnSpc="1">
            <a:prstTxWarp prst="textNoShape">
              <a:avLst/>
            </a:prstTxWarp>
          </a:bodyPr>
          <a:lstStyle/>
          <a:p>
            <a:endParaRPr lang="it-IT" sz="1900"/>
          </a:p>
        </p:txBody>
      </p:sp>
      <p:grpSp>
        <p:nvGrpSpPr>
          <p:cNvPr id="8" name="Gruppo 7"/>
          <p:cNvGrpSpPr/>
          <p:nvPr/>
        </p:nvGrpSpPr>
        <p:grpSpPr>
          <a:xfrm>
            <a:off x="5458528" y="513873"/>
            <a:ext cx="1675193" cy="3834308"/>
            <a:chOff x="4521857" y="735516"/>
            <a:chExt cx="1592263" cy="4332815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753304">
              <a:off x="4521857" y="3477656"/>
              <a:ext cx="1592263" cy="15906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0" name="Rettangolo 9"/>
            <p:cNvSpPr/>
            <p:nvPr/>
          </p:nvSpPr>
          <p:spPr>
            <a:xfrm>
              <a:off x="4836125" y="735516"/>
              <a:ext cx="916016" cy="4173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altLang="it-IT" dirty="0">
                  <a:solidFill>
                    <a:schemeClr val="tx1"/>
                  </a:solidFill>
                  <a:latin typeface="Comic Sans MS" pitchFamily="66" charset="0"/>
                </a:rPr>
                <a:t>LOGIN</a:t>
              </a:r>
              <a:endParaRPr lang="it-IT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5904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5" r="27965" b="5968"/>
          <a:stretch/>
        </p:blipFill>
        <p:spPr bwMode="auto">
          <a:xfrm>
            <a:off x="349982" y="718639"/>
            <a:ext cx="5185342" cy="294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83" r="84046" b="24566"/>
          <a:stretch/>
        </p:blipFill>
        <p:spPr bwMode="auto">
          <a:xfrm>
            <a:off x="349982" y="2193303"/>
            <a:ext cx="1183324" cy="248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601" y="3594234"/>
            <a:ext cx="539469" cy="529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349982" y="98447"/>
            <a:ext cx="6418049" cy="480820"/>
          </a:xfrm>
          <a:prstGeom prst="rect">
            <a:avLst/>
          </a:prstGeom>
          <a:solidFill>
            <a:srgbClr val="F83008"/>
          </a:solidFill>
        </p:spPr>
        <p:txBody>
          <a:bodyPr wrap="square" lIns="95171" tIns="47585" rIns="95171" bIns="47585" rtlCol="0">
            <a:spAutoFit/>
          </a:bodyPr>
          <a:lstStyle/>
          <a:p>
            <a:pPr algn="ctr"/>
            <a:r>
              <a:rPr lang="it-IT" sz="2500" dirty="0"/>
              <a:t>ISCRIZIONE </a:t>
            </a:r>
            <a:r>
              <a:rPr lang="it-IT" sz="2500" dirty="0" smtClean="0"/>
              <a:t>APPELLI </a:t>
            </a:r>
            <a:r>
              <a:rPr lang="it-IT" sz="2500" dirty="0"/>
              <a:t>D’ESAME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17" r="1656" b="65517"/>
          <a:stretch/>
        </p:blipFill>
        <p:spPr bwMode="auto">
          <a:xfrm>
            <a:off x="5535325" y="1103332"/>
            <a:ext cx="1232595" cy="1016238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 bwMode="auto">
          <a:xfrm>
            <a:off x="804533" y="866105"/>
            <a:ext cx="606067" cy="14746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5171" tIns="47585" rIns="95171" bIns="47585" numCol="1" rtlCol="0" anchor="t" anchorCtr="0" compatLnSpc="1">
            <a:prstTxWarp prst="textNoShape">
              <a:avLst/>
            </a:prstTxWarp>
          </a:bodyPr>
          <a:lstStyle/>
          <a:p>
            <a:endParaRPr lang="it-IT" sz="1900"/>
          </a:p>
        </p:txBody>
      </p:sp>
    </p:spTree>
    <p:extLst>
      <p:ext uri="{BB962C8B-B14F-4D97-AF65-F5344CB8AC3E}">
        <p14:creationId xmlns:p14="http://schemas.microsoft.com/office/powerpoint/2010/main" val="3382998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501499" y="108521"/>
            <a:ext cx="6287949" cy="542375"/>
          </a:xfrm>
          <a:prstGeom prst="rect">
            <a:avLst/>
          </a:prstGeom>
          <a:solidFill>
            <a:srgbClr val="F83008"/>
          </a:solidFill>
        </p:spPr>
        <p:txBody>
          <a:bodyPr wrap="square" lIns="95171" tIns="47585" rIns="95171" bIns="47585" rtlCol="0">
            <a:spAutoFit/>
          </a:bodyPr>
          <a:lstStyle/>
          <a:p>
            <a:pPr algn="ctr"/>
            <a:r>
              <a:rPr lang="it-IT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Frequenza obbligatoria</a:t>
            </a:r>
            <a:endParaRPr lang="it-IT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11250" y="756593"/>
            <a:ext cx="62646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002060"/>
                </a:solidFill>
              </a:rPr>
              <a:t>Frequenza </a:t>
            </a:r>
            <a:r>
              <a:rPr lang="it-IT" sz="1600" dirty="0">
                <a:solidFill>
                  <a:srgbClr val="002060"/>
                </a:solidFill>
              </a:rPr>
              <a:t>obbligatoria: almeno 75% delle lezioni per ciascun insegnamento</a:t>
            </a:r>
          </a:p>
          <a:p>
            <a:endParaRPr lang="it-IT" sz="1600" dirty="0" smtClean="0">
              <a:solidFill>
                <a:srgbClr val="002060"/>
              </a:solidFill>
              <a:latin typeface="+mn-lt"/>
            </a:endParaRPr>
          </a:p>
          <a:p>
            <a:r>
              <a:rPr lang="it-IT" sz="1600" dirty="0" smtClean="0">
                <a:solidFill>
                  <a:srgbClr val="002060"/>
                </a:solidFill>
                <a:latin typeface="+mn-lt"/>
              </a:rPr>
              <a:t>Scarica l’APP </a:t>
            </a:r>
            <a:r>
              <a:rPr lang="it-IT" sz="1600" dirty="0" err="1" smtClean="0">
                <a:solidFill>
                  <a:srgbClr val="002060"/>
                </a:solidFill>
                <a:latin typeface="+mn-lt"/>
              </a:rPr>
              <a:t>Unimore</a:t>
            </a:r>
            <a:r>
              <a:rPr lang="it-IT" sz="16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it-IT" sz="1600" dirty="0" err="1" smtClean="0">
                <a:solidFill>
                  <a:srgbClr val="002060"/>
                </a:solidFill>
                <a:latin typeface="+mn-lt"/>
              </a:rPr>
              <a:t>Calendar</a:t>
            </a:r>
            <a:endParaRPr lang="it-IT" sz="1600" dirty="0" smtClean="0">
              <a:solidFill>
                <a:srgbClr val="002060"/>
              </a:solidFill>
              <a:latin typeface="+mn-lt"/>
            </a:endParaRPr>
          </a:p>
          <a:p>
            <a:endParaRPr lang="it-IT" sz="1600" dirty="0">
              <a:solidFill>
                <a:srgbClr val="002060"/>
              </a:solidFill>
              <a:latin typeface="+mn-lt"/>
            </a:endParaRPr>
          </a:p>
          <a:p>
            <a:r>
              <a:rPr lang="it-IT" sz="1600" dirty="0" smtClean="0">
                <a:solidFill>
                  <a:srgbClr val="002060"/>
                </a:solidFill>
                <a:latin typeface="+mn-lt"/>
              </a:rPr>
              <a:t>Dal Menù: Rileva presenza</a:t>
            </a:r>
          </a:p>
          <a:p>
            <a:endParaRPr lang="it-IT" sz="1600" dirty="0">
              <a:solidFill>
                <a:srgbClr val="002060"/>
              </a:solidFill>
              <a:latin typeface="+mn-lt"/>
            </a:endParaRPr>
          </a:p>
          <a:p>
            <a:r>
              <a:rPr lang="it-IT" sz="1600" dirty="0" smtClean="0">
                <a:solidFill>
                  <a:srgbClr val="002060"/>
                </a:solidFill>
                <a:latin typeface="+mn-lt"/>
              </a:rPr>
              <a:t>Inserisci la tua matricola</a:t>
            </a:r>
          </a:p>
          <a:p>
            <a:endParaRPr lang="it-IT" sz="1600" dirty="0" smtClean="0">
              <a:solidFill>
                <a:srgbClr val="002060"/>
              </a:solidFill>
              <a:latin typeface="+mn-lt"/>
            </a:endParaRPr>
          </a:p>
          <a:p>
            <a:r>
              <a:rPr lang="it-IT" sz="1600" dirty="0" smtClean="0">
                <a:solidFill>
                  <a:srgbClr val="002060"/>
                </a:solidFill>
                <a:latin typeface="+mn-lt"/>
              </a:rPr>
              <a:t>Leggi il QR Code che il prof. ha proiettato in aula</a:t>
            </a:r>
            <a:endParaRPr lang="it-IT" sz="1600" dirty="0">
              <a:solidFill>
                <a:srgbClr val="002060"/>
              </a:solidFill>
              <a:latin typeface="+mn-lt"/>
            </a:endParaRPr>
          </a:p>
          <a:p>
            <a:endParaRPr lang="it-IT" sz="1600" dirty="0" smtClean="0">
              <a:solidFill>
                <a:srgbClr val="002060"/>
              </a:solidFill>
              <a:latin typeface="+mn-lt"/>
            </a:endParaRPr>
          </a:p>
          <a:p>
            <a:endParaRPr lang="it-IT" sz="1600" dirty="0" smtClean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Immagine 2" descr="Schermata 2019-10-07 alle 11.18.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722" y="1476673"/>
            <a:ext cx="1108669" cy="108012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83258" y="338198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002060"/>
                </a:solidFill>
                <a:latin typeface="+mn-lt"/>
              </a:rPr>
              <a:t>La sperimentazione della rilevazione della frequenza inizia da domani 9 ottobre o comunque dalla data di immatricolazione per chi si immatricolerà a seguito delle ultime procedure.</a:t>
            </a:r>
          </a:p>
        </p:txBody>
      </p:sp>
    </p:spTree>
    <p:extLst>
      <p:ext uri="{BB962C8B-B14F-4D97-AF65-F5344CB8AC3E}">
        <p14:creationId xmlns:p14="http://schemas.microsoft.com/office/powerpoint/2010/main" val="1863987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5" t="16791" r="12835" b="58515"/>
          <a:stretch/>
        </p:blipFill>
        <p:spPr bwMode="auto">
          <a:xfrm>
            <a:off x="-663" y="-18693"/>
            <a:ext cx="6435876" cy="119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25740" y="1158553"/>
            <a:ext cx="6439466" cy="542375"/>
          </a:xfrm>
          <a:prstGeom prst="rect">
            <a:avLst/>
          </a:prstGeom>
          <a:solidFill>
            <a:srgbClr val="F83008"/>
          </a:solidFill>
        </p:spPr>
        <p:txBody>
          <a:bodyPr wrap="square" lIns="95171" tIns="47585" rIns="95171" bIns="47585" rtlCol="0">
            <a:spAutoFit/>
          </a:bodyPr>
          <a:lstStyle/>
          <a:p>
            <a:pPr algn="ctr"/>
            <a:r>
              <a:rPr lang="it-IT" sz="2900" dirty="0">
                <a:latin typeface="Arial" panose="020B0604020202020204" pitchFamily="34" charset="0"/>
                <a:cs typeface="Arial" panose="020B0604020202020204" pitchFamily="34" charset="0"/>
              </a:rPr>
              <a:t>Servizi agli studenti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77257" y="1898370"/>
            <a:ext cx="5378848" cy="2712200"/>
          </a:xfrm>
          <a:prstGeom prst="rect">
            <a:avLst/>
          </a:prstGeom>
          <a:noFill/>
        </p:spPr>
        <p:txBody>
          <a:bodyPr wrap="square" lIns="95171" tIns="47585" rIns="95171" bIns="47585" rtlCol="0">
            <a:spAutoFit/>
          </a:bodyPr>
          <a:lstStyle/>
          <a:p>
            <a:pPr marL="297409" indent="-297409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1700" dirty="0" smtClean="0">
                <a:solidFill>
                  <a:srgbClr val="002060"/>
                </a:solidFill>
                <a:latin typeface="+mn-lt"/>
              </a:rPr>
              <a:t>Sale </a:t>
            </a:r>
            <a:r>
              <a:rPr lang="it-IT" sz="1700" dirty="0">
                <a:solidFill>
                  <a:srgbClr val="002060"/>
                </a:solidFill>
                <a:latin typeface="+mn-lt"/>
              </a:rPr>
              <a:t>studio</a:t>
            </a:r>
          </a:p>
          <a:p>
            <a:pPr marL="297409" indent="-297409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1700" dirty="0">
                <a:solidFill>
                  <a:srgbClr val="002060"/>
                </a:solidFill>
                <a:latin typeface="+mn-lt"/>
              </a:rPr>
              <a:t>APP </a:t>
            </a:r>
            <a:r>
              <a:rPr lang="it-IT" sz="1700" dirty="0" err="1">
                <a:solidFill>
                  <a:srgbClr val="002060"/>
                </a:solidFill>
                <a:latin typeface="+mn-lt"/>
              </a:rPr>
              <a:t>Unimore</a:t>
            </a:r>
            <a:r>
              <a:rPr lang="it-IT" sz="1700" dirty="0">
                <a:solidFill>
                  <a:srgbClr val="002060"/>
                </a:solidFill>
                <a:latin typeface="+mn-lt"/>
              </a:rPr>
              <a:t> </a:t>
            </a:r>
            <a:r>
              <a:rPr lang="it-IT" sz="1700" dirty="0" err="1">
                <a:solidFill>
                  <a:srgbClr val="002060"/>
                </a:solidFill>
                <a:latin typeface="+mn-lt"/>
              </a:rPr>
              <a:t>Calendar</a:t>
            </a:r>
            <a:r>
              <a:rPr lang="it-IT" sz="1700" dirty="0">
                <a:solidFill>
                  <a:srgbClr val="002060"/>
                </a:solidFill>
                <a:latin typeface="+mn-lt"/>
              </a:rPr>
              <a:t> e posta elettronica</a:t>
            </a:r>
          </a:p>
          <a:p>
            <a:pPr marL="297409" indent="-297409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1700" dirty="0" err="1">
                <a:solidFill>
                  <a:srgbClr val="002060"/>
                </a:solidFill>
                <a:latin typeface="+mn-lt"/>
              </a:rPr>
              <a:t>Student</a:t>
            </a:r>
            <a:r>
              <a:rPr lang="it-IT" sz="1700" dirty="0">
                <a:solidFill>
                  <a:srgbClr val="002060"/>
                </a:solidFill>
                <a:latin typeface="+mn-lt"/>
              </a:rPr>
              <a:t> card</a:t>
            </a:r>
          </a:p>
          <a:p>
            <a:pPr marL="297409" indent="-297409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1700" dirty="0">
                <a:solidFill>
                  <a:srgbClr val="002060"/>
                </a:solidFill>
                <a:latin typeface="+mn-lt"/>
              </a:rPr>
              <a:t>Benefici</a:t>
            </a:r>
          </a:p>
          <a:p>
            <a:pPr marL="297409" indent="-297409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1700" dirty="0">
                <a:solidFill>
                  <a:srgbClr val="002060"/>
                </a:solidFill>
                <a:latin typeface="+mn-lt"/>
              </a:rPr>
              <a:t>Segreteria didattica </a:t>
            </a:r>
          </a:p>
          <a:p>
            <a:pPr marL="297409" indent="-297409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1700" dirty="0">
                <a:solidFill>
                  <a:srgbClr val="002060"/>
                </a:solidFill>
                <a:latin typeface="+mn-lt"/>
              </a:rPr>
              <a:t>Segreteria studenti</a:t>
            </a:r>
          </a:p>
          <a:p>
            <a:endParaRPr lang="it-IT" sz="17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935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Rectangle 2"/>
          <p:cNvSpPr>
            <a:spLocks noChangeArrowheads="1"/>
          </p:cNvSpPr>
          <p:nvPr/>
        </p:nvSpPr>
        <p:spPr bwMode="auto">
          <a:xfrm>
            <a:off x="46765" y="2046548"/>
            <a:ext cx="3333684" cy="35768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148" tIns="47575" rIns="95148" bIns="47575">
            <a:spAutoFit/>
          </a:bodyPr>
          <a:lstStyle/>
          <a:p>
            <a:pPr algn="ctr">
              <a:tabLst>
                <a:tab pos="0" algn="l"/>
                <a:tab pos="951708" algn="l"/>
                <a:tab pos="1903415" algn="l"/>
                <a:tab pos="2855123" algn="l"/>
                <a:tab pos="3806830" algn="l"/>
                <a:tab pos="4758538" algn="l"/>
                <a:tab pos="5708593" algn="l"/>
                <a:tab pos="6661953" algn="l"/>
                <a:tab pos="7612008" algn="l"/>
                <a:tab pos="8565368" algn="l"/>
                <a:tab pos="9515423" algn="l"/>
                <a:tab pos="10465478" algn="l"/>
              </a:tabLst>
            </a:pPr>
            <a:r>
              <a:rPr lang="it-IT" altLang="it-IT" sz="1700" dirty="0">
                <a:solidFill>
                  <a:srgbClr val="002060"/>
                </a:solidFill>
                <a:latin typeface="+mn-lt"/>
              </a:rPr>
              <a:t>B.S.I. (Via Campi 213/C)</a:t>
            </a:r>
          </a:p>
        </p:txBody>
      </p:sp>
      <p:sp>
        <p:nvSpPr>
          <p:cNvPr id="65543" name="Rectangle 3"/>
          <p:cNvSpPr>
            <a:spLocks noChangeArrowheads="1"/>
          </p:cNvSpPr>
          <p:nvPr/>
        </p:nvSpPr>
        <p:spPr bwMode="auto">
          <a:xfrm>
            <a:off x="3380319" y="2046548"/>
            <a:ext cx="3744549" cy="619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5148" tIns="47575" rIns="95148" bIns="47575">
            <a:spAutoFit/>
          </a:bodyPr>
          <a:lstStyle/>
          <a:p>
            <a:pPr algn="ctr">
              <a:tabLst>
                <a:tab pos="0" algn="l"/>
                <a:tab pos="951708" algn="l"/>
                <a:tab pos="1903415" algn="l"/>
                <a:tab pos="2855123" algn="l"/>
                <a:tab pos="3806830" algn="l"/>
                <a:tab pos="4758538" algn="l"/>
                <a:tab pos="5708593" algn="l"/>
                <a:tab pos="6661953" algn="l"/>
                <a:tab pos="7612008" algn="l"/>
                <a:tab pos="8565368" algn="l"/>
                <a:tab pos="9515423" algn="l"/>
                <a:tab pos="10465478" algn="l"/>
              </a:tabLst>
            </a:pPr>
            <a:r>
              <a:rPr lang="it-IT" altLang="it-IT" sz="1700" dirty="0">
                <a:solidFill>
                  <a:srgbClr val="002060"/>
                </a:solidFill>
                <a:latin typeface="+mn-lt"/>
              </a:rPr>
              <a:t>Sala studio nuovo DSV-DSCG</a:t>
            </a:r>
          </a:p>
          <a:p>
            <a:pPr algn="ctr">
              <a:tabLst>
                <a:tab pos="0" algn="l"/>
                <a:tab pos="951708" algn="l"/>
                <a:tab pos="1903415" algn="l"/>
                <a:tab pos="2855123" algn="l"/>
                <a:tab pos="3806830" algn="l"/>
                <a:tab pos="4758538" algn="l"/>
                <a:tab pos="5708593" algn="l"/>
                <a:tab pos="6661953" algn="l"/>
                <a:tab pos="7612008" algn="l"/>
                <a:tab pos="8565368" algn="l"/>
                <a:tab pos="9515423" algn="l"/>
                <a:tab pos="10465478" algn="l"/>
              </a:tabLst>
            </a:pPr>
            <a:r>
              <a:rPr lang="it-IT" altLang="it-IT" sz="1700" dirty="0">
                <a:solidFill>
                  <a:srgbClr val="002060"/>
                </a:solidFill>
                <a:latin typeface="+mn-lt"/>
              </a:rPr>
              <a:t>(piano interrato -1, Via Campi 103)</a:t>
            </a:r>
          </a:p>
        </p:txBody>
      </p:sp>
      <p:sp>
        <p:nvSpPr>
          <p:cNvPr id="65545" name="Rectangle 4"/>
          <p:cNvSpPr>
            <a:spLocks noChangeArrowheads="1"/>
          </p:cNvSpPr>
          <p:nvPr/>
        </p:nvSpPr>
        <p:spPr bwMode="auto">
          <a:xfrm>
            <a:off x="46765" y="3815129"/>
            <a:ext cx="3635988" cy="619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148" tIns="47575" rIns="95148" bIns="47575">
            <a:spAutoFit/>
          </a:bodyPr>
          <a:lstStyle/>
          <a:p>
            <a:pPr algn="ctr">
              <a:tabLst>
                <a:tab pos="0" algn="l"/>
                <a:tab pos="951708" algn="l"/>
                <a:tab pos="1903415" algn="l"/>
                <a:tab pos="2855123" algn="l"/>
                <a:tab pos="3806830" algn="l"/>
                <a:tab pos="4758538" algn="l"/>
                <a:tab pos="5708593" algn="l"/>
                <a:tab pos="6661953" algn="l"/>
                <a:tab pos="7612008" algn="l"/>
                <a:tab pos="8565368" algn="l"/>
                <a:tab pos="9515423" algn="l"/>
                <a:tab pos="10465478" algn="l"/>
              </a:tabLst>
            </a:pPr>
            <a:r>
              <a:rPr lang="it-IT" altLang="it-IT" sz="1700">
                <a:solidFill>
                  <a:srgbClr val="002060"/>
                </a:solidFill>
                <a:latin typeface="+mn-lt"/>
              </a:rPr>
              <a:t>Aula di Fisica </a:t>
            </a:r>
          </a:p>
          <a:p>
            <a:pPr algn="ctr">
              <a:tabLst>
                <a:tab pos="0" algn="l"/>
                <a:tab pos="951708" algn="l"/>
                <a:tab pos="1903415" algn="l"/>
                <a:tab pos="2855123" algn="l"/>
                <a:tab pos="3806830" algn="l"/>
                <a:tab pos="4758538" algn="l"/>
                <a:tab pos="5708593" algn="l"/>
                <a:tab pos="6661953" algn="l"/>
                <a:tab pos="7612008" algn="l"/>
                <a:tab pos="8565368" algn="l"/>
                <a:tab pos="9515423" algn="l"/>
                <a:tab pos="10465478" algn="l"/>
              </a:tabLst>
            </a:pPr>
            <a:r>
              <a:rPr lang="it-IT" altLang="it-IT" sz="1700">
                <a:solidFill>
                  <a:srgbClr val="002060"/>
                </a:solidFill>
                <a:latin typeface="+mn-lt"/>
              </a:rPr>
              <a:t>(piano terra, Via Campi 213/A)</a:t>
            </a:r>
          </a:p>
        </p:txBody>
      </p:sp>
      <p:pic>
        <p:nvPicPr>
          <p:cNvPr id="6554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533" y="2488236"/>
            <a:ext cx="1894482" cy="13818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5547" name="Rectangle 5"/>
          <p:cNvSpPr>
            <a:spLocks noChangeArrowheads="1"/>
          </p:cNvSpPr>
          <p:nvPr/>
        </p:nvSpPr>
        <p:spPr bwMode="auto">
          <a:xfrm>
            <a:off x="3531836" y="3922414"/>
            <a:ext cx="3532435" cy="619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148" tIns="47575" rIns="95148" bIns="47575">
            <a:spAutoFit/>
          </a:bodyPr>
          <a:lstStyle/>
          <a:p>
            <a:pPr algn="ctr">
              <a:tabLst>
                <a:tab pos="0" algn="l"/>
                <a:tab pos="951708" algn="l"/>
                <a:tab pos="1903415" algn="l"/>
                <a:tab pos="2855123" algn="l"/>
                <a:tab pos="3806830" algn="l"/>
                <a:tab pos="4758538" algn="l"/>
                <a:tab pos="5708593" algn="l"/>
                <a:tab pos="6661953" algn="l"/>
                <a:tab pos="7612008" algn="l"/>
                <a:tab pos="8565368" algn="l"/>
                <a:tab pos="9515423" algn="l"/>
                <a:tab pos="10465478" algn="l"/>
              </a:tabLst>
            </a:pPr>
            <a:r>
              <a:rPr lang="it-IT" altLang="it-IT" sz="1700" dirty="0">
                <a:solidFill>
                  <a:srgbClr val="002060"/>
                </a:solidFill>
                <a:latin typeface="+mn-lt"/>
              </a:rPr>
              <a:t>Sala </a:t>
            </a:r>
            <a:r>
              <a:rPr lang="it-IT" altLang="it-IT" sz="1700" dirty="0" err="1">
                <a:solidFill>
                  <a:srgbClr val="002060"/>
                </a:solidFill>
                <a:latin typeface="+mn-lt"/>
              </a:rPr>
              <a:t>XRum</a:t>
            </a:r>
            <a:r>
              <a:rPr lang="it-IT" altLang="it-IT" sz="1700" dirty="0">
                <a:solidFill>
                  <a:srgbClr val="002060"/>
                </a:solidFill>
                <a:latin typeface="+mn-lt"/>
              </a:rPr>
              <a:t> (Via Campi 309)</a:t>
            </a:r>
          </a:p>
          <a:p>
            <a:pPr algn="ctr">
              <a:tabLst>
                <a:tab pos="0" algn="l"/>
                <a:tab pos="951708" algn="l"/>
                <a:tab pos="1903415" algn="l"/>
                <a:tab pos="2855123" algn="l"/>
                <a:tab pos="3806830" algn="l"/>
                <a:tab pos="4758538" algn="l"/>
                <a:tab pos="5708593" algn="l"/>
                <a:tab pos="6661953" algn="l"/>
                <a:tab pos="7612008" algn="l"/>
                <a:tab pos="8565368" algn="l"/>
                <a:tab pos="9515423" algn="l"/>
                <a:tab pos="10465478" algn="l"/>
              </a:tabLst>
            </a:pPr>
            <a:endParaRPr lang="it-IT" altLang="it-IT" sz="17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6554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6695" y="2782915"/>
            <a:ext cx="1521536" cy="11102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5542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042" y="939559"/>
            <a:ext cx="1893987" cy="11573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" name="Immagine 2" descr="IMG_5928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28608" y="453185"/>
            <a:ext cx="1253465" cy="1931841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425741" y="291679"/>
            <a:ext cx="6363707" cy="542375"/>
          </a:xfrm>
          <a:prstGeom prst="rect">
            <a:avLst/>
          </a:prstGeom>
          <a:solidFill>
            <a:srgbClr val="F83008"/>
          </a:solidFill>
        </p:spPr>
        <p:txBody>
          <a:bodyPr wrap="square" lIns="95171" tIns="47585" rIns="95171" bIns="47585" rtlCol="0">
            <a:spAutoFit/>
          </a:bodyPr>
          <a:lstStyle/>
          <a:p>
            <a:pPr algn="ctr"/>
            <a:r>
              <a:rPr lang="it-IT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Sale </a:t>
            </a:r>
            <a:r>
              <a:rPr lang="it-IT" sz="2900" dirty="0">
                <a:latin typeface="Arial" panose="020B0604020202020204" pitchFamily="34" charset="0"/>
                <a:cs typeface="Arial" panose="020B0604020202020204" pitchFamily="34" charset="0"/>
              </a:rPr>
              <a:t>studio</a:t>
            </a:r>
          </a:p>
        </p:txBody>
      </p:sp>
    </p:spTree>
    <p:extLst>
      <p:ext uri="{BB962C8B-B14F-4D97-AF65-F5344CB8AC3E}">
        <p14:creationId xmlns:p14="http://schemas.microsoft.com/office/powerpoint/2010/main" val="3156447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ChangeArrowheads="1"/>
          </p:cNvSpPr>
          <p:nvPr/>
        </p:nvSpPr>
        <p:spPr bwMode="auto">
          <a:xfrm>
            <a:off x="631590" y="1161038"/>
            <a:ext cx="6460892" cy="31586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134045" tIns="67021" rIns="134045" bIns="67021">
            <a:spAutoFit/>
          </a:bodyPr>
          <a:lstStyle/>
          <a:p>
            <a:pPr eaLnBrk="0" hangingPunct="0">
              <a:spcBef>
                <a:spcPts val="508"/>
              </a:spcBef>
              <a:buClr>
                <a:srgbClr val="3366FF"/>
              </a:buClr>
              <a:tabLst>
                <a:tab pos="0" algn="l"/>
                <a:tab pos="951708" algn="l"/>
                <a:tab pos="1903415" algn="l"/>
                <a:tab pos="2855123" algn="l"/>
                <a:tab pos="3806830" algn="l"/>
                <a:tab pos="4758538" algn="l"/>
                <a:tab pos="5708593" algn="l"/>
                <a:tab pos="6661953" algn="l"/>
                <a:tab pos="7612008" algn="l"/>
                <a:tab pos="8565368" algn="l"/>
                <a:tab pos="9515423" algn="l"/>
                <a:tab pos="10465478" algn="l"/>
              </a:tabLst>
            </a:pPr>
            <a:r>
              <a:rPr lang="it-IT" altLang="it-IT" dirty="0">
                <a:solidFill>
                  <a:srgbClr val="002060"/>
                </a:solidFill>
                <a:latin typeface="+mn-lt"/>
                <a:sym typeface="Wingdings" pitchFamily="2" charset="2"/>
              </a:rPr>
              <a:t> </a:t>
            </a:r>
            <a:r>
              <a:rPr lang="it-IT" altLang="it-IT" dirty="0">
                <a:solidFill>
                  <a:srgbClr val="002060"/>
                </a:solidFill>
                <a:latin typeface="+mn-lt"/>
              </a:rPr>
              <a:t>Entra in internet all’indirizzo</a:t>
            </a:r>
          </a:p>
          <a:p>
            <a:pPr eaLnBrk="0" hangingPunct="0">
              <a:spcBef>
                <a:spcPts val="586"/>
              </a:spcBef>
              <a:tabLst>
                <a:tab pos="0" algn="l"/>
                <a:tab pos="951708" algn="l"/>
                <a:tab pos="1903415" algn="l"/>
                <a:tab pos="2855123" algn="l"/>
                <a:tab pos="3806830" algn="l"/>
                <a:tab pos="4758538" algn="l"/>
                <a:tab pos="5708593" algn="l"/>
                <a:tab pos="6661953" algn="l"/>
                <a:tab pos="7612008" algn="l"/>
                <a:tab pos="8565368" algn="l"/>
                <a:tab pos="9515423" algn="l"/>
                <a:tab pos="10465478" algn="l"/>
              </a:tabLst>
            </a:pPr>
            <a:r>
              <a:rPr lang="it-IT" altLang="it-IT" dirty="0">
                <a:solidFill>
                  <a:srgbClr val="002060"/>
                </a:solidFill>
                <a:latin typeface="+mn-lt"/>
              </a:rPr>
              <a:t>    </a:t>
            </a: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http://start.studenti.unimore.it</a:t>
            </a:r>
            <a:endParaRPr lang="it-IT" altLang="it-IT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eaLnBrk="0" hangingPunct="0">
              <a:spcBef>
                <a:spcPts val="1249"/>
              </a:spcBef>
              <a:buFont typeface="Wingdings" pitchFamily="2" charset="2"/>
              <a:buChar char=""/>
              <a:tabLst>
                <a:tab pos="0" algn="l"/>
                <a:tab pos="951708" algn="l"/>
                <a:tab pos="1903415" algn="l"/>
                <a:tab pos="2855123" algn="l"/>
                <a:tab pos="3806830" algn="l"/>
                <a:tab pos="4758538" algn="l"/>
                <a:tab pos="5708593" algn="l"/>
                <a:tab pos="6661953" algn="l"/>
                <a:tab pos="7612008" algn="l"/>
                <a:tab pos="8565368" algn="l"/>
                <a:tab pos="9515423" algn="l"/>
                <a:tab pos="10465478" algn="l"/>
              </a:tabLst>
            </a:pPr>
            <a:r>
              <a:rPr lang="it-IT" altLang="it-IT" dirty="0">
                <a:solidFill>
                  <a:srgbClr val="002060"/>
                </a:solidFill>
                <a:latin typeface="+mn-lt"/>
              </a:rPr>
              <a:t> Segui il link </a:t>
            </a:r>
            <a:r>
              <a:rPr lang="it-IT" altLang="it-IT" dirty="0">
                <a:solidFill>
                  <a:srgbClr val="FF3300"/>
                </a:solidFill>
                <a:latin typeface="+mn-lt"/>
              </a:rPr>
              <a:t>Login</a:t>
            </a:r>
            <a:r>
              <a:rPr lang="it-IT" altLang="it-IT" dirty="0">
                <a:solidFill>
                  <a:srgbClr val="002060"/>
                </a:solidFill>
                <a:latin typeface="+mn-lt"/>
              </a:rPr>
              <a:t> in alto </a:t>
            </a:r>
          </a:p>
          <a:p>
            <a:pPr eaLnBrk="0" hangingPunct="0">
              <a:tabLst>
                <a:tab pos="0" algn="l"/>
                <a:tab pos="951708" algn="l"/>
                <a:tab pos="1903415" algn="l"/>
                <a:tab pos="2855123" algn="l"/>
                <a:tab pos="3806830" algn="l"/>
                <a:tab pos="4758538" algn="l"/>
                <a:tab pos="5708593" algn="l"/>
                <a:tab pos="6661953" algn="l"/>
                <a:tab pos="7612008" algn="l"/>
                <a:tab pos="8565368" algn="l"/>
                <a:tab pos="9515423" algn="l"/>
                <a:tab pos="10465478" algn="l"/>
              </a:tabLst>
            </a:pPr>
            <a:r>
              <a:rPr lang="it-IT" altLang="it-IT" dirty="0">
                <a:solidFill>
                  <a:srgbClr val="002060"/>
                </a:solidFill>
                <a:latin typeface="+mn-lt"/>
              </a:rPr>
              <a:t>   inserisci (User ID e </a:t>
            </a:r>
            <a:r>
              <a:rPr lang="it-IT" altLang="it-IT" dirty="0" smtClean="0">
                <a:solidFill>
                  <a:srgbClr val="002060"/>
                </a:solidFill>
                <a:latin typeface="+mn-lt"/>
              </a:rPr>
              <a:t>Password le stesse di esse3) </a:t>
            </a:r>
          </a:p>
          <a:p>
            <a:pPr eaLnBrk="0" hangingPunct="0">
              <a:tabLst>
                <a:tab pos="0" algn="l"/>
                <a:tab pos="951708" algn="l"/>
                <a:tab pos="1903415" algn="l"/>
                <a:tab pos="2855123" algn="l"/>
                <a:tab pos="3806830" algn="l"/>
                <a:tab pos="4758538" algn="l"/>
                <a:tab pos="5708593" algn="l"/>
                <a:tab pos="6661953" algn="l"/>
                <a:tab pos="7612008" algn="l"/>
                <a:tab pos="8565368" algn="l"/>
                <a:tab pos="9515423" algn="l"/>
                <a:tab pos="10465478" algn="l"/>
              </a:tabLst>
            </a:pPr>
            <a:r>
              <a:rPr lang="it-IT" altLang="it-IT" dirty="0" smtClean="0">
                <a:solidFill>
                  <a:srgbClr val="002060"/>
                </a:solidFill>
                <a:latin typeface="+mn-lt"/>
              </a:rPr>
              <a:t>   Al </a:t>
            </a:r>
            <a:r>
              <a:rPr lang="it-IT" altLang="it-IT" dirty="0">
                <a:solidFill>
                  <a:srgbClr val="002060"/>
                </a:solidFill>
                <a:latin typeface="+mn-lt"/>
              </a:rPr>
              <a:t>primo accesso è necessario attivare l'account.</a:t>
            </a:r>
          </a:p>
          <a:p>
            <a:pPr eaLnBrk="0" hangingPunct="0">
              <a:spcBef>
                <a:spcPts val="1249"/>
              </a:spcBef>
              <a:buClr>
                <a:srgbClr val="3366FF"/>
              </a:buClr>
              <a:tabLst>
                <a:tab pos="0" algn="l"/>
                <a:tab pos="951708" algn="l"/>
                <a:tab pos="1903415" algn="l"/>
                <a:tab pos="2855123" algn="l"/>
                <a:tab pos="3806830" algn="l"/>
                <a:tab pos="4758538" algn="l"/>
                <a:tab pos="5708593" algn="l"/>
                <a:tab pos="6661953" algn="l"/>
                <a:tab pos="7612008" algn="l"/>
                <a:tab pos="8565368" algn="l"/>
                <a:tab pos="9515423" algn="l"/>
                <a:tab pos="10465478" algn="l"/>
              </a:tabLst>
            </a:pPr>
            <a:r>
              <a:rPr lang="it-IT" altLang="it-IT" dirty="0">
                <a:solidFill>
                  <a:srgbClr val="002060"/>
                </a:solidFill>
                <a:latin typeface="+mn-lt"/>
                <a:sym typeface="Wingdings" pitchFamily="2" charset="2"/>
              </a:rPr>
              <a:t> </a:t>
            </a:r>
            <a:r>
              <a:rPr lang="it-IT" altLang="it-IT" dirty="0">
                <a:solidFill>
                  <a:srgbClr val="002060"/>
                </a:solidFill>
                <a:latin typeface="+mn-lt"/>
              </a:rPr>
              <a:t>Il tuo indirizzo di posta elettronica sarà:</a:t>
            </a:r>
          </a:p>
          <a:p>
            <a:pPr algn="ctr" eaLnBrk="0" hangingPunct="0">
              <a:tabLst>
                <a:tab pos="0" algn="l"/>
                <a:tab pos="951708" algn="l"/>
                <a:tab pos="1903415" algn="l"/>
                <a:tab pos="2855123" algn="l"/>
                <a:tab pos="3806830" algn="l"/>
                <a:tab pos="4758538" algn="l"/>
                <a:tab pos="5708593" algn="l"/>
                <a:tab pos="6661953" algn="l"/>
                <a:tab pos="7612008" algn="l"/>
                <a:tab pos="8565368" algn="l"/>
                <a:tab pos="9515423" algn="l"/>
                <a:tab pos="10465478" algn="l"/>
              </a:tabLst>
            </a:pPr>
            <a:r>
              <a:rPr lang="en-US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UserID@studenti.unimore.it</a:t>
            </a:r>
            <a:r>
              <a:rPr lang="en-US" altLang="it-IT" dirty="0">
                <a:solidFill>
                  <a:srgbClr val="D60093"/>
                </a:solidFill>
                <a:latin typeface="+mn-lt"/>
              </a:rPr>
              <a:t/>
            </a:r>
            <a:br>
              <a:rPr lang="en-US" altLang="it-IT" dirty="0">
                <a:solidFill>
                  <a:srgbClr val="D60093"/>
                </a:solidFill>
                <a:latin typeface="+mn-lt"/>
              </a:rPr>
            </a:br>
            <a:endParaRPr lang="it-IT" altLang="it-IT" dirty="0">
              <a:solidFill>
                <a:srgbClr val="D60093"/>
              </a:solidFill>
              <a:latin typeface="+mn-lt"/>
            </a:endParaRPr>
          </a:p>
          <a:p>
            <a:pPr eaLnBrk="0" hangingPunct="0">
              <a:spcBef>
                <a:spcPts val="586"/>
              </a:spcBef>
              <a:tabLst>
                <a:tab pos="0" algn="l"/>
                <a:tab pos="951708" algn="l"/>
                <a:tab pos="1903415" algn="l"/>
                <a:tab pos="2855123" algn="l"/>
                <a:tab pos="3806830" algn="l"/>
                <a:tab pos="4758538" algn="l"/>
                <a:tab pos="5708593" algn="l"/>
                <a:tab pos="6661953" algn="l"/>
                <a:tab pos="7612008" algn="l"/>
                <a:tab pos="8565368" algn="l"/>
                <a:tab pos="9515423" algn="l"/>
                <a:tab pos="10465478" algn="l"/>
              </a:tabLst>
            </a:pPr>
            <a:endParaRPr lang="en-US" altLang="it-IT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9157" name="Text Box 10"/>
          <p:cNvSpPr txBox="1">
            <a:spLocks noChangeArrowheads="1"/>
          </p:cNvSpPr>
          <p:nvPr/>
        </p:nvSpPr>
        <p:spPr bwMode="auto">
          <a:xfrm>
            <a:off x="578040" y="3741700"/>
            <a:ext cx="6211408" cy="7006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33295" tIns="66647" rIns="133295" bIns="66647">
            <a:spAutoFit/>
          </a:bodyPr>
          <a:lstStyle/>
          <a:p>
            <a:pPr>
              <a:spcBef>
                <a:spcPts val="1275"/>
              </a:spcBef>
              <a:tabLst>
                <a:tab pos="0" algn="l"/>
                <a:tab pos="951708" algn="l"/>
                <a:tab pos="1903415" algn="l"/>
                <a:tab pos="2855123" algn="l"/>
                <a:tab pos="3806830" algn="l"/>
                <a:tab pos="4758538" algn="l"/>
                <a:tab pos="5708593" algn="l"/>
                <a:tab pos="6661953" algn="l"/>
                <a:tab pos="7612008" algn="l"/>
                <a:tab pos="8565368" algn="l"/>
                <a:tab pos="9515423" algn="l"/>
                <a:tab pos="10465478" algn="l"/>
              </a:tabLst>
            </a:pPr>
            <a:r>
              <a:rPr lang="it-IT" altLang="it-IT" dirty="0">
                <a:solidFill>
                  <a:srgbClr val="FF0000"/>
                </a:solidFill>
                <a:latin typeface="Comic Sans MS" pitchFamily="66" charset="0"/>
              </a:rPr>
              <a:t>Struttura Didattica e Ateneo ti contattano a questo indirizzo: ricorda di consultarlo spesso!!!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31590" y="340626"/>
            <a:ext cx="6006341" cy="542375"/>
          </a:xfrm>
          <a:prstGeom prst="rect">
            <a:avLst/>
          </a:prstGeom>
          <a:solidFill>
            <a:srgbClr val="F83008"/>
          </a:solidFill>
        </p:spPr>
        <p:txBody>
          <a:bodyPr wrap="square" lIns="95171" tIns="47585" rIns="95171" bIns="47585" rtlCol="0">
            <a:spAutoFit/>
          </a:bodyPr>
          <a:lstStyle/>
          <a:p>
            <a:pPr algn="ctr"/>
            <a:r>
              <a:rPr lang="it-IT" sz="2900" dirty="0">
                <a:latin typeface="Arial" panose="020B0604020202020204" pitchFamily="34" charset="0"/>
                <a:cs typeface="Arial" panose="020B0604020202020204" pitchFamily="34" charset="0"/>
              </a:rPr>
              <a:t>Posta elettronica</a:t>
            </a:r>
          </a:p>
        </p:txBody>
      </p:sp>
    </p:spTree>
    <p:extLst>
      <p:ext uri="{BB962C8B-B14F-4D97-AF65-F5344CB8AC3E}">
        <p14:creationId xmlns:p14="http://schemas.microsoft.com/office/powerpoint/2010/main" val="1444501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1"/>
          <p:cNvSpPr>
            <a:spLocks noChangeArrowheads="1"/>
          </p:cNvSpPr>
          <p:nvPr/>
        </p:nvSpPr>
        <p:spPr bwMode="auto">
          <a:xfrm>
            <a:off x="577257" y="1013571"/>
            <a:ext cx="6136432" cy="281173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133295" tIns="66647" rIns="133295" bIns="66647">
            <a:spAutoFit/>
          </a:bodyPr>
          <a:lstStyle/>
          <a:p>
            <a:pPr eaLnBrk="0" hangingPunct="0">
              <a:lnSpc>
                <a:spcPct val="150000"/>
              </a:lnSpc>
              <a:spcBef>
                <a:spcPts val="404"/>
              </a:spcBef>
              <a:tabLst>
                <a:tab pos="0" algn="l"/>
                <a:tab pos="951708" algn="l"/>
                <a:tab pos="1903415" algn="l"/>
                <a:tab pos="2855123" algn="l"/>
                <a:tab pos="3806830" algn="l"/>
                <a:tab pos="4758538" algn="l"/>
                <a:tab pos="5708593" algn="l"/>
                <a:tab pos="6661953" algn="l"/>
                <a:tab pos="7612008" algn="l"/>
                <a:tab pos="8565368" algn="l"/>
                <a:tab pos="9515423" algn="l"/>
                <a:tab pos="10465478" algn="l"/>
              </a:tabLst>
            </a:pPr>
            <a:r>
              <a:rPr lang="it-IT" altLang="it-IT" dirty="0">
                <a:solidFill>
                  <a:srgbClr val="FF3300"/>
                </a:solidFill>
                <a:latin typeface="Comic Sans MS" pitchFamily="66" charset="0"/>
              </a:rPr>
              <a:t>Domande o problemi?</a:t>
            </a:r>
          </a:p>
          <a:p>
            <a:pPr eaLnBrk="0" hangingPunct="0">
              <a:lnSpc>
                <a:spcPct val="150000"/>
              </a:lnSpc>
              <a:spcBef>
                <a:spcPts val="404"/>
              </a:spcBef>
              <a:tabLst>
                <a:tab pos="0" algn="l"/>
                <a:tab pos="951708" algn="l"/>
                <a:tab pos="1903415" algn="l"/>
                <a:tab pos="2855123" algn="l"/>
                <a:tab pos="3806830" algn="l"/>
                <a:tab pos="4758538" algn="l"/>
                <a:tab pos="5708593" algn="l"/>
                <a:tab pos="6661953" algn="l"/>
                <a:tab pos="7612008" algn="l"/>
                <a:tab pos="8565368" algn="l"/>
                <a:tab pos="9515423" algn="l"/>
                <a:tab pos="10465478" algn="l"/>
              </a:tabLst>
            </a:pPr>
            <a:r>
              <a:rPr lang="it-IT" altLang="it-IT" dirty="0">
                <a:solidFill>
                  <a:srgbClr val="002060"/>
                </a:solidFill>
                <a:latin typeface="Comic Sans MS" pitchFamily="66" charset="0"/>
              </a:rPr>
              <a:t>Contatta il servizio </a:t>
            </a:r>
            <a:r>
              <a:rPr lang="it-IT" altLang="it-IT" u="sng" dirty="0">
                <a:solidFill>
                  <a:srgbClr val="002060"/>
                </a:solidFill>
                <a:latin typeface="Comic Sans MS" pitchFamily="66" charset="0"/>
              </a:rPr>
              <a:t>Help Desk Posta Elettronica </a:t>
            </a:r>
            <a:r>
              <a:rPr lang="it-IT" altLang="it-IT" dirty="0">
                <a:solidFill>
                  <a:srgbClr val="002060"/>
                </a:solidFill>
                <a:latin typeface="Comic Sans MS" pitchFamily="66" charset="0"/>
              </a:rPr>
              <a:t>presso il SI-RS (Servizi Informatici - Reti e Sistemi):</a:t>
            </a:r>
          </a:p>
          <a:p>
            <a:pPr eaLnBrk="0" hangingPunct="0">
              <a:lnSpc>
                <a:spcPct val="150000"/>
              </a:lnSpc>
              <a:spcBef>
                <a:spcPts val="404"/>
              </a:spcBef>
              <a:buFont typeface="Wingdings" pitchFamily="2" charset="2"/>
              <a:buChar char=""/>
              <a:tabLst>
                <a:tab pos="0" algn="l"/>
                <a:tab pos="951708" algn="l"/>
                <a:tab pos="1903415" algn="l"/>
                <a:tab pos="2855123" algn="l"/>
                <a:tab pos="3806830" algn="l"/>
                <a:tab pos="4758538" algn="l"/>
                <a:tab pos="5708593" algn="l"/>
                <a:tab pos="6661953" algn="l"/>
                <a:tab pos="7612008" algn="l"/>
                <a:tab pos="8565368" algn="l"/>
                <a:tab pos="9515423" algn="l"/>
                <a:tab pos="10465478" algn="l"/>
              </a:tabLst>
            </a:pPr>
            <a:r>
              <a:rPr lang="it-IT" altLang="it-IT" dirty="0">
                <a:solidFill>
                  <a:srgbClr val="002060"/>
                </a:solidFill>
                <a:latin typeface="Comic Sans MS" pitchFamily="66" charset="0"/>
              </a:rPr>
              <a:t> indirizzo </a:t>
            </a: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supporto.posta@unimore.it</a:t>
            </a: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 </a:t>
            </a:r>
          </a:p>
          <a:p>
            <a:pPr eaLnBrk="0" hangingPunct="0">
              <a:lnSpc>
                <a:spcPct val="150000"/>
              </a:lnSpc>
              <a:spcBef>
                <a:spcPts val="404"/>
              </a:spcBef>
              <a:buFont typeface="Wingdings" pitchFamily="2" charset="2"/>
              <a:buChar char=""/>
              <a:tabLst>
                <a:tab pos="0" algn="l"/>
                <a:tab pos="951708" algn="l"/>
                <a:tab pos="1903415" algn="l"/>
                <a:tab pos="2855123" algn="l"/>
                <a:tab pos="3806830" algn="l"/>
                <a:tab pos="4758538" algn="l"/>
                <a:tab pos="5708593" algn="l"/>
                <a:tab pos="6661953" algn="l"/>
                <a:tab pos="7612008" algn="l"/>
                <a:tab pos="8565368" algn="l"/>
                <a:tab pos="9515423" algn="l"/>
                <a:tab pos="10465478" algn="l"/>
              </a:tabLst>
            </a:pPr>
            <a:r>
              <a:rPr lang="it-IT" altLang="it-IT" dirty="0">
                <a:solidFill>
                  <a:srgbClr val="002060"/>
                </a:solidFill>
                <a:latin typeface="Comic Sans MS" pitchFamily="66" charset="0"/>
              </a:rPr>
              <a:t> tel. 059-2058904 </a:t>
            </a:r>
          </a:p>
          <a:p>
            <a:pPr eaLnBrk="0" hangingPunct="0">
              <a:lnSpc>
                <a:spcPct val="150000"/>
              </a:lnSpc>
              <a:spcBef>
                <a:spcPts val="404"/>
              </a:spcBef>
              <a:buFont typeface="Wingdings" pitchFamily="2" charset="2"/>
              <a:buChar char=""/>
              <a:tabLst>
                <a:tab pos="0" algn="l"/>
                <a:tab pos="951708" algn="l"/>
                <a:tab pos="1903415" algn="l"/>
                <a:tab pos="2855123" algn="l"/>
                <a:tab pos="3806830" algn="l"/>
                <a:tab pos="4758538" algn="l"/>
                <a:tab pos="5708593" algn="l"/>
                <a:tab pos="6661953" algn="l"/>
                <a:tab pos="7612008" algn="l"/>
                <a:tab pos="8565368" algn="l"/>
                <a:tab pos="9515423" algn="l"/>
                <a:tab pos="10465478" algn="l"/>
              </a:tabLst>
            </a:pPr>
            <a:r>
              <a:rPr lang="it-IT" altLang="it-IT" dirty="0">
                <a:solidFill>
                  <a:srgbClr val="002060"/>
                </a:solidFill>
                <a:latin typeface="Comic Sans MS" pitchFamily="66" charset="0"/>
              </a:rPr>
              <a:t> oppure apri un ticket da </a:t>
            </a: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http://support.unimore.it</a:t>
            </a:r>
            <a:endParaRPr lang="it-IT" altLang="it-IT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  <a:hlinkClick r:id="rId2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31590" y="340626"/>
            <a:ext cx="6006341" cy="542375"/>
          </a:xfrm>
          <a:prstGeom prst="rect">
            <a:avLst/>
          </a:prstGeom>
          <a:solidFill>
            <a:srgbClr val="F83008"/>
          </a:solidFill>
        </p:spPr>
        <p:txBody>
          <a:bodyPr wrap="square" lIns="95171" tIns="47585" rIns="95171" bIns="47585" rtlCol="0">
            <a:spAutoFit/>
          </a:bodyPr>
          <a:lstStyle/>
          <a:p>
            <a:pPr algn="ctr"/>
            <a:r>
              <a:rPr lang="it-IT" sz="2900" dirty="0">
                <a:latin typeface="Arial" panose="020B0604020202020204" pitchFamily="34" charset="0"/>
                <a:cs typeface="Arial" panose="020B0604020202020204" pitchFamily="34" charset="0"/>
              </a:rPr>
              <a:t>Posta elettronica</a:t>
            </a:r>
          </a:p>
        </p:txBody>
      </p:sp>
    </p:spTree>
    <p:extLst>
      <p:ext uri="{BB962C8B-B14F-4D97-AF65-F5344CB8AC3E}">
        <p14:creationId xmlns:p14="http://schemas.microsoft.com/office/powerpoint/2010/main" val="4227121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5"/>
          <p:cNvSpPr>
            <a:spLocks noChangeArrowheads="1"/>
          </p:cNvSpPr>
          <p:nvPr/>
        </p:nvSpPr>
        <p:spPr bwMode="auto">
          <a:xfrm>
            <a:off x="224092" y="2045836"/>
            <a:ext cx="6792631" cy="160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851" tIns="47928" rIns="95851" bIns="47928" anchor="ctr">
            <a:spAutoFit/>
          </a:bodyPr>
          <a:lstStyle/>
          <a:p>
            <a:pPr marL="295757" indent="-295757" eaLnBrk="0" hangingPunct="0">
              <a:spcBef>
                <a:spcPts val="312"/>
              </a:spcBef>
              <a:buClr>
                <a:srgbClr val="3366FF"/>
              </a:buClr>
              <a:tabLst>
                <a:tab pos="295757" algn="l"/>
                <a:tab pos="1247464" algn="l"/>
                <a:tab pos="2199172" algn="l"/>
                <a:tab pos="3150879" algn="l"/>
                <a:tab pos="4102587" algn="l"/>
                <a:tab pos="5054294" algn="l"/>
                <a:tab pos="6006002" algn="l"/>
                <a:tab pos="6954405" algn="l"/>
                <a:tab pos="7909417" algn="l"/>
                <a:tab pos="8854515" algn="l"/>
                <a:tab pos="9812832" algn="l"/>
                <a:tab pos="10762887" algn="l"/>
              </a:tabLst>
            </a:pPr>
            <a:r>
              <a:rPr lang="it-IT" dirty="0" smtClean="0">
                <a:solidFill>
                  <a:srgbClr val="002060"/>
                </a:solidFill>
                <a:latin typeface="+mn-lt"/>
                <a:sym typeface="Wingdings" pitchFamily="2" charset="2"/>
              </a:rPr>
              <a:t> </a:t>
            </a:r>
            <a:r>
              <a:rPr lang="it-IT" dirty="0">
                <a:solidFill>
                  <a:srgbClr val="002060"/>
                </a:solidFill>
                <a:latin typeface="+mn-lt"/>
              </a:rPr>
              <a:t>Ingresso BSI</a:t>
            </a:r>
          </a:p>
          <a:p>
            <a:pPr marL="295757" indent="-295757" eaLnBrk="0" hangingPunct="0">
              <a:spcBef>
                <a:spcPts val="312"/>
              </a:spcBef>
              <a:buClr>
                <a:srgbClr val="3366FF"/>
              </a:buClr>
              <a:tabLst>
                <a:tab pos="295757" algn="l"/>
                <a:tab pos="1247464" algn="l"/>
                <a:tab pos="2199172" algn="l"/>
                <a:tab pos="3150879" algn="l"/>
                <a:tab pos="4102587" algn="l"/>
                <a:tab pos="5054294" algn="l"/>
                <a:tab pos="6006002" algn="l"/>
                <a:tab pos="6954405" algn="l"/>
                <a:tab pos="7909417" algn="l"/>
                <a:tab pos="8854515" algn="l"/>
                <a:tab pos="9812832" algn="l"/>
                <a:tab pos="10762887" algn="l"/>
              </a:tabLst>
            </a:pPr>
            <a:r>
              <a:rPr lang="it-IT" dirty="0">
                <a:solidFill>
                  <a:srgbClr val="002060"/>
                </a:solidFill>
                <a:latin typeface="+mn-lt"/>
                <a:sym typeface="Wingdings" pitchFamily="2" charset="2"/>
              </a:rPr>
              <a:t> </a:t>
            </a:r>
            <a:r>
              <a:rPr lang="it-IT" dirty="0">
                <a:solidFill>
                  <a:srgbClr val="002060"/>
                </a:solidFill>
                <a:latin typeface="+mn-lt"/>
              </a:rPr>
              <a:t>Accesso alla mensa universitaria </a:t>
            </a:r>
            <a:r>
              <a:rPr lang="it-IT" dirty="0" smtClean="0">
                <a:solidFill>
                  <a:srgbClr val="002060"/>
                </a:solidFill>
                <a:latin typeface="+mn-lt"/>
              </a:rPr>
              <a:t>e altre strutture ristorative con </a:t>
            </a:r>
            <a:r>
              <a:rPr lang="it-IT" dirty="0">
                <a:solidFill>
                  <a:srgbClr val="002060"/>
                </a:solidFill>
                <a:latin typeface="+mn-lt"/>
              </a:rPr>
              <a:t>tariffe agevolate per gli studenti</a:t>
            </a:r>
          </a:p>
          <a:p>
            <a:pPr marL="295757" indent="-295757" eaLnBrk="0" hangingPunct="0">
              <a:spcBef>
                <a:spcPts val="234"/>
              </a:spcBef>
              <a:buClr>
                <a:srgbClr val="3366FF"/>
              </a:buClr>
              <a:tabLst>
                <a:tab pos="295757" algn="l"/>
                <a:tab pos="1247464" algn="l"/>
                <a:tab pos="2199172" algn="l"/>
                <a:tab pos="3150879" algn="l"/>
                <a:tab pos="4102587" algn="l"/>
                <a:tab pos="5054294" algn="l"/>
                <a:tab pos="6006002" algn="l"/>
                <a:tab pos="6954405" algn="l"/>
                <a:tab pos="7909417" algn="l"/>
                <a:tab pos="8854515" algn="l"/>
                <a:tab pos="9812832" algn="l"/>
                <a:tab pos="10762887" algn="l"/>
              </a:tabLst>
            </a:pPr>
            <a:r>
              <a:rPr lang="it-IT" dirty="0" smtClean="0">
                <a:solidFill>
                  <a:srgbClr val="002060"/>
                </a:solidFill>
                <a:latin typeface="+mn-lt"/>
                <a:sym typeface="Wingdings" pitchFamily="2" charset="2"/>
              </a:rPr>
              <a:t> </a:t>
            </a:r>
            <a:r>
              <a:rPr lang="it-IT" dirty="0" smtClean="0">
                <a:solidFill>
                  <a:srgbClr val="002060"/>
                </a:solidFill>
                <a:latin typeface="+mn-lt"/>
              </a:rPr>
              <a:t>Accesso </a:t>
            </a:r>
            <a:r>
              <a:rPr lang="it-IT" dirty="0">
                <a:solidFill>
                  <a:srgbClr val="002060"/>
                </a:solidFill>
                <a:latin typeface="+mn-lt"/>
              </a:rPr>
              <a:t>al trasporto urbano con sconti particolari </a:t>
            </a:r>
            <a:endParaRPr lang="it-IT" dirty="0" smtClean="0">
              <a:solidFill>
                <a:srgbClr val="002060"/>
              </a:solidFill>
              <a:latin typeface="+mn-lt"/>
            </a:endParaRPr>
          </a:p>
          <a:p>
            <a:pPr marL="295757" indent="-295757" eaLnBrk="0" hangingPunct="0">
              <a:spcBef>
                <a:spcPts val="234"/>
              </a:spcBef>
              <a:buClr>
                <a:srgbClr val="3366FF"/>
              </a:buClr>
              <a:tabLst>
                <a:tab pos="295757" algn="l"/>
                <a:tab pos="1247464" algn="l"/>
                <a:tab pos="2199172" algn="l"/>
                <a:tab pos="3150879" algn="l"/>
                <a:tab pos="4102587" algn="l"/>
                <a:tab pos="5054294" algn="l"/>
                <a:tab pos="6006002" algn="l"/>
                <a:tab pos="6954405" algn="l"/>
                <a:tab pos="7909417" algn="l"/>
                <a:tab pos="8854515" algn="l"/>
                <a:tab pos="9812832" algn="l"/>
                <a:tab pos="10762887" algn="l"/>
              </a:tabLst>
            </a:pP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www.unimore.it &gt; servizi &gt; trasporti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47108" name="Rectangle 3"/>
          <p:cNvSpPr>
            <a:spLocks noChangeArrowheads="1"/>
          </p:cNvSpPr>
          <p:nvPr/>
        </p:nvSpPr>
        <p:spPr bwMode="auto">
          <a:xfrm>
            <a:off x="349982" y="1013571"/>
            <a:ext cx="4545505" cy="88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102" tIns="47554" rIns="95102" bIns="47554">
            <a:spAutoFit/>
          </a:bodyPr>
          <a:lstStyle/>
          <a:p>
            <a:pPr algn="just">
              <a:tabLst>
                <a:tab pos="0" algn="l"/>
                <a:tab pos="951708" algn="l"/>
                <a:tab pos="1903415" algn="l"/>
                <a:tab pos="2855123" algn="l"/>
                <a:tab pos="3806830" algn="l"/>
                <a:tab pos="4758538" algn="l"/>
                <a:tab pos="5708593" algn="l"/>
                <a:tab pos="6661953" algn="l"/>
                <a:tab pos="7612008" algn="l"/>
                <a:tab pos="8565368" algn="l"/>
                <a:tab pos="9515423" algn="l"/>
                <a:tab pos="10465478" algn="l"/>
              </a:tabLst>
            </a:pPr>
            <a:r>
              <a:rPr lang="it-IT" altLang="it-IT" sz="1700" dirty="0">
                <a:solidFill>
                  <a:srgbClr val="002060"/>
                </a:solidFill>
                <a:latin typeface="+mn-lt"/>
              </a:rPr>
              <a:t>…è una </a:t>
            </a:r>
            <a:r>
              <a:rPr lang="it-IT" altLang="it-IT" sz="1700" u="sng" dirty="0">
                <a:solidFill>
                  <a:srgbClr val="002060"/>
                </a:solidFill>
                <a:latin typeface="+mn-lt"/>
              </a:rPr>
              <a:t>tessera</a:t>
            </a:r>
            <a:r>
              <a:rPr lang="it-IT" altLang="it-IT" sz="1700" dirty="0">
                <a:solidFill>
                  <a:srgbClr val="002060"/>
                </a:solidFill>
                <a:latin typeface="+mn-lt"/>
              </a:rPr>
              <a:t> </a:t>
            </a:r>
            <a:r>
              <a:rPr lang="it-IT" altLang="it-IT" sz="1700" u="sng" dirty="0">
                <a:solidFill>
                  <a:srgbClr val="002060"/>
                </a:solidFill>
                <a:latin typeface="+mn-lt"/>
              </a:rPr>
              <a:t>magnetica</a:t>
            </a:r>
            <a:r>
              <a:rPr lang="it-IT" altLang="it-IT" sz="1700" dirty="0">
                <a:solidFill>
                  <a:srgbClr val="002060"/>
                </a:solidFill>
                <a:latin typeface="+mn-lt"/>
              </a:rPr>
              <a:t> nominale che ti permetterà di accedere agevolmente a diverse strutture e servizi nel campus tra cui:</a:t>
            </a:r>
          </a:p>
        </p:txBody>
      </p:sp>
      <p:pic>
        <p:nvPicPr>
          <p:cNvPr id="4710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5979" y="1234772"/>
            <a:ext cx="1287711" cy="9785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425742" y="313365"/>
            <a:ext cx="6363706" cy="542375"/>
          </a:xfrm>
          <a:prstGeom prst="rect">
            <a:avLst/>
          </a:prstGeom>
          <a:solidFill>
            <a:srgbClr val="F83008"/>
          </a:solidFill>
        </p:spPr>
        <p:txBody>
          <a:bodyPr wrap="square" lIns="95171" tIns="47585" rIns="95171" bIns="47585" rtlCol="0">
            <a:spAutoFit/>
          </a:bodyPr>
          <a:lstStyle/>
          <a:p>
            <a:pPr algn="ctr"/>
            <a:r>
              <a:rPr lang="it-IT" sz="2900" dirty="0" err="1"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  <a:r>
              <a:rPr lang="it-IT" sz="2900" dirty="0">
                <a:latin typeface="Arial" panose="020B0604020202020204" pitchFamily="34" charset="0"/>
                <a:cs typeface="Arial" panose="020B0604020202020204" pitchFamily="34" charset="0"/>
              </a:rPr>
              <a:t> card</a:t>
            </a:r>
          </a:p>
        </p:txBody>
      </p:sp>
      <p:sp>
        <p:nvSpPr>
          <p:cNvPr id="2" name="Rettangolo 1"/>
          <p:cNvSpPr/>
          <p:nvPr/>
        </p:nvSpPr>
        <p:spPr>
          <a:xfrm>
            <a:off x="349982" y="3880247"/>
            <a:ext cx="6439466" cy="357709"/>
          </a:xfrm>
          <a:prstGeom prst="rect">
            <a:avLst/>
          </a:prstGeom>
        </p:spPr>
        <p:txBody>
          <a:bodyPr wrap="square" lIns="95171" tIns="47585" rIns="95171" bIns="47585">
            <a:spAutoFit/>
          </a:bodyPr>
          <a:lstStyle/>
          <a:p>
            <a:pPr algn="just">
              <a:tabLst>
                <a:tab pos="0" algn="l"/>
                <a:tab pos="951708" algn="l"/>
                <a:tab pos="1903415" algn="l"/>
                <a:tab pos="2855123" algn="l"/>
                <a:tab pos="3806830" algn="l"/>
                <a:tab pos="4758538" algn="l"/>
                <a:tab pos="5708593" algn="l"/>
                <a:tab pos="6661953" algn="l"/>
                <a:tab pos="7612008" algn="l"/>
                <a:tab pos="8565368" algn="l"/>
                <a:tab pos="9515423" algn="l"/>
                <a:tab pos="10465478" algn="l"/>
              </a:tabLst>
            </a:pPr>
            <a:r>
              <a:rPr lang="it-IT" altLang="it-IT" sz="1700" dirty="0">
                <a:solidFill>
                  <a:srgbClr val="002060"/>
                </a:solidFill>
                <a:latin typeface="+mn-lt"/>
              </a:rPr>
              <a:t>E-mail e sms per ritiro tessera dopo 5 giorni in segreteria studenti</a:t>
            </a:r>
          </a:p>
        </p:txBody>
      </p:sp>
    </p:spTree>
    <p:extLst>
      <p:ext uri="{BB962C8B-B14F-4D97-AF65-F5344CB8AC3E}">
        <p14:creationId xmlns:p14="http://schemas.microsoft.com/office/powerpoint/2010/main" val="3660500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2" name="Group 1"/>
          <p:cNvGrpSpPr>
            <a:grpSpLocks/>
          </p:cNvGrpSpPr>
          <p:nvPr/>
        </p:nvGrpSpPr>
        <p:grpSpPr bwMode="auto">
          <a:xfrm rot="10800000">
            <a:off x="457749" y="1127294"/>
            <a:ext cx="6481977" cy="3554242"/>
            <a:chOff x="156" y="899"/>
            <a:chExt cx="2543" cy="2845"/>
          </a:xfrm>
        </p:grpSpPr>
        <p:sp>
          <p:nvSpPr>
            <p:cNvPr id="71685" name="Rectangle 2"/>
            <p:cNvSpPr>
              <a:spLocks noChangeArrowheads="1"/>
            </p:cNvSpPr>
            <p:nvPr/>
          </p:nvSpPr>
          <p:spPr bwMode="auto">
            <a:xfrm rot="10800000">
              <a:off x="2479" y="899"/>
              <a:ext cx="116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>
                <a:buFontTx/>
                <a:buNone/>
              </a:pPr>
              <a:endParaRPr lang="it-IT" altLang="it-IT" sz="14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46084" name="Text Box 4"/>
            <p:cNvSpPr txBox="1">
              <a:spLocks noChangeArrowheads="1"/>
            </p:cNvSpPr>
            <p:nvPr/>
          </p:nvSpPr>
          <p:spPr bwMode="auto">
            <a:xfrm rot="10800000">
              <a:off x="156" y="1034"/>
              <a:ext cx="2543" cy="271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91418" tIns="45710" rIns="91418" bIns="4571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4813" algn="l"/>
                  <a:tab pos="6400800" algn="l"/>
                  <a:tab pos="7313613" algn="l"/>
                  <a:tab pos="8229600" algn="l"/>
                  <a:tab pos="9142413" algn="l"/>
                  <a:tab pos="10055225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4813" algn="l"/>
                  <a:tab pos="6400800" algn="l"/>
                  <a:tab pos="7313613" algn="l"/>
                  <a:tab pos="8229600" algn="l"/>
                  <a:tab pos="9142413" algn="l"/>
                  <a:tab pos="10055225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4813" algn="l"/>
                  <a:tab pos="6400800" algn="l"/>
                  <a:tab pos="7313613" algn="l"/>
                  <a:tab pos="8229600" algn="l"/>
                  <a:tab pos="9142413" algn="l"/>
                  <a:tab pos="10055225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4813" algn="l"/>
                  <a:tab pos="6400800" algn="l"/>
                  <a:tab pos="7313613" algn="l"/>
                  <a:tab pos="8229600" algn="l"/>
                  <a:tab pos="9142413" algn="l"/>
                  <a:tab pos="10055225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4813" algn="l"/>
                  <a:tab pos="6400800" algn="l"/>
                  <a:tab pos="7313613" algn="l"/>
                  <a:tab pos="8229600" algn="l"/>
                  <a:tab pos="9142413" algn="l"/>
                  <a:tab pos="10055225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4813" algn="l"/>
                  <a:tab pos="6400800" algn="l"/>
                  <a:tab pos="7313613" algn="l"/>
                  <a:tab pos="8229600" algn="l"/>
                  <a:tab pos="9142413" algn="l"/>
                  <a:tab pos="10055225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4813" algn="l"/>
                  <a:tab pos="6400800" algn="l"/>
                  <a:tab pos="7313613" algn="l"/>
                  <a:tab pos="8229600" algn="l"/>
                  <a:tab pos="9142413" algn="l"/>
                  <a:tab pos="10055225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4813" algn="l"/>
                  <a:tab pos="6400800" algn="l"/>
                  <a:tab pos="7313613" algn="l"/>
                  <a:tab pos="8229600" algn="l"/>
                  <a:tab pos="9142413" algn="l"/>
                  <a:tab pos="10055225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4813" algn="l"/>
                  <a:tab pos="6400800" algn="l"/>
                  <a:tab pos="7313613" algn="l"/>
                  <a:tab pos="8229600" algn="l"/>
                  <a:tab pos="9142413" algn="l"/>
                  <a:tab pos="10055225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700" dirty="0">
                  <a:solidFill>
                    <a:srgbClr val="002060"/>
                  </a:solidFill>
                  <a:latin typeface="+mn-lt"/>
                </a:rPr>
                <a:t>Lo studente, può concorrere ai seguenti benefici e servizi: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700" dirty="0">
                <a:solidFill>
                  <a:srgbClr val="002060"/>
                </a:solidFill>
                <a:latin typeface="+mn-lt"/>
              </a:endParaRPr>
            </a:p>
            <a:p>
              <a:pPr marL="212410" indent="-21241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it-IT" sz="1700" dirty="0">
                  <a:solidFill>
                    <a:srgbClr val="002060"/>
                  </a:solidFill>
                  <a:latin typeface="+mn-lt"/>
                </a:rPr>
                <a:t>borse di studio, </a:t>
              </a:r>
            </a:p>
            <a:p>
              <a:pPr marL="212410" indent="-21241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it-IT" sz="1700" dirty="0">
                  <a:solidFill>
                    <a:srgbClr val="002060"/>
                  </a:solidFill>
                  <a:latin typeface="+mn-lt"/>
                </a:rPr>
                <a:t>esoneri o riduzioni tasse universitarie,</a:t>
              </a:r>
            </a:p>
            <a:p>
              <a:pPr marL="212410" indent="-21241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it-IT" sz="1700" dirty="0">
                  <a:solidFill>
                    <a:srgbClr val="002060"/>
                  </a:solidFill>
                  <a:latin typeface="+mn-lt"/>
                </a:rPr>
                <a:t>servizio abitativo, </a:t>
              </a:r>
            </a:p>
            <a:p>
              <a:pPr marL="212410" indent="-21241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it-IT" sz="1700" dirty="0">
                  <a:solidFill>
                    <a:srgbClr val="002060"/>
                  </a:solidFill>
                  <a:latin typeface="+mn-lt"/>
                </a:rPr>
                <a:t>contributi per mobilità internazionale, </a:t>
              </a:r>
            </a:p>
            <a:p>
              <a:pPr marL="212410" indent="-21241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it-IT" sz="1700" dirty="0">
                  <a:solidFill>
                    <a:srgbClr val="002060"/>
                  </a:solidFill>
                  <a:latin typeface="+mn-lt"/>
                </a:rPr>
                <a:t>collaborazioni studentesche retribuite, ecc.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700" dirty="0">
                <a:solidFill>
                  <a:srgbClr val="002060"/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700" dirty="0">
                  <a:solidFill>
                    <a:srgbClr val="002060"/>
                  </a:solidFill>
                  <a:latin typeface="+mn-lt"/>
                </a:rPr>
                <a:t>domanda on line sul sito </a:t>
              </a:r>
              <a:r>
                <a:rPr lang="it-IT" sz="1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www.er-go.it </a:t>
              </a:r>
              <a:r>
                <a:rPr lang="it-IT" sz="1700" dirty="0">
                  <a:solidFill>
                    <a:srgbClr val="002060"/>
                  </a:solidFill>
                  <a:latin typeface="+mn-lt"/>
                </a:rPr>
                <a:t>e Centri Assistenza Fiscale (CAF) convenzionati </a:t>
              </a:r>
              <a:r>
                <a:rPr lang="it-IT" sz="1700" dirty="0" err="1">
                  <a:solidFill>
                    <a:srgbClr val="002060"/>
                  </a:solidFill>
                  <a:latin typeface="+mn-lt"/>
                </a:rPr>
                <a:t>Er.Go</a:t>
              </a:r>
              <a:r>
                <a:rPr lang="it-IT" sz="1700" dirty="0">
                  <a:solidFill>
                    <a:srgbClr val="002060"/>
                  </a:solidFill>
                  <a:latin typeface="+mn-lt"/>
                </a:rPr>
                <a:t> per calcolo ISEE. Domanda anche prima di avere perfezionato l’iscrizione all’Università.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700" dirty="0">
                <a:solidFill>
                  <a:srgbClr val="002060"/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000" dirty="0">
                <a:solidFill>
                  <a:srgbClr val="D60093"/>
                </a:solidFill>
                <a:latin typeface="+mn-lt"/>
              </a:endParaRPr>
            </a:p>
          </p:txBody>
        </p:sp>
      </p:grpSp>
      <p:sp>
        <p:nvSpPr>
          <p:cNvPr id="9" name="CasellaDiTesto 8"/>
          <p:cNvSpPr txBox="1"/>
          <p:nvPr/>
        </p:nvSpPr>
        <p:spPr>
          <a:xfrm>
            <a:off x="425740" y="313365"/>
            <a:ext cx="6330461" cy="542375"/>
          </a:xfrm>
          <a:prstGeom prst="rect">
            <a:avLst/>
          </a:prstGeom>
          <a:solidFill>
            <a:srgbClr val="F83008"/>
          </a:solidFill>
        </p:spPr>
        <p:txBody>
          <a:bodyPr wrap="square" lIns="95171" tIns="47585" rIns="95171" bIns="47585" rtlCol="0">
            <a:spAutoFit/>
          </a:bodyPr>
          <a:lstStyle/>
          <a:p>
            <a:pPr algn="ctr"/>
            <a:r>
              <a:rPr lang="it-IT" sz="2900" dirty="0">
                <a:latin typeface="Arial" panose="020B0604020202020204" pitchFamily="34" charset="0"/>
                <a:cs typeface="Arial" panose="020B0604020202020204" pitchFamily="34" charset="0"/>
              </a:rPr>
              <a:t>Benefici</a:t>
            </a:r>
          </a:p>
        </p:txBody>
      </p:sp>
    </p:spTree>
    <p:extLst>
      <p:ext uri="{BB962C8B-B14F-4D97-AF65-F5344CB8AC3E}">
        <p14:creationId xmlns:p14="http://schemas.microsoft.com/office/powerpoint/2010/main" val="331619578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arrotondato 3"/>
          <p:cNvSpPr/>
          <p:nvPr/>
        </p:nvSpPr>
        <p:spPr bwMode="auto">
          <a:xfrm>
            <a:off x="4062144" y="644905"/>
            <a:ext cx="681826" cy="368666"/>
          </a:xfrm>
          <a:prstGeom prst="roundRect">
            <a:avLst/>
          </a:prstGeom>
          <a:noFill/>
          <a:ln w="25400" cap="flat" cmpd="sng" algn="ctr">
            <a:solidFill>
              <a:srgbClr val="D6009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5171" tIns="47585" rIns="95171" bIns="47585" numCol="1" rtlCol="0" anchor="t" anchorCtr="0" compatLnSpc="1">
            <a:prstTxWarp prst="textNoShape">
              <a:avLst/>
            </a:prstTxWarp>
          </a:bodyPr>
          <a:lstStyle/>
          <a:p>
            <a:endParaRPr lang="it-IT" sz="1900"/>
          </a:p>
        </p:txBody>
      </p:sp>
      <p:pic>
        <p:nvPicPr>
          <p:cNvPr id="5" name="Immagine 4" descr="Schermata 2018-10-03 alle 09.59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83" y="108521"/>
            <a:ext cx="5256584" cy="455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68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1"/>
          <p:cNvSpPr txBox="1">
            <a:spLocks noChangeArrowheads="1"/>
          </p:cNvSpPr>
          <p:nvPr/>
        </p:nvSpPr>
        <p:spPr bwMode="auto">
          <a:xfrm>
            <a:off x="122707" y="138593"/>
            <a:ext cx="6646386" cy="54234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5136" tIns="47570" rIns="95136" bIns="47570">
            <a:spAutoFit/>
          </a:bodyPr>
          <a:lstStyle/>
          <a:p>
            <a:pPr algn="ctr">
              <a:tabLst>
                <a:tab pos="0" algn="l"/>
                <a:tab pos="951708" algn="l"/>
                <a:tab pos="1903415" algn="l"/>
                <a:tab pos="2855123" algn="l"/>
                <a:tab pos="3806830" algn="l"/>
                <a:tab pos="4758538" algn="l"/>
                <a:tab pos="5708593" algn="l"/>
                <a:tab pos="6661953" algn="l"/>
                <a:tab pos="7612008" algn="l"/>
                <a:tab pos="8565368" algn="l"/>
                <a:tab pos="9515423" algn="l"/>
                <a:tab pos="10465478" algn="l"/>
              </a:tabLst>
            </a:pPr>
            <a:r>
              <a:rPr lang="it-IT" altLang="it-IT" sz="2900" dirty="0">
                <a:solidFill>
                  <a:srgbClr val="FF6600"/>
                </a:solidFill>
                <a:latin typeface="Comic Sans MS" pitchFamily="66" charset="0"/>
              </a:rPr>
              <a:t>www.er-go.it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22707" y="3844763"/>
            <a:ext cx="6818258" cy="619320"/>
          </a:xfrm>
          <a:prstGeom prst="rect">
            <a:avLst/>
          </a:prstGeom>
          <a:noFill/>
        </p:spPr>
        <p:txBody>
          <a:bodyPr wrap="square" lIns="95171" tIns="47585" rIns="95171" bIns="47585" rtlCol="0">
            <a:spAutoFit/>
          </a:bodyPr>
          <a:lstStyle/>
          <a:p>
            <a:r>
              <a:rPr lang="it-IT" sz="1700" b="1" dirty="0">
                <a:solidFill>
                  <a:srgbClr val="002060"/>
                </a:solidFill>
                <a:latin typeface="+mn-lt"/>
              </a:rPr>
              <a:t>Sede Modena:</a:t>
            </a:r>
          </a:p>
          <a:p>
            <a:r>
              <a:rPr lang="it-IT" sz="1600" dirty="0">
                <a:solidFill>
                  <a:schemeClr val="tx1"/>
                </a:solidFill>
                <a:latin typeface="+mn-lt"/>
              </a:rPr>
              <a:t>strada Vignolese, 671 - 41125 Modena. Tel. 059.413711</a:t>
            </a:r>
            <a:r>
              <a:rPr lang="it-IT" sz="1600" dirty="0">
                <a:latin typeface="+mn-lt"/>
              </a:rPr>
              <a:t>ese</a:t>
            </a:r>
            <a:r>
              <a:rPr lang="it-IT" sz="1700" dirty="0">
                <a:latin typeface="+mn-lt"/>
              </a:rPr>
              <a:t>, 671 </a:t>
            </a:r>
            <a:endParaRPr lang="it-IT" sz="17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Immagine 2" descr="Schermata 2019-10-07 alle 13.52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15188" cy="3874656"/>
          </a:xfrm>
          <a:prstGeom prst="rect">
            <a:avLst/>
          </a:prstGeom>
        </p:spPr>
      </p:pic>
      <p:sp>
        <p:nvSpPr>
          <p:cNvPr id="6" name="Freccia a sinistra 3"/>
          <p:cNvSpPr/>
          <p:nvPr/>
        </p:nvSpPr>
        <p:spPr bwMode="auto">
          <a:xfrm rot="7025237">
            <a:off x="4207619" y="1284156"/>
            <a:ext cx="530309" cy="516132"/>
          </a:xfrm>
          <a:prstGeom prst="leftArrow">
            <a:avLst/>
          </a:prstGeom>
          <a:solidFill>
            <a:srgbClr val="F83008"/>
          </a:solidFill>
          <a:ln w="9525" cap="flat" cmpd="sng" algn="ctr">
            <a:solidFill>
              <a:srgbClr val="D6009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5171" tIns="47585" rIns="95171" bIns="47585" numCol="1" rtlCol="0" anchor="t" anchorCtr="0" compatLnSpc="1">
            <a:prstTxWarp prst="textNoShape">
              <a:avLst/>
            </a:prstTxWarp>
          </a:bodyPr>
          <a:lstStyle/>
          <a:p>
            <a:endParaRPr lang="it-IT" sz="1900"/>
          </a:p>
        </p:txBody>
      </p:sp>
      <p:sp>
        <p:nvSpPr>
          <p:cNvPr id="7" name="Freccia a sinistra 3"/>
          <p:cNvSpPr/>
          <p:nvPr/>
        </p:nvSpPr>
        <p:spPr bwMode="auto">
          <a:xfrm rot="7399073">
            <a:off x="5863802" y="1293900"/>
            <a:ext cx="530309" cy="516132"/>
          </a:xfrm>
          <a:prstGeom prst="leftArrow">
            <a:avLst/>
          </a:prstGeom>
          <a:solidFill>
            <a:srgbClr val="F83008"/>
          </a:solidFill>
          <a:ln w="9525" cap="flat" cmpd="sng" algn="ctr">
            <a:solidFill>
              <a:srgbClr val="D6009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5171" tIns="47585" rIns="95171" bIns="47585" numCol="1" rtlCol="0" anchor="t" anchorCtr="0" compatLnSpc="1">
            <a:prstTxWarp prst="textNoShape">
              <a:avLst/>
            </a:prstTxWarp>
          </a:bodyPr>
          <a:lstStyle/>
          <a:p>
            <a:endParaRPr lang="it-IT" sz="1900"/>
          </a:p>
        </p:txBody>
      </p:sp>
    </p:spTree>
    <p:extLst>
      <p:ext uri="{BB962C8B-B14F-4D97-AF65-F5344CB8AC3E}">
        <p14:creationId xmlns:p14="http://schemas.microsoft.com/office/powerpoint/2010/main" val="110207819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25740" y="313365"/>
            <a:ext cx="6287949" cy="542375"/>
          </a:xfrm>
          <a:prstGeom prst="rect">
            <a:avLst/>
          </a:prstGeom>
          <a:solidFill>
            <a:srgbClr val="F83008"/>
          </a:solidFill>
        </p:spPr>
        <p:txBody>
          <a:bodyPr wrap="square" lIns="95171" tIns="47585" rIns="95171" bIns="47585" rtlCol="0">
            <a:spAutoFit/>
          </a:bodyPr>
          <a:lstStyle/>
          <a:p>
            <a:pPr algn="ctr"/>
            <a:r>
              <a:rPr lang="it-IT" sz="2900" dirty="0">
                <a:latin typeface="Arial" panose="020B0604020202020204" pitchFamily="34" charset="0"/>
                <a:cs typeface="Arial" panose="020B0604020202020204" pitchFamily="34" charset="0"/>
              </a:rPr>
              <a:t>Segreteria didattica e ufficio tirocini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425739" y="1308504"/>
            <a:ext cx="6287949" cy="2973810"/>
          </a:xfrm>
          <a:prstGeom prst="rect">
            <a:avLst/>
          </a:prstGeom>
          <a:noFill/>
        </p:spPr>
        <p:txBody>
          <a:bodyPr wrap="square" lIns="95171" tIns="47585" rIns="95171" bIns="47585" rtlCol="0">
            <a:spAutoFit/>
          </a:bodyPr>
          <a:lstStyle/>
          <a:p>
            <a:r>
              <a:rPr lang="it-IT" sz="1700" dirty="0">
                <a:solidFill>
                  <a:srgbClr val="002060"/>
                </a:solidFill>
                <a:latin typeface="+mn-lt"/>
              </a:rPr>
              <a:t>Enrica Maselli    059 2058529</a:t>
            </a:r>
          </a:p>
          <a:p>
            <a:r>
              <a:rPr lang="it-IT" sz="1700" dirty="0">
                <a:solidFill>
                  <a:srgbClr val="002060"/>
                </a:solidFill>
                <a:latin typeface="+mn-lt"/>
              </a:rPr>
              <a:t>Lisa </a:t>
            </a:r>
            <a:r>
              <a:rPr lang="it-IT" sz="1700" dirty="0" smtClean="0">
                <a:solidFill>
                  <a:srgbClr val="002060"/>
                </a:solidFill>
                <a:latin typeface="+mn-lt"/>
              </a:rPr>
              <a:t>Ferraresi     059 2058524</a:t>
            </a:r>
            <a:endParaRPr lang="it-IT" sz="1700" dirty="0">
              <a:solidFill>
                <a:srgbClr val="002060"/>
              </a:solidFill>
              <a:latin typeface="+mn-lt"/>
            </a:endParaRPr>
          </a:p>
          <a:p>
            <a:r>
              <a:rPr lang="it-IT" sz="1700" dirty="0">
                <a:solidFill>
                  <a:srgbClr val="002060"/>
                </a:solidFill>
                <a:latin typeface="+mn-lt"/>
              </a:rPr>
              <a:t>Paolo Leonelli    059 2058528/30</a:t>
            </a:r>
          </a:p>
          <a:p>
            <a:endParaRPr lang="it-IT" sz="1700" dirty="0">
              <a:solidFill>
                <a:srgbClr val="002060"/>
              </a:solidFill>
              <a:latin typeface="+mn-lt"/>
            </a:endParaRPr>
          </a:p>
          <a:p>
            <a:r>
              <a:rPr lang="it-IT" sz="1700" dirty="0">
                <a:solidFill>
                  <a:srgbClr val="002060"/>
                </a:solidFill>
                <a:latin typeface="+mn-lt"/>
              </a:rPr>
              <a:t>segrdid.scienzevita.farmacia@unimore.it</a:t>
            </a:r>
          </a:p>
          <a:p>
            <a:endParaRPr lang="it-IT" sz="1700" dirty="0">
              <a:solidFill>
                <a:srgbClr val="002060"/>
              </a:solidFill>
              <a:latin typeface="+mn-lt"/>
            </a:endParaRPr>
          </a:p>
          <a:p>
            <a:r>
              <a:rPr lang="it-IT" sz="1700" dirty="0">
                <a:solidFill>
                  <a:srgbClr val="002060"/>
                </a:solidFill>
                <a:latin typeface="+mn-lt"/>
              </a:rPr>
              <a:t>Ricevimento tutte le mattine </a:t>
            </a:r>
          </a:p>
          <a:p>
            <a:r>
              <a:rPr lang="it-IT" sz="1700" dirty="0">
                <a:solidFill>
                  <a:srgbClr val="002060"/>
                </a:solidFill>
                <a:latin typeface="+mn-lt"/>
              </a:rPr>
              <a:t>Via Campi 103 </a:t>
            </a:r>
          </a:p>
          <a:p>
            <a:r>
              <a:rPr lang="it-IT" sz="1700" dirty="0">
                <a:solidFill>
                  <a:srgbClr val="002060"/>
                </a:solidFill>
                <a:latin typeface="+mn-lt"/>
              </a:rPr>
              <a:t>primo piano – ingresso principale, corridoio a sinistra Ufficio 17</a:t>
            </a:r>
          </a:p>
          <a:p>
            <a:endParaRPr lang="it-IT" sz="1700" dirty="0">
              <a:solidFill>
                <a:srgbClr val="002060"/>
              </a:solidFill>
              <a:latin typeface="+mn-lt"/>
            </a:endParaRPr>
          </a:p>
          <a:p>
            <a:endParaRPr lang="it-IT" sz="17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5718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ChangeArrowheads="1"/>
          </p:cNvSpPr>
          <p:nvPr/>
        </p:nvSpPr>
        <p:spPr bwMode="auto">
          <a:xfrm>
            <a:off x="350267" y="1795268"/>
            <a:ext cx="6287664" cy="2358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102" tIns="47554" rIns="95102" bIns="47554" anchor="ctr">
            <a:spAutoFit/>
          </a:bodyPr>
          <a:lstStyle/>
          <a:p>
            <a:pPr algn="just">
              <a:tabLst>
                <a:tab pos="0" algn="l"/>
                <a:tab pos="951708" algn="l"/>
                <a:tab pos="1903415" algn="l"/>
                <a:tab pos="2855123" algn="l"/>
                <a:tab pos="3806830" algn="l"/>
                <a:tab pos="4758538" algn="l"/>
                <a:tab pos="5708593" algn="l"/>
                <a:tab pos="6661953" algn="l"/>
                <a:tab pos="7612008" algn="l"/>
                <a:tab pos="8565368" algn="l"/>
                <a:tab pos="9515423" algn="l"/>
                <a:tab pos="10465478" algn="l"/>
              </a:tabLst>
            </a:pPr>
            <a:r>
              <a:rPr lang="it-IT" altLang="it-IT" sz="1700" dirty="0">
                <a:solidFill>
                  <a:srgbClr val="002060"/>
                </a:solidFill>
                <a:latin typeface="+mn-lt"/>
              </a:rPr>
              <a:t>Sede: </a:t>
            </a:r>
            <a:r>
              <a:rPr lang="it-IT" altLang="it-IT" sz="1700" u="sng" dirty="0">
                <a:solidFill>
                  <a:srgbClr val="002060"/>
                </a:solidFill>
                <a:latin typeface="+mn-lt"/>
              </a:rPr>
              <a:t>via Campi 213/b</a:t>
            </a:r>
            <a:r>
              <a:rPr lang="it-IT" altLang="it-IT" sz="1700" dirty="0">
                <a:solidFill>
                  <a:srgbClr val="002060"/>
                </a:solidFill>
                <a:latin typeface="+mn-lt"/>
              </a:rPr>
              <a:t> </a:t>
            </a:r>
          </a:p>
          <a:p>
            <a:pPr algn="just">
              <a:spcBef>
                <a:spcPts val="624"/>
              </a:spcBef>
              <a:tabLst>
                <a:tab pos="0" algn="l"/>
                <a:tab pos="951708" algn="l"/>
                <a:tab pos="1903415" algn="l"/>
                <a:tab pos="2855123" algn="l"/>
                <a:tab pos="3806830" algn="l"/>
                <a:tab pos="4758538" algn="l"/>
                <a:tab pos="5708593" algn="l"/>
                <a:tab pos="6661953" algn="l"/>
                <a:tab pos="7612008" algn="l"/>
                <a:tab pos="8565368" algn="l"/>
                <a:tab pos="9515423" algn="l"/>
                <a:tab pos="10465478" algn="l"/>
              </a:tabLst>
            </a:pPr>
            <a:r>
              <a:rPr lang="it-IT" altLang="it-IT" sz="1700" dirty="0">
                <a:solidFill>
                  <a:srgbClr val="002060"/>
                </a:solidFill>
                <a:latin typeface="+mn-lt"/>
              </a:rPr>
              <a:t>telefono 059-205.5579</a:t>
            </a:r>
          </a:p>
          <a:p>
            <a:pPr algn="just">
              <a:spcBef>
                <a:spcPts val="624"/>
              </a:spcBef>
              <a:tabLst>
                <a:tab pos="0" algn="l"/>
                <a:tab pos="951708" algn="l"/>
                <a:tab pos="1903415" algn="l"/>
                <a:tab pos="2855123" algn="l"/>
                <a:tab pos="3806830" algn="l"/>
                <a:tab pos="4758538" algn="l"/>
                <a:tab pos="5708593" algn="l"/>
                <a:tab pos="6661953" algn="l"/>
                <a:tab pos="7612008" algn="l"/>
                <a:tab pos="8565368" algn="l"/>
                <a:tab pos="9515423" algn="l"/>
                <a:tab pos="10465478" algn="l"/>
              </a:tabLst>
            </a:pPr>
            <a:r>
              <a:rPr lang="it-IT" altLang="it-IT" sz="1700" dirty="0">
                <a:solidFill>
                  <a:srgbClr val="002060"/>
                </a:solidFill>
                <a:latin typeface="+mn-lt"/>
              </a:rPr>
              <a:t>lunedì, mercoledì ore 9.30-11.00.</a:t>
            </a:r>
          </a:p>
          <a:p>
            <a:pPr algn="just">
              <a:spcBef>
                <a:spcPts val="624"/>
              </a:spcBef>
              <a:tabLst>
                <a:tab pos="0" algn="l"/>
                <a:tab pos="951708" algn="l"/>
                <a:tab pos="1903415" algn="l"/>
                <a:tab pos="2855123" algn="l"/>
                <a:tab pos="3806830" algn="l"/>
                <a:tab pos="4758538" algn="l"/>
                <a:tab pos="5708593" algn="l"/>
                <a:tab pos="6661953" algn="l"/>
                <a:tab pos="7612008" algn="l"/>
                <a:tab pos="8565368" algn="l"/>
                <a:tab pos="9515423" algn="l"/>
                <a:tab pos="10465478" algn="l"/>
              </a:tabLst>
            </a:pPr>
            <a:r>
              <a:rPr lang="it-IT" sz="1700" smtClean="0">
                <a:solidFill>
                  <a:srgbClr val="002060"/>
                </a:solidFill>
                <a:latin typeface="+mn-lt"/>
              </a:rPr>
              <a:t>E-mail</a:t>
            </a:r>
            <a:r>
              <a:rPr lang="it-IT" sz="1700" dirty="0">
                <a:solidFill>
                  <a:srgbClr val="002060"/>
                </a:solidFill>
                <a:latin typeface="+mn-lt"/>
              </a:rPr>
              <a:t>: </a:t>
            </a:r>
            <a:r>
              <a:rPr lang="it-IT" dirty="0" smtClean="0">
                <a:solidFill>
                  <a:schemeClr val="tx1"/>
                </a:solidFill>
                <a:latin typeface="+mn-lt"/>
              </a:rPr>
              <a:t>segrstud.scienzevita.farmacia@unimore.it</a:t>
            </a:r>
          </a:p>
          <a:p>
            <a:pPr algn="just">
              <a:spcBef>
                <a:spcPts val="624"/>
              </a:spcBef>
              <a:tabLst>
                <a:tab pos="0" algn="l"/>
                <a:tab pos="951708" algn="l"/>
                <a:tab pos="1903415" algn="l"/>
                <a:tab pos="2855123" algn="l"/>
                <a:tab pos="3806830" algn="l"/>
                <a:tab pos="4758538" algn="l"/>
                <a:tab pos="5708593" algn="l"/>
                <a:tab pos="6661953" algn="l"/>
                <a:tab pos="7612008" algn="l"/>
                <a:tab pos="8565368" algn="l"/>
                <a:tab pos="9515423" algn="l"/>
                <a:tab pos="10465478" algn="l"/>
              </a:tabLst>
            </a:pPr>
            <a:endParaRPr lang="it-IT" altLang="it-IT" dirty="0">
              <a:solidFill>
                <a:srgbClr val="D60093"/>
              </a:solidFill>
              <a:latin typeface="+mn-lt"/>
            </a:endParaRPr>
          </a:p>
          <a:p>
            <a:pPr algn="just">
              <a:spcBef>
                <a:spcPts val="624"/>
              </a:spcBef>
              <a:tabLst>
                <a:tab pos="0" algn="l"/>
                <a:tab pos="951708" algn="l"/>
                <a:tab pos="1903415" algn="l"/>
                <a:tab pos="2855123" algn="l"/>
                <a:tab pos="3806830" algn="l"/>
                <a:tab pos="4758538" algn="l"/>
                <a:tab pos="5708593" algn="l"/>
                <a:tab pos="6661953" algn="l"/>
                <a:tab pos="7612008" algn="l"/>
                <a:tab pos="8565368" algn="l"/>
                <a:tab pos="9515423" algn="l"/>
                <a:tab pos="10465478" algn="l"/>
              </a:tabLst>
            </a:pPr>
            <a:r>
              <a:rPr lang="it-IT" altLang="it-IT" dirty="0" smtClean="0">
                <a:solidFill>
                  <a:schemeClr val="tx1"/>
                </a:solidFill>
                <a:latin typeface="+mn-lt"/>
              </a:rPr>
              <a:t>www.unimore.it &gt; studente &gt;servizi &gt;segreterie studenti</a:t>
            </a:r>
            <a:endParaRPr lang="it-IT" altLang="it-IT" dirty="0">
              <a:solidFill>
                <a:schemeClr val="tx1"/>
              </a:solidFill>
              <a:latin typeface="+mn-lt"/>
            </a:endParaRPr>
          </a:p>
          <a:p>
            <a:pPr algn="just">
              <a:tabLst>
                <a:tab pos="0" algn="l"/>
                <a:tab pos="951708" algn="l"/>
                <a:tab pos="1903415" algn="l"/>
                <a:tab pos="2855123" algn="l"/>
                <a:tab pos="3806830" algn="l"/>
                <a:tab pos="4758538" algn="l"/>
                <a:tab pos="5708593" algn="l"/>
                <a:tab pos="6661953" algn="l"/>
                <a:tab pos="7612008" algn="l"/>
                <a:tab pos="8565368" algn="l"/>
                <a:tab pos="9515423" algn="l"/>
                <a:tab pos="10465478" algn="l"/>
              </a:tabLst>
            </a:pPr>
            <a:endParaRPr lang="it-IT" altLang="it-IT" sz="17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6349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4141" y="849120"/>
            <a:ext cx="1704099" cy="1990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274223" y="313365"/>
            <a:ext cx="6649458" cy="542375"/>
          </a:xfrm>
          <a:prstGeom prst="rect">
            <a:avLst/>
          </a:prstGeom>
          <a:solidFill>
            <a:srgbClr val="F83008"/>
          </a:solidFill>
        </p:spPr>
        <p:txBody>
          <a:bodyPr wrap="square" lIns="95171" tIns="47585" rIns="95171" bIns="47585" rtlCol="0">
            <a:spAutoFit/>
          </a:bodyPr>
          <a:lstStyle/>
          <a:p>
            <a:pPr algn="ctr"/>
            <a:r>
              <a:rPr lang="it-IT" sz="2900" dirty="0">
                <a:latin typeface="Arial" panose="020B0604020202020204" pitchFamily="34" charset="0"/>
                <a:cs typeface="Arial" panose="020B0604020202020204" pitchFamily="34" charset="0"/>
              </a:rPr>
              <a:t>Segreteria studenti area farmacia</a:t>
            </a:r>
          </a:p>
        </p:txBody>
      </p:sp>
    </p:spTree>
    <p:extLst>
      <p:ext uri="{BB962C8B-B14F-4D97-AF65-F5344CB8AC3E}">
        <p14:creationId xmlns:p14="http://schemas.microsoft.com/office/powerpoint/2010/main" val="1168895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01499" y="340626"/>
            <a:ext cx="6419141" cy="542375"/>
          </a:xfrm>
          <a:prstGeom prst="rect">
            <a:avLst/>
          </a:prstGeom>
          <a:solidFill>
            <a:srgbClr val="F83008"/>
          </a:solidFill>
        </p:spPr>
        <p:txBody>
          <a:bodyPr wrap="square" lIns="95171" tIns="47585" rIns="95171" bIns="47585" rtlCol="0">
            <a:spAutoFit/>
          </a:bodyPr>
          <a:lstStyle/>
          <a:p>
            <a:pPr algn="ctr"/>
            <a:r>
              <a:rPr lang="it-IT" sz="2900" dirty="0">
                <a:latin typeface="Arial" panose="020B0604020202020204" pitchFamily="34" charset="0"/>
                <a:cs typeface="Arial" panose="020B0604020202020204" pitchFamily="34" charset="0"/>
              </a:rPr>
              <a:t>APP </a:t>
            </a:r>
            <a:r>
              <a:rPr lang="it-IT" sz="2900" dirty="0" err="1">
                <a:latin typeface="Arial" panose="020B0604020202020204" pitchFamily="34" charset="0"/>
                <a:cs typeface="Arial" panose="020B0604020202020204" pitchFamily="34" charset="0"/>
              </a:rPr>
              <a:t>Unimore</a:t>
            </a:r>
            <a:r>
              <a:rPr lang="it-IT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900" dirty="0" err="1">
                <a:latin typeface="Arial" panose="020B0604020202020204" pitchFamily="34" charset="0"/>
                <a:cs typeface="Arial" panose="020B0604020202020204" pitchFamily="34" charset="0"/>
              </a:rPr>
              <a:t>Calendar</a:t>
            </a:r>
            <a:endParaRPr lang="it-IT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 descr="https://lh3.googleusercontent.com/eijAqlDuf1WMcEuMEzZnUBtvWbVb8yKd5iBGLeCcv5BOKW3iXg6TLkIwZAfAsnY4vKI=w15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699" y="1528709"/>
            <a:ext cx="1332941" cy="117973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/>
          <p:cNvSpPr txBox="1"/>
          <p:nvPr/>
        </p:nvSpPr>
        <p:spPr>
          <a:xfrm>
            <a:off x="439242" y="900609"/>
            <a:ext cx="5454606" cy="2821204"/>
          </a:xfrm>
          <a:prstGeom prst="rect">
            <a:avLst/>
          </a:prstGeom>
          <a:noFill/>
        </p:spPr>
        <p:txBody>
          <a:bodyPr wrap="square" lIns="95171" tIns="47585" rIns="95171" bIns="4758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700" b="1" dirty="0" smtClean="0">
                <a:solidFill>
                  <a:srgbClr val="FF0000"/>
                </a:solidFill>
                <a:latin typeface="+mn-lt"/>
              </a:rPr>
              <a:t>APP </a:t>
            </a:r>
            <a:r>
              <a:rPr lang="it-IT" sz="1700" b="1" dirty="0">
                <a:solidFill>
                  <a:srgbClr val="FF0000"/>
                </a:solidFill>
                <a:latin typeface="+mn-lt"/>
              </a:rPr>
              <a:t>gratuita </a:t>
            </a:r>
            <a:r>
              <a:rPr lang="it-IT" sz="1700" dirty="0">
                <a:solidFill>
                  <a:srgbClr val="002060"/>
                </a:solidFill>
                <a:latin typeface="+mn-lt"/>
              </a:rPr>
              <a:t>scaricabile sullo </a:t>
            </a:r>
            <a:r>
              <a:rPr lang="it-IT" sz="1700" dirty="0" err="1">
                <a:solidFill>
                  <a:srgbClr val="002060"/>
                </a:solidFill>
                <a:latin typeface="+mn-lt"/>
              </a:rPr>
              <a:t>smartphone</a:t>
            </a:r>
            <a:r>
              <a:rPr lang="it-IT" sz="1700" dirty="0">
                <a:solidFill>
                  <a:srgbClr val="002060"/>
                </a:solidFill>
                <a:latin typeface="+mn-lt"/>
              </a:rPr>
              <a:t> con sistema operativo IOS o </a:t>
            </a:r>
            <a:r>
              <a:rPr lang="it-IT" sz="1700" dirty="0" err="1">
                <a:solidFill>
                  <a:srgbClr val="002060"/>
                </a:solidFill>
                <a:latin typeface="+mn-lt"/>
              </a:rPr>
              <a:t>Android</a:t>
            </a:r>
            <a:r>
              <a:rPr lang="it-IT" sz="1700" dirty="0" err="1"/>
              <a:t>t</a:t>
            </a:r>
            <a:r>
              <a:rPr lang="it-IT" sz="1700" dirty="0" err="1">
                <a:solidFill>
                  <a:srgbClr val="002060"/>
                </a:solidFill>
                <a:latin typeface="+mn-lt"/>
              </a:rPr>
              <a:t>per</a:t>
            </a:r>
            <a:r>
              <a:rPr lang="it-IT" sz="1700" dirty="0">
                <a:solidFill>
                  <a:srgbClr val="002060"/>
                </a:solidFill>
                <a:latin typeface="+mn-lt"/>
              </a:rPr>
              <a:t>:</a:t>
            </a:r>
          </a:p>
          <a:p>
            <a:pPr marL="297409" indent="-297409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1700" dirty="0">
                <a:solidFill>
                  <a:srgbClr val="002060"/>
                </a:solidFill>
                <a:latin typeface="+mn-lt"/>
              </a:rPr>
              <a:t>vedere orario delle proprie lezioni</a:t>
            </a:r>
          </a:p>
          <a:p>
            <a:pPr marL="297409" indent="-297409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1700" dirty="0">
                <a:solidFill>
                  <a:srgbClr val="002060"/>
                </a:solidFill>
                <a:latin typeface="+mn-lt"/>
              </a:rPr>
              <a:t>vedere appelli d’esame</a:t>
            </a:r>
          </a:p>
          <a:p>
            <a:pPr marL="297409" indent="-297409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1700" dirty="0">
                <a:solidFill>
                  <a:srgbClr val="002060"/>
                </a:solidFill>
                <a:latin typeface="+mn-lt"/>
              </a:rPr>
              <a:t>vedere occupazione aule</a:t>
            </a:r>
          </a:p>
          <a:p>
            <a:pPr marL="297409" indent="-297409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1700" dirty="0">
                <a:solidFill>
                  <a:srgbClr val="002060"/>
                </a:solidFill>
                <a:latin typeface="+mn-lt"/>
              </a:rPr>
              <a:t>iscriversi ad appelli d’esame con collegamento diretto ad esse3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39242" y="3636913"/>
            <a:ext cx="6419141" cy="1142540"/>
          </a:xfrm>
          <a:prstGeom prst="rect">
            <a:avLst/>
          </a:prstGeom>
          <a:noFill/>
        </p:spPr>
        <p:txBody>
          <a:bodyPr wrap="square" lIns="95171" tIns="47585" rIns="95171" bIns="47585" rtlCol="0">
            <a:spAutoFit/>
          </a:bodyPr>
          <a:lstStyle/>
          <a:p>
            <a:pPr marL="297409" indent="-297409">
              <a:buFont typeface="Wingdings" panose="05000000000000000000" pitchFamily="2" charset="2"/>
              <a:buChar char="ü"/>
            </a:pPr>
            <a:r>
              <a:rPr lang="it-IT" sz="1700" dirty="0">
                <a:solidFill>
                  <a:srgbClr val="002060"/>
                </a:solidFill>
              </a:rPr>
              <a:t>ricevere notifiche su variazioni aule, esami, messaggi da segreteria </a:t>
            </a:r>
            <a:r>
              <a:rPr lang="it-IT" sz="1700" dirty="0" smtClean="0">
                <a:solidFill>
                  <a:srgbClr val="002060"/>
                </a:solidFill>
              </a:rPr>
              <a:t>didattica</a:t>
            </a:r>
          </a:p>
          <a:p>
            <a:pPr marL="297409" indent="-297409">
              <a:buFont typeface="Wingdings" panose="05000000000000000000" pitchFamily="2" charset="2"/>
              <a:buChar char="ü"/>
            </a:pPr>
            <a:r>
              <a:rPr lang="it-IT" sz="1700" dirty="0" smtClean="0">
                <a:solidFill>
                  <a:srgbClr val="002060"/>
                </a:solidFill>
              </a:rPr>
              <a:t>rilevazione presenze </a:t>
            </a:r>
            <a:endParaRPr lang="it-IT" sz="1700" dirty="0">
              <a:solidFill>
                <a:srgbClr val="002060"/>
              </a:solidFill>
            </a:endParaRPr>
          </a:p>
          <a:p>
            <a:endParaRPr lang="it-IT" sz="1700" b="1" dirty="0" err="1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563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25740" y="1045650"/>
            <a:ext cx="5757640" cy="4143360"/>
          </a:xfrm>
          <a:prstGeom prst="rect">
            <a:avLst/>
          </a:prstGeom>
          <a:noFill/>
        </p:spPr>
        <p:txBody>
          <a:bodyPr wrap="square" lIns="95171" tIns="47585" rIns="95171" bIns="47585" rtlCol="0">
            <a:spAutoFit/>
          </a:bodyPr>
          <a:lstStyle/>
          <a:p>
            <a:r>
              <a:rPr lang="it-IT" sz="2500" b="1" u="sng" dirty="0">
                <a:solidFill>
                  <a:srgbClr val="FF0000"/>
                </a:solidFill>
                <a:latin typeface="+mn-lt"/>
              </a:rPr>
              <a:t>Di cosa si occupa?</a:t>
            </a:r>
          </a:p>
          <a:p>
            <a:endParaRPr lang="it-IT" sz="1700" b="1" u="sng" dirty="0">
              <a:solidFill>
                <a:srgbClr val="002060"/>
              </a:solidFill>
              <a:latin typeface="+mn-lt"/>
            </a:endParaRPr>
          </a:p>
          <a:p>
            <a:pPr marL="297409" indent="-297409">
              <a:buFontTx/>
              <a:buChar char="-"/>
            </a:pPr>
            <a:r>
              <a:rPr lang="it-IT" sz="1700" dirty="0">
                <a:solidFill>
                  <a:srgbClr val="002060"/>
                </a:solidFill>
                <a:latin typeface="+mn-lt"/>
              </a:rPr>
              <a:t>Gestione amministrativa della carriera degli studenti (libretto esse3, ritiro </a:t>
            </a:r>
            <a:r>
              <a:rPr lang="it-IT" sz="1700" dirty="0" err="1">
                <a:solidFill>
                  <a:srgbClr val="002060"/>
                </a:solidFill>
                <a:latin typeface="+mn-lt"/>
              </a:rPr>
              <a:t>student</a:t>
            </a:r>
            <a:r>
              <a:rPr lang="it-IT" sz="1700" dirty="0">
                <a:solidFill>
                  <a:srgbClr val="002060"/>
                </a:solidFill>
                <a:latin typeface="+mn-lt"/>
              </a:rPr>
              <a:t> card, riconoscimento esami, registrazioni voti esami, certificati d’inglese etc.)</a:t>
            </a:r>
          </a:p>
          <a:p>
            <a:pPr marL="297409" indent="-297409">
              <a:buFontTx/>
              <a:buChar char="-"/>
            </a:pPr>
            <a:r>
              <a:rPr lang="it-IT" sz="1700" dirty="0">
                <a:solidFill>
                  <a:srgbClr val="002060"/>
                </a:solidFill>
                <a:latin typeface="+mn-lt"/>
              </a:rPr>
              <a:t>Tasse e rimborsi</a:t>
            </a:r>
          </a:p>
          <a:p>
            <a:pPr marL="297409" indent="-297409">
              <a:buFontTx/>
              <a:buChar char="-"/>
            </a:pPr>
            <a:r>
              <a:rPr lang="it-IT" sz="1700" dirty="0">
                <a:solidFill>
                  <a:srgbClr val="002060"/>
                </a:solidFill>
                <a:latin typeface="+mn-lt"/>
              </a:rPr>
              <a:t>Rilascio certificati</a:t>
            </a:r>
          </a:p>
          <a:p>
            <a:pPr marL="297409" indent="-297409">
              <a:buFontTx/>
              <a:buChar char="-"/>
            </a:pPr>
            <a:r>
              <a:rPr lang="it-IT" sz="1700" dirty="0">
                <a:solidFill>
                  <a:srgbClr val="002060"/>
                </a:solidFill>
                <a:latin typeface="+mn-lt"/>
              </a:rPr>
              <a:t>Rilascio pergamene</a:t>
            </a:r>
          </a:p>
          <a:p>
            <a:pPr marL="297409" indent="-297409">
              <a:buFontTx/>
              <a:buChar char="-"/>
            </a:pPr>
            <a:endParaRPr lang="it-IT" sz="1700" dirty="0">
              <a:solidFill>
                <a:srgbClr val="002060"/>
              </a:solidFill>
              <a:latin typeface="+mn-lt"/>
            </a:endParaRPr>
          </a:p>
          <a:p>
            <a:pPr marL="297409" indent="-297409">
              <a:buFontTx/>
              <a:buChar char="-"/>
            </a:pPr>
            <a:endParaRPr lang="it-IT" sz="1700" dirty="0">
              <a:solidFill>
                <a:srgbClr val="002060"/>
              </a:solidFill>
              <a:latin typeface="+mn-lt"/>
            </a:endParaRPr>
          </a:p>
          <a:p>
            <a:pPr marL="297409" indent="-297409">
              <a:buFontTx/>
              <a:buChar char="-"/>
            </a:pPr>
            <a:r>
              <a:rPr lang="it-IT" sz="1700" dirty="0">
                <a:solidFill>
                  <a:srgbClr val="002060"/>
                </a:solidFill>
                <a:latin typeface="+mn-lt"/>
              </a:rPr>
              <a:t>FAQ servizi studenti</a:t>
            </a:r>
          </a:p>
          <a:p>
            <a:pPr marL="297409" indent="-297409">
              <a:buFontTx/>
              <a:buChar char="-"/>
            </a:pPr>
            <a:endParaRPr lang="it-IT" sz="1700" b="1" dirty="0">
              <a:solidFill>
                <a:srgbClr val="002060"/>
              </a:solidFill>
              <a:latin typeface="Comic Sans MS" pitchFamily="66" charset="0"/>
            </a:endParaRPr>
          </a:p>
          <a:p>
            <a:pPr marL="297409" indent="-297409">
              <a:buFontTx/>
              <a:buChar char="-"/>
            </a:pPr>
            <a:endParaRPr lang="it-IT" sz="1700" b="1" dirty="0">
              <a:solidFill>
                <a:srgbClr val="002060"/>
              </a:solidFill>
              <a:latin typeface="Comic Sans MS" pitchFamily="66" charset="0"/>
            </a:endParaRPr>
          </a:p>
          <a:p>
            <a:pPr marL="297409" indent="-297409">
              <a:buFontTx/>
              <a:buChar char="-"/>
            </a:pPr>
            <a:endParaRPr lang="it-IT" sz="1700" b="1" dirty="0">
              <a:solidFill>
                <a:srgbClr val="002060"/>
              </a:solidFill>
              <a:latin typeface="Comic Sans MS" pitchFamily="66" charset="0"/>
            </a:endParaRPr>
          </a:p>
          <a:p>
            <a:pPr marL="297409" indent="-297409">
              <a:buFontTx/>
              <a:buChar char="-"/>
            </a:pPr>
            <a:endParaRPr lang="it-IT" sz="17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74223" y="313365"/>
            <a:ext cx="6725216" cy="542375"/>
          </a:xfrm>
          <a:prstGeom prst="rect">
            <a:avLst/>
          </a:prstGeom>
          <a:solidFill>
            <a:srgbClr val="F83008"/>
          </a:solidFill>
        </p:spPr>
        <p:txBody>
          <a:bodyPr wrap="square" lIns="95171" tIns="47585" rIns="95171" bIns="47585" rtlCol="0">
            <a:spAutoFit/>
          </a:bodyPr>
          <a:lstStyle/>
          <a:p>
            <a:pPr algn="ctr"/>
            <a:r>
              <a:rPr lang="it-IT" sz="2900" dirty="0">
                <a:latin typeface="Arial" panose="020B0604020202020204" pitchFamily="34" charset="0"/>
                <a:cs typeface="Arial" panose="020B0604020202020204" pitchFamily="34" charset="0"/>
              </a:rPr>
              <a:t>Segreteria studenti area farmacia</a:t>
            </a:r>
          </a:p>
        </p:txBody>
      </p:sp>
    </p:spTree>
    <p:extLst>
      <p:ext uri="{BB962C8B-B14F-4D97-AF65-F5344CB8AC3E}">
        <p14:creationId xmlns:p14="http://schemas.microsoft.com/office/powerpoint/2010/main" val="876414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 bwMode="auto">
          <a:xfrm>
            <a:off x="4062145" y="3570028"/>
            <a:ext cx="1287893" cy="294933"/>
          </a:xfrm>
          <a:prstGeom prst="rect">
            <a:avLst/>
          </a:prstGeom>
          <a:noFill/>
          <a:ln w="50800" cap="flat" cmpd="sng" algn="ctr">
            <a:solidFill>
              <a:srgbClr val="F83008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5171" tIns="47585" rIns="95171" bIns="47585" numCol="1" rtlCol="0" anchor="t" anchorCtr="0" compatLnSpc="1">
            <a:prstTxWarp prst="textNoShape">
              <a:avLst/>
            </a:prstTxWarp>
          </a:bodyPr>
          <a:lstStyle/>
          <a:p>
            <a:endParaRPr lang="it-IT" sz="19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28" y="742554"/>
            <a:ext cx="7008660" cy="3662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 bwMode="auto">
          <a:xfrm>
            <a:off x="2471218" y="718639"/>
            <a:ext cx="757584" cy="368666"/>
          </a:xfrm>
          <a:prstGeom prst="rect">
            <a:avLst/>
          </a:prstGeom>
          <a:noFill/>
          <a:ln w="50800" cap="flat" cmpd="sng" algn="ctr">
            <a:solidFill>
              <a:srgbClr val="F83008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5171" tIns="47585" rIns="95171" bIns="47585" numCol="1" rtlCol="0" anchor="t" anchorCtr="0" compatLnSpc="1">
            <a:prstTxWarp prst="textNoShape">
              <a:avLst/>
            </a:prstTxWarp>
          </a:bodyPr>
          <a:lstStyle/>
          <a:p>
            <a:endParaRPr lang="it-IT" sz="1900">
              <a:solidFill>
                <a:srgbClr val="FF0000"/>
              </a:solidFill>
            </a:endParaRPr>
          </a:p>
        </p:txBody>
      </p:sp>
      <p:sp>
        <p:nvSpPr>
          <p:cNvPr id="3" name="Freccia a destra rientrata 2"/>
          <p:cNvSpPr/>
          <p:nvPr/>
        </p:nvSpPr>
        <p:spPr bwMode="auto">
          <a:xfrm rot="10053002">
            <a:off x="1637873" y="1795989"/>
            <a:ext cx="454551" cy="221200"/>
          </a:xfrm>
          <a:prstGeom prst="notchedRightArrow">
            <a:avLst/>
          </a:prstGeom>
          <a:solidFill>
            <a:srgbClr val="F83008"/>
          </a:solidFill>
          <a:ln w="9525" cap="flat" cmpd="sng" algn="ctr">
            <a:solidFill>
              <a:srgbClr val="F83008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5171" tIns="47585" rIns="95171" bIns="47585" numCol="1" rtlCol="0" anchor="t" anchorCtr="0" compatLnSpc="1">
            <a:prstTxWarp prst="textNoShape">
              <a:avLst/>
            </a:prstTxWarp>
          </a:bodyPr>
          <a:lstStyle/>
          <a:p>
            <a:endParaRPr lang="it-IT" sz="1900"/>
          </a:p>
        </p:txBody>
      </p:sp>
      <p:sp>
        <p:nvSpPr>
          <p:cNvPr id="4" name="CasellaDiTesto 3"/>
          <p:cNvSpPr txBox="1"/>
          <p:nvPr/>
        </p:nvSpPr>
        <p:spPr>
          <a:xfrm>
            <a:off x="1334841" y="276240"/>
            <a:ext cx="5378848" cy="357709"/>
          </a:xfrm>
          <a:prstGeom prst="rect">
            <a:avLst/>
          </a:prstGeom>
          <a:noFill/>
        </p:spPr>
        <p:txBody>
          <a:bodyPr wrap="square" lIns="95171" tIns="47585" rIns="95171" bIns="47585" rtlCol="0">
            <a:spAutoFit/>
          </a:bodyPr>
          <a:lstStyle/>
          <a:p>
            <a:pPr algn="ctr"/>
            <a:r>
              <a:rPr lang="it-IT" sz="1700" b="1" dirty="0">
                <a:solidFill>
                  <a:srgbClr val="002060"/>
                </a:solidFill>
                <a:latin typeface="+mn-lt"/>
              </a:rPr>
              <a:t>www.unimore.it</a:t>
            </a:r>
          </a:p>
        </p:txBody>
      </p:sp>
      <p:sp>
        <p:nvSpPr>
          <p:cNvPr id="8" name="Rettangolo 7"/>
          <p:cNvSpPr/>
          <p:nvPr/>
        </p:nvSpPr>
        <p:spPr bwMode="auto">
          <a:xfrm>
            <a:off x="4743971" y="3726100"/>
            <a:ext cx="1515168" cy="368666"/>
          </a:xfrm>
          <a:prstGeom prst="rect">
            <a:avLst/>
          </a:prstGeom>
          <a:noFill/>
          <a:ln w="50800" cap="flat" cmpd="sng" algn="ctr">
            <a:solidFill>
              <a:srgbClr val="F83008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5171" tIns="47585" rIns="95171" bIns="47585" numCol="1" rtlCol="0" anchor="t" anchorCtr="0" compatLnSpc="1">
            <a:prstTxWarp prst="textNoShape">
              <a:avLst/>
            </a:prstTxWarp>
          </a:bodyPr>
          <a:lstStyle/>
          <a:p>
            <a:endParaRPr lang="it-IT" sz="19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873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56078" y="1016240"/>
            <a:ext cx="1207495" cy="388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5102" tIns="47554" rIns="95102" bIns="47554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4813" algn="l"/>
                <a:tab pos="6400800" algn="l"/>
                <a:tab pos="7313613" algn="l"/>
                <a:tab pos="8229600" algn="l"/>
                <a:tab pos="9142413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4813" algn="l"/>
                <a:tab pos="6400800" algn="l"/>
                <a:tab pos="7313613" algn="l"/>
                <a:tab pos="8229600" algn="l"/>
                <a:tab pos="9142413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4813" algn="l"/>
                <a:tab pos="6400800" algn="l"/>
                <a:tab pos="7313613" algn="l"/>
                <a:tab pos="8229600" algn="l"/>
                <a:tab pos="9142413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4813" algn="l"/>
                <a:tab pos="6400800" algn="l"/>
                <a:tab pos="7313613" algn="l"/>
                <a:tab pos="8229600" algn="l"/>
                <a:tab pos="9142413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4813" algn="l"/>
                <a:tab pos="6400800" algn="l"/>
                <a:tab pos="7313613" algn="l"/>
                <a:tab pos="8229600" algn="l"/>
                <a:tab pos="9142413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4813" algn="l"/>
                <a:tab pos="6400800" algn="l"/>
                <a:tab pos="7313613" algn="l"/>
                <a:tab pos="8229600" algn="l"/>
                <a:tab pos="9142413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4813" algn="l"/>
                <a:tab pos="6400800" algn="l"/>
                <a:tab pos="7313613" algn="l"/>
                <a:tab pos="8229600" algn="l"/>
                <a:tab pos="9142413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4813" algn="l"/>
                <a:tab pos="6400800" algn="l"/>
                <a:tab pos="7313613" algn="l"/>
                <a:tab pos="8229600" algn="l"/>
                <a:tab pos="9142413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4813" algn="l"/>
                <a:tab pos="6400800" algn="l"/>
                <a:tab pos="7313613" algn="l"/>
                <a:tab pos="8229600" algn="l"/>
                <a:tab pos="9142413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it-IT" altLang="it-IT" sz="1900" dirty="0">
                <a:solidFill>
                  <a:srgbClr val="F83008"/>
                </a:solidFill>
                <a:latin typeface="+mj-lt"/>
              </a:rPr>
              <a:t>Farmacia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95226" y="1332657"/>
            <a:ext cx="3489297" cy="1696538"/>
          </a:xfrm>
          <a:prstGeom prst="rect">
            <a:avLst/>
          </a:prstGeom>
          <a:noFill/>
        </p:spPr>
        <p:txBody>
          <a:bodyPr wrap="square" lIns="95171" tIns="47585" rIns="95171" bIns="47585">
            <a:spAutoFit/>
          </a:bodyPr>
          <a:lstStyle/>
          <a:p>
            <a:pPr>
              <a:buFont typeface="Times New Roman" charset="0"/>
              <a:buNone/>
              <a:defRPr/>
            </a:pPr>
            <a:r>
              <a:rPr lang="it-IT" sz="1300" dirty="0">
                <a:ln w="1905">
                  <a:noFill/>
                </a:ln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ＭＳ Ｐゴシック" charset="0"/>
                <a:cs typeface="ＭＳ Ｐゴシック" charset="0"/>
              </a:rPr>
              <a:t>Presidente</a:t>
            </a:r>
            <a:r>
              <a:rPr lang="it-IT" sz="1300" dirty="0">
                <a:ln w="1905">
                  <a:noFill/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ＭＳ Ｐゴシック" charset="0"/>
                <a:cs typeface="ＭＳ Ｐゴシック" charset="0"/>
              </a:rPr>
              <a:t>: </a:t>
            </a:r>
            <a:r>
              <a:rPr lang="it-IT" sz="1300" dirty="0">
                <a:ln w="1905">
                  <a:noFill/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ＭＳ Ｐゴシック" charset="0"/>
                <a:cs typeface="ＭＳ Ｐゴシック" charset="0"/>
              </a:rPr>
              <a:t>Prof.ssa </a:t>
            </a:r>
            <a:r>
              <a:rPr lang="it-IT" sz="1300" dirty="0" smtClean="0">
                <a:ln w="1905">
                  <a:noFill/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ＭＳ Ｐゴシック" charset="0"/>
                <a:cs typeface="ＭＳ Ｐゴシック" charset="0"/>
              </a:rPr>
              <a:t>Maria Angela Vandelli</a:t>
            </a:r>
            <a:endParaRPr lang="it-IT" sz="1300" dirty="0">
              <a:ln w="1905">
                <a:noFill/>
              </a:ln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  <a:ea typeface="ＭＳ Ｐゴシック" charset="0"/>
              <a:cs typeface="ＭＳ Ｐゴシック" charset="0"/>
            </a:endParaRPr>
          </a:p>
          <a:p>
            <a:pPr>
              <a:buFont typeface="Times New Roman" charset="0"/>
              <a:buNone/>
              <a:defRPr/>
            </a:pPr>
            <a:endParaRPr lang="it-IT" sz="1300" dirty="0">
              <a:ln w="1905">
                <a:noFill/>
              </a:ln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  <a:ea typeface="ＭＳ Ｐゴシック" charset="0"/>
              <a:cs typeface="ＭＳ Ｐゴシック" charset="0"/>
            </a:endParaRPr>
          </a:p>
          <a:p>
            <a:pPr>
              <a:buFont typeface="Times New Roman" charset="0"/>
              <a:buNone/>
              <a:defRPr/>
            </a:pPr>
            <a:r>
              <a:rPr lang="it-IT" sz="1300" dirty="0">
                <a:ln w="1905">
                  <a:noFill/>
                </a:ln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ＭＳ Ｐゴシック" charset="0"/>
                <a:cs typeface="ＭＳ Ｐゴシック" charset="0"/>
              </a:rPr>
              <a:t>Tutors</a:t>
            </a:r>
          </a:p>
          <a:p>
            <a:pPr>
              <a:buFont typeface="Times New Roman" charset="0"/>
              <a:buNone/>
              <a:defRPr/>
            </a:pPr>
            <a:r>
              <a:rPr lang="it-IT" sz="1300" dirty="0">
                <a:ln w="1905">
                  <a:noFill/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ＭＳ Ｐゴシック" charset="0"/>
                <a:cs typeface="ＭＳ Ｐゴシック" charset="0"/>
              </a:rPr>
              <a:t>Prof.ssa Stefania Benvenuti</a:t>
            </a:r>
          </a:p>
          <a:p>
            <a:pPr>
              <a:buFont typeface="Times New Roman" charset="0"/>
              <a:buNone/>
              <a:defRPr/>
            </a:pPr>
            <a:r>
              <a:rPr lang="it-IT" sz="1300" dirty="0" smtClean="0">
                <a:ln w="1905">
                  <a:noFill/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ＭＳ Ｐゴシック" charset="0"/>
                <a:cs typeface="ＭＳ Ｐゴシック" charset="0"/>
              </a:rPr>
              <a:t>Prof</a:t>
            </a:r>
            <a:r>
              <a:rPr lang="it-IT" sz="1300" dirty="0">
                <a:ln w="1905">
                  <a:noFill/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ＭＳ Ｐゴシック" charset="0"/>
                <a:cs typeface="ＭＳ Ｐゴシック" charset="0"/>
              </a:rPr>
              <a:t>. Luca Costantino</a:t>
            </a:r>
          </a:p>
          <a:p>
            <a:pPr>
              <a:defRPr/>
            </a:pPr>
            <a:r>
              <a:rPr lang="it-IT" sz="1300" dirty="0" smtClean="0">
                <a:ln w="1905">
                  <a:noFill/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ＭＳ Ｐゴシック" charset="0"/>
                <a:cs typeface="ＭＳ Ｐゴシック" charset="0"/>
              </a:rPr>
              <a:t>Prof.ssa Renata </a:t>
            </a:r>
            <a:r>
              <a:rPr lang="it-IT" sz="1300" dirty="0" err="1" smtClean="0">
                <a:ln w="1905">
                  <a:noFill/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ＭＳ Ｐゴシック" charset="0"/>
                <a:cs typeface="ＭＳ Ｐゴシック" charset="0"/>
              </a:rPr>
              <a:t>Battini</a:t>
            </a:r>
            <a:endParaRPr lang="it-IT" sz="1300" dirty="0">
              <a:ln w="1905">
                <a:noFill/>
              </a:ln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it-IT" sz="1300" dirty="0">
                <a:ln w="1905">
                  <a:noFill/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ＭＳ Ｐゴシック" charset="0"/>
                <a:cs typeface="ＭＳ Ｐゴシック" charset="0"/>
              </a:rPr>
              <a:t>Prof.ssa Emilia Caselli</a:t>
            </a:r>
          </a:p>
          <a:p>
            <a:pPr>
              <a:buFont typeface="Times New Roman" charset="0"/>
              <a:buNone/>
              <a:defRPr/>
            </a:pPr>
            <a:r>
              <a:rPr lang="it-IT" sz="13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ＭＳ Ｐゴシック" charset="0"/>
                <a:cs typeface="ＭＳ Ｐゴシック" charset="0"/>
              </a:rPr>
              <a:t>Dott.ssa Enrica Maselli</a:t>
            </a: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3895626" y="1044625"/>
            <a:ext cx="665692" cy="388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5102" tIns="47554" rIns="95102" bIns="47554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4813" algn="l"/>
                <a:tab pos="6400800" algn="l"/>
                <a:tab pos="7313613" algn="l"/>
                <a:tab pos="8229600" algn="l"/>
                <a:tab pos="9142413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4813" algn="l"/>
                <a:tab pos="6400800" algn="l"/>
                <a:tab pos="7313613" algn="l"/>
                <a:tab pos="8229600" algn="l"/>
                <a:tab pos="9142413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4813" algn="l"/>
                <a:tab pos="6400800" algn="l"/>
                <a:tab pos="7313613" algn="l"/>
                <a:tab pos="8229600" algn="l"/>
                <a:tab pos="9142413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4813" algn="l"/>
                <a:tab pos="6400800" algn="l"/>
                <a:tab pos="7313613" algn="l"/>
                <a:tab pos="8229600" algn="l"/>
                <a:tab pos="9142413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4813" algn="l"/>
                <a:tab pos="6400800" algn="l"/>
                <a:tab pos="7313613" algn="l"/>
                <a:tab pos="8229600" algn="l"/>
                <a:tab pos="9142413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4813" algn="l"/>
                <a:tab pos="6400800" algn="l"/>
                <a:tab pos="7313613" algn="l"/>
                <a:tab pos="8229600" algn="l"/>
                <a:tab pos="9142413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4813" algn="l"/>
                <a:tab pos="6400800" algn="l"/>
                <a:tab pos="7313613" algn="l"/>
                <a:tab pos="8229600" algn="l"/>
                <a:tab pos="9142413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4813" algn="l"/>
                <a:tab pos="6400800" algn="l"/>
                <a:tab pos="7313613" algn="l"/>
                <a:tab pos="8229600" algn="l"/>
                <a:tab pos="9142413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4813" algn="l"/>
                <a:tab pos="6400800" algn="l"/>
                <a:tab pos="7313613" algn="l"/>
                <a:tab pos="8229600" algn="l"/>
                <a:tab pos="9142413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defRPr/>
            </a:pPr>
            <a:r>
              <a:rPr lang="it-IT" altLang="it-IT" sz="1900" dirty="0">
                <a:solidFill>
                  <a:srgbClr val="0000FF"/>
                </a:solidFill>
                <a:latin typeface="+mj-lt"/>
              </a:rPr>
              <a:t>CTF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3895626" y="1328598"/>
            <a:ext cx="3049053" cy="1496483"/>
          </a:xfrm>
          <a:prstGeom prst="rect">
            <a:avLst/>
          </a:prstGeom>
          <a:noFill/>
        </p:spPr>
        <p:txBody>
          <a:bodyPr wrap="square" lIns="95171" tIns="47585" rIns="95171" bIns="47585">
            <a:spAutoFit/>
          </a:bodyPr>
          <a:lstStyle/>
          <a:p>
            <a:pPr>
              <a:buFont typeface="Times New Roman" charset="0"/>
              <a:buNone/>
              <a:defRPr/>
            </a:pPr>
            <a:r>
              <a:rPr lang="it-IT" sz="1300" dirty="0">
                <a:ln w="1905">
                  <a:noFill/>
                </a:ln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ＭＳ Ｐゴシック" charset="0"/>
                <a:cs typeface="ＭＳ Ｐゴシック" charset="0"/>
              </a:rPr>
              <a:t>Presidente</a:t>
            </a:r>
            <a:r>
              <a:rPr lang="it-IT" sz="1300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ＭＳ Ｐゴシック" charset="0"/>
                <a:cs typeface="ＭＳ Ｐゴシック" charset="0"/>
              </a:rPr>
              <a:t>:</a:t>
            </a:r>
            <a:r>
              <a:rPr lang="it-IT" sz="13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13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ＭＳ Ｐゴシック" charset="0"/>
                <a:cs typeface="ＭＳ Ｐゴシック" charset="0"/>
              </a:rPr>
              <a:t>Prof. Fabio Prati</a:t>
            </a:r>
          </a:p>
          <a:p>
            <a:pPr>
              <a:buFont typeface="Times New Roman" charset="0"/>
              <a:buNone/>
              <a:defRPr/>
            </a:pPr>
            <a:endParaRPr lang="it-IT" sz="13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  <a:ea typeface="ＭＳ Ｐゴシック" charset="0"/>
              <a:cs typeface="ＭＳ Ｐゴシック" charset="0"/>
            </a:endParaRPr>
          </a:p>
          <a:p>
            <a:pPr>
              <a:buFont typeface="Times New Roman" charset="0"/>
              <a:buNone/>
              <a:defRPr/>
            </a:pPr>
            <a:r>
              <a:rPr lang="it-IT" sz="1300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ＭＳ Ｐゴシック" charset="0"/>
                <a:cs typeface="ＭＳ Ｐゴシック" charset="0"/>
              </a:rPr>
              <a:t>Tutors</a:t>
            </a:r>
          </a:p>
          <a:p>
            <a:pPr>
              <a:defRPr/>
            </a:pPr>
            <a:r>
              <a:rPr lang="it-IT" sz="13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ＭＳ Ｐゴシック" charset="0"/>
                <a:cs typeface="ＭＳ Ｐゴシック" charset="0"/>
              </a:rPr>
              <a:t>Prof.ssa </a:t>
            </a:r>
            <a:r>
              <a:rPr lang="it-IT" sz="13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ＭＳ Ｐゴシック" charset="0"/>
                <a:cs typeface="ＭＳ Ｐゴシック" charset="0"/>
              </a:rPr>
              <a:t>Laura Bertoni</a:t>
            </a:r>
          </a:p>
          <a:p>
            <a:pPr>
              <a:buFont typeface="Times New Roman" charset="0"/>
              <a:buNone/>
              <a:defRPr/>
            </a:pPr>
            <a:r>
              <a:rPr lang="it-IT" sz="13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ＭＳ Ｐゴシック" charset="0"/>
                <a:cs typeface="ＭＳ Ｐゴシック" charset="0"/>
              </a:rPr>
              <a:t>Prof.ssa </a:t>
            </a:r>
            <a:r>
              <a:rPr lang="it-IT" sz="13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ＭＳ Ｐゴシック" charset="0"/>
                <a:cs typeface="ＭＳ Ｐゴシック" charset="0"/>
              </a:rPr>
              <a:t>Donatella </a:t>
            </a:r>
            <a:r>
              <a:rPr lang="it-IT" sz="13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ＭＳ Ｐゴシック" charset="0"/>
                <a:cs typeface="ＭＳ Ｐゴシック" charset="0"/>
              </a:rPr>
              <a:t>Tondi</a:t>
            </a:r>
          </a:p>
          <a:p>
            <a:pPr>
              <a:buFont typeface="Times New Roman" charset="0"/>
              <a:buNone/>
              <a:defRPr/>
            </a:pPr>
            <a:r>
              <a:rPr lang="it-IT" sz="13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ＭＳ Ｐゴシック" charset="0"/>
                <a:cs typeface="ＭＳ Ｐゴシック" charset="0"/>
              </a:rPr>
              <a:t>Prof.ssa </a:t>
            </a:r>
            <a:r>
              <a:rPr lang="it-IT" sz="13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ＭＳ Ｐゴシック" charset="0"/>
                <a:cs typeface="ＭＳ Ｐゴシック" charset="0"/>
              </a:rPr>
              <a:t>Chiara Zanardi</a:t>
            </a:r>
          </a:p>
          <a:p>
            <a:pPr>
              <a:buFont typeface="Times New Roman" charset="0"/>
              <a:buNone/>
              <a:defRPr/>
            </a:pPr>
            <a:r>
              <a:rPr lang="it-IT" sz="13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ＭＳ Ｐゴシック" charset="0"/>
                <a:cs typeface="ＭＳ Ｐゴシック" charset="0"/>
              </a:rPr>
              <a:t>Dott.ssa Enrica Maselli</a:t>
            </a:r>
          </a:p>
        </p:txBody>
      </p:sp>
      <p:sp>
        <p:nvSpPr>
          <p:cNvPr id="16394" name="Rettangolo 9"/>
          <p:cNvSpPr>
            <a:spLocks noChangeArrowheads="1"/>
          </p:cNvSpPr>
          <p:nvPr/>
        </p:nvSpPr>
        <p:spPr bwMode="auto">
          <a:xfrm>
            <a:off x="295226" y="1044625"/>
            <a:ext cx="3457278" cy="2232248"/>
          </a:xfrm>
          <a:prstGeom prst="rect">
            <a:avLst/>
          </a:prstGeom>
          <a:noFill/>
          <a:ln w="31750" algn="ctr">
            <a:solidFill>
              <a:srgbClr val="FF6600"/>
            </a:solidFill>
            <a:round/>
            <a:headEnd/>
            <a:tailEnd/>
          </a:ln>
        </p:spPr>
        <p:txBody>
          <a:bodyPr lIns="95171" tIns="47585" rIns="95171" bIns="47585"/>
          <a:lstStyle/>
          <a:p>
            <a:endParaRPr lang="it-IT"/>
          </a:p>
        </p:txBody>
      </p:sp>
      <p:sp>
        <p:nvSpPr>
          <p:cNvPr id="16395" name="Rettangolo 10"/>
          <p:cNvSpPr>
            <a:spLocks noChangeArrowheads="1"/>
          </p:cNvSpPr>
          <p:nvPr/>
        </p:nvSpPr>
        <p:spPr bwMode="auto">
          <a:xfrm>
            <a:off x="3823618" y="1044625"/>
            <a:ext cx="3153304" cy="2232248"/>
          </a:xfrm>
          <a:prstGeom prst="rect">
            <a:avLst/>
          </a:prstGeom>
          <a:noFill/>
          <a:ln w="31750" algn="ctr">
            <a:solidFill>
              <a:srgbClr val="0000FF"/>
            </a:solidFill>
            <a:round/>
            <a:headEnd/>
            <a:tailEnd/>
          </a:ln>
        </p:spPr>
        <p:txBody>
          <a:bodyPr lIns="95171" tIns="47585" rIns="95171" bIns="47585"/>
          <a:lstStyle/>
          <a:p>
            <a:endParaRPr lang="it-IT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5" t="16791" r="12835" b="58515"/>
          <a:stretch/>
        </p:blipFill>
        <p:spPr bwMode="auto">
          <a:xfrm>
            <a:off x="-28810" y="-166160"/>
            <a:ext cx="6435876" cy="119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84226" y="3322755"/>
            <a:ext cx="6707744" cy="1096373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lIns="95171" tIns="47585" rIns="95171" bIns="47585" rtlCol="0">
            <a:spAutoFit/>
          </a:bodyPr>
          <a:lstStyle/>
          <a:p>
            <a:pPr>
              <a:buFont typeface="Times New Roman" charset="0"/>
              <a:buNone/>
              <a:defRPr/>
            </a:pPr>
            <a:r>
              <a:rPr lang="it-IT" sz="1300" dirty="0">
                <a:ln w="1905">
                  <a:noFill/>
                </a:ln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ＭＳ Ｐゴシック" charset="0"/>
                <a:cs typeface="ＭＳ Ｐゴシック" charset="0"/>
              </a:rPr>
              <a:t>Delegato all’orientamento</a:t>
            </a:r>
            <a:r>
              <a:rPr lang="it-IT" sz="1300" dirty="0">
                <a:ln w="1905">
                  <a:noFill/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ＭＳ Ｐゴシック" charset="0"/>
                <a:cs typeface="ＭＳ Ｐゴシック" charset="0"/>
              </a:rPr>
              <a:t>: </a:t>
            </a:r>
            <a:r>
              <a:rPr lang="it-IT" sz="1300" dirty="0" smtClean="0">
                <a:ln w="1905">
                  <a:noFill/>
                </a:ln>
                <a:solidFill>
                  <a:schemeClr val="tx1"/>
                </a:solidFill>
                <a:latin typeface="Arial Narrow" pitchFamily="34" charset="0"/>
                <a:ea typeface="ＭＳ Ｐゴシック" charset="0"/>
                <a:cs typeface="ＭＳ Ｐゴシック" charset="0"/>
              </a:rPr>
              <a:t>Prof.ssa </a:t>
            </a:r>
            <a:r>
              <a:rPr lang="it-IT" sz="1300" dirty="0">
                <a:ln w="1905">
                  <a:noFill/>
                </a:ln>
                <a:solidFill>
                  <a:schemeClr val="tx1"/>
                </a:solidFill>
                <a:latin typeface="Arial Narrow" pitchFamily="34" charset="0"/>
                <a:ea typeface="ＭＳ Ｐゴシック" charset="0"/>
                <a:cs typeface="ＭＳ Ｐゴシック" charset="0"/>
              </a:rPr>
              <a:t>Silvia Franchini</a:t>
            </a:r>
          </a:p>
          <a:p>
            <a:pPr>
              <a:buFont typeface="Times New Roman" charset="0"/>
              <a:buNone/>
              <a:defRPr/>
            </a:pPr>
            <a:r>
              <a:rPr lang="it-IT" sz="1300" dirty="0" smtClean="0">
                <a:ln w="1905">
                  <a:noFill/>
                </a:ln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ＭＳ Ｐゴシック" charset="0"/>
                <a:cs typeface="ＭＳ Ｐゴシック" charset="0"/>
              </a:rPr>
              <a:t>Coordinatore didattico: </a:t>
            </a:r>
            <a:r>
              <a:rPr lang="it-IT" sz="1300" dirty="0">
                <a:ln w="1905">
                  <a:noFill/>
                </a:ln>
                <a:solidFill>
                  <a:schemeClr val="tx1"/>
                </a:solidFill>
                <a:latin typeface="Arial Narrow" pitchFamily="34" charset="0"/>
                <a:ea typeface="ＭＳ Ｐゴシック" charset="0"/>
                <a:cs typeface="ＭＳ Ｐゴシック" charset="0"/>
              </a:rPr>
              <a:t>Dott.ssa Enrica </a:t>
            </a:r>
            <a:r>
              <a:rPr lang="it-IT" sz="1300" dirty="0" smtClean="0">
                <a:ln w="1905">
                  <a:noFill/>
                </a:ln>
                <a:solidFill>
                  <a:schemeClr val="tx1"/>
                </a:solidFill>
                <a:latin typeface="Arial Narrow" pitchFamily="34" charset="0"/>
                <a:ea typeface="ＭＳ Ｐゴシック" charset="0"/>
                <a:cs typeface="ＭＳ Ｐゴシック" charset="0"/>
              </a:rPr>
              <a:t>Maselli</a:t>
            </a:r>
          </a:p>
          <a:p>
            <a:pPr>
              <a:buFont typeface="Times New Roman" charset="0"/>
              <a:buNone/>
              <a:defRPr/>
            </a:pPr>
            <a:r>
              <a:rPr lang="it-IT" sz="1300" dirty="0" smtClean="0">
                <a:ln w="1905">
                  <a:noFill/>
                </a:ln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ＭＳ Ｐゴシック" charset="0"/>
                <a:cs typeface="ＭＳ Ｐゴシック" charset="0"/>
              </a:rPr>
              <a:t>Segreteria </a:t>
            </a:r>
            <a:r>
              <a:rPr lang="it-IT" sz="1300" dirty="0">
                <a:ln w="1905">
                  <a:noFill/>
                </a:ln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ＭＳ Ｐゴシック" charset="0"/>
                <a:cs typeface="ＭＳ Ｐゴシック" charset="0"/>
              </a:rPr>
              <a:t>studenti: </a:t>
            </a:r>
            <a:r>
              <a:rPr lang="it-IT" sz="1300" dirty="0">
                <a:ln w="1905">
                  <a:noFill/>
                </a:ln>
                <a:solidFill>
                  <a:schemeClr val="tx1"/>
                </a:solidFill>
                <a:latin typeface="Arial Narrow" pitchFamily="34" charset="0"/>
                <a:ea typeface="ＭＳ Ｐゴシック" charset="0"/>
                <a:cs typeface="ＭＳ Ｐゴシック" charset="0"/>
              </a:rPr>
              <a:t>Sig. Antonio Marino</a:t>
            </a:r>
          </a:p>
          <a:p>
            <a:pPr>
              <a:buFont typeface="Times New Roman" charset="0"/>
              <a:buNone/>
              <a:defRPr/>
            </a:pPr>
            <a:r>
              <a:rPr lang="it-IT" sz="1300" dirty="0">
                <a:ln w="1905">
                  <a:noFill/>
                </a:ln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ＭＳ Ｐゴシック" charset="0"/>
                <a:cs typeface="ＭＳ Ｐゴシック" charset="0"/>
              </a:rPr>
              <a:t>Referente tirocini: </a:t>
            </a:r>
            <a:r>
              <a:rPr lang="it-IT" sz="1300" dirty="0">
                <a:ln w="1905">
                  <a:noFill/>
                </a:ln>
                <a:solidFill>
                  <a:schemeClr val="tx1"/>
                </a:solidFill>
                <a:latin typeface="Arial Narrow" pitchFamily="34" charset="0"/>
                <a:ea typeface="ＭＳ Ｐゴシック" charset="0"/>
                <a:cs typeface="ＭＳ Ｐゴシック" charset="0"/>
              </a:rPr>
              <a:t>Dott. Paolo Leonelli</a:t>
            </a:r>
          </a:p>
          <a:p>
            <a:pPr>
              <a:defRPr/>
            </a:pPr>
            <a:r>
              <a:rPr lang="it-IT" sz="1300" dirty="0">
                <a:ln w="1905">
                  <a:noFill/>
                </a:ln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ＭＳ Ｐゴシック" charset="0"/>
                <a:cs typeface="ＭＳ Ｐゴシック" charset="0"/>
              </a:rPr>
              <a:t>Tutor FSG</a:t>
            </a:r>
          </a:p>
        </p:txBody>
      </p:sp>
    </p:spTree>
    <p:extLst>
      <p:ext uri="{BB962C8B-B14F-4D97-AF65-F5344CB8AC3E}">
        <p14:creationId xmlns:p14="http://schemas.microsoft.com/office/powerpoint/2010/main" val="3047463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74223" y="180529"/>
            <a:ext cx="6649458" cy="819374"/>
          </a:xfrm>
          <a:prstGeom prst="rect">
            <a:avLst/>
          </a:prstGeom>
          <a:solidFill>
            <a:srgbClr val="F83008"/>
          </a:solidFill>
        </p:spPr>
        <p:txBody>
          <a:bodyPr wrap="square" lIns="95171" tIns="47585" rIns="95171" bIns="47585" rtlCol="0">
            <a:spAutoFit/>
          </a:bodyPr>
          <a:lstStyle/>
          <a:p>
            <a:pPr algn="ctr"/>
            <a:r>
              <a:rPr lang="it-IT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BSI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Biblioteca Scientifica Interdipartimentale</a:t>
            </a:r>
          </a:p>
          <a:p>
            <a:pPr algn="ctr"/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www.bsi.unimore.it 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 descr="Schermata 2019-10-07 alle 13.58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82" y="1165493"/>
            <a:ext cx="5472608" cy="337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129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4"/>
          <p:cNvSpPr>
            <a:spLocks noChangeArrowheads="1"/>
          </p:cNvSpPr>
          <p:nvPr/>
        </p:nvSpPr>
        <p:spPr bwMode="auto">
          <a:xfrm>
            <a:off x="295226" y="733742"/>
            <a:ext cx="6638238" cy="1796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4965" tIns="47617" rIns="94965" bIns="47617">
            <a:spAutoFit/>
          </a:bodyPr>
          <a:lstStyle/>
          <a:p>
            <a:pPr defTabSz="332107">
              <a:tabLst>
                <a:tab pos="355239" algn="l"/>
                <a:tab pos="1034321" algn="l"/>
                <a:tab pos="1713405" algn="l"/>
                <a:tab pos="2394140" algn="l"/>
                <a:tab pos="3071570" algn="l"/>
                <a:tab pos="3753957" algn="l"/>
                <a:tab pos="4433041" algn="l"/>
                <a:tab pos="5112123" algn="l"/>
                <a:tab pos="5792859" algn="l"/>
                <a:tab pos="6470289" algn="l"/>
                <a:tab pos="7151025" algn="l"/>
                <a:tab pos="7828455" algn="l"/>
              </a:tabLst>
            </a:pPr>
            <a:r>
              <a:rPr lang="it-IT" altLang="it-IT" sz="1700" dirty="0" smtClean="0">
                <a:solidFill>
                  <a:srgbClr val="002060"/>
                </a:solidFill>
                <a:latin typeface="+mn-lt"/>
                <a:cs typeface="Arial" charset="0"/>
              </a:rPr>
              <a:t>Valutazione </a:t>
            </a:r>
            <a:r>
              <a:rPr lang="it-IT" altLang="it-IT" sz="1700" dirty="0">
                <a:solidFill>
                  <a:srgbClr val="002060"/>
                </a:solidFill>
                <a:latin typeface="+mn-lt"/>
                <a:cs typeface="Arial" charset="0"/>
              </a:rPr>
              <a:t>livello di conoscenza della lingua inglese in ingresso</a:t>
            </a:r>
          </a:p>
          <a:p>
            <a:pPr defTabSz="332107">
              <a:tabLst>
                <a:tab pos="355239" algn="l"/>
                <a:tab pos="1034321" algn="l"/>
                <a:tab pos="1713405" algn="l"/>
                <a:tab pos="2394140" algn="l"/>
                <a:tab pos="3071570" algn="l"/>
                <a:tab pos="3753957" algn="l"/>
                <a:tab pos="4433041" algn="l"/>
                <a:tab pos="5112123" algn="l"/>
                <a:tab pos="5792859" algn="l"/>
                <a:tab pos="6470289" algn="l"/>
                <a:tab pos="7151025" algn="l"/>
                <a:tab pos="7828455" algn="l"/>
              </a:tabLst>
            </a:pPr>
            <a:r>
              <a:rPr lang="it-IT" sz="1700" dirty="0">
                <a:solidFill>
                  <a:srgbClr val="002060"/>
                </a:solidFill>
                <a:latin typeface="+mn-lt"/>
                <a:cs typeface="Arial" charset="0"/>
              </a:rPr>
              <a:t>www.clamore.unimore.it</a:t>
            </a:r>
          </a:p>
          <a:p>
            <a:pPr defTabSz="332107">
              <a:tabLst>
                <a:tab pos="355239" algn="l"/>
                <a:tab pos="1034321" algn="l"/>
                <a:tab pos="1713405" algn="l"/>
                <a:tab pos="2394140" algn="l"/>
                <a:tab pos="3071570" algn="l"/>
                <a:tab pos="3753957" algn="l"/>
                <a:tab pos="4433041" algn="l"/>
                <a:tab pos="5112123" algn="l"/>
                <a:tab pos="5792859" algn="l"/>
                <a:tab pos="6470289" algn="l"/>
                <a:tab pos="7151025" algn="l"/>
                <a:tab pos="7828455" algn="l"/>
              </a:tabLst>
            </a:pPr>
            <a:endParaRPr lang="it-IT" sz="1700" dirty="0" smtClean="0">
              <a:ln>
                <a:solidFill>
                  <a:srgbClr val="000000"/>
                </a:solidFill>
              </a:ln>
              <a:solidFill>
                <a:schemeClr val="tx1"/>
              </a:solidFill>
              <a:latin typeface="+mn-lt"/>
              <a:ea typeface="ＭＳ Ｐゴシック" charset="0"/>
              <a:cs typeface="Arial" charset="0"/>
            </a:endParaRPr>
          </a:p>
          <a:p>
            <a:pPr defTabSz="332107">
              <a:tabLst>
                <a:tab pos="355239" algn="l"/>
                <a:tab pos="1034321" algn="l"/>
                <a:tab pos="1713405" algn="l"/>
                <a:tab pos="2394140" algn="l"/>
                <a:tab pos="3071570" algn="l"/>
                <a:tab pos="3753957" algn="l"/>
                <a:tab pos="4433041" algn="l"/>
                <a:tab pos="5112123" algn="l"/>
                <a:tab pos="5792859" algn="l"/>
                <a:tab pos="6470289" algn="l"/>
                <a:tab pos="7151025" algn="l"/>
                <a:tab pos="7828455" algn="l"/>
              </a:tabLst>
            </a:pPr>
            <a:r>
              <a:rPr lang="it-IT" altLang="it-IT" sz="1700" b="1" u="sng" dirty="0" smtClean="0">
                <a:solidFill>
                  <a:srgbClr val="002060"/>
                </a:solidFill>
                <a:latin typeface="+mn-lt"/>
                <a:cs typeface="Arial" charset="0"/>
              </a:rPr>
              <a:t>Per Farmacia: recupero 11 ottobre 2019 (iscrizioni fino al 9/10)</a:t>
            </a:r>
          </a:p>
          <a:p>
            <a:pPr defTabSz="332107">
              <a:lnSpc>
                <a:spcPct val="150000"/>
              </a:lnSpc>
              <a:tabLst>
                <a:tab pos="355239" algn="l"/>
                <a:tab pos="1034321" algn="l"/>
                <a:tab pos="1713405" algn="l"/>
                <a:tab pos="2394140" algn="l"/>
                <a:tab pos="3071570" algn="l"/>
                <a:tab pos="3753957" algn="l"/>
                <a:tab pos="4433041" algn="l"/>
                <a:tab pos="5112123" algn="l"/>
                <a:tab pos="5792859" algn="l"/>
                <a:tab pos="6470289" algn="l"/>
                <a:tab pos="7151025" algn="l"/>
                <a:tab pos="7828455" algn="l"/>
              </a:tabLst>
            </a:pPr>
            <a:r>
              <a:rPr lang="it-IT" altLang="it-IT" sz="1700" b="1" u="sng" dirty="0" smtClean="0">
                <a:solidFill>
                  <a:srgbClr val="002060"/>
                </a:solidFill>
                <a:latin typeface="+mn-lt"/>
                <a:cs typeface="Arial" charset="0"/>
              </a:rPr>
              <a:t>Per CTF: 13 dicembre 2019</a:t>
            </a:r>
            <a:endParaRPr lang="it-IT" sz="1700" dirty="0">
              <a:solidFill>
                <a:srgbClr val="D60093"/>
              </a:solidFill>
              <a:latin typeface="+mn-lt"/>
              <a:ea typeface="ＭＳ Ｐゴシック" charset="0"/>
              <a:cs typeface="Arial" charset="0"/>
            </a:endParaRPr>
          </a:p>
          <a:p>
            <a:pPr algn="r" defTabSz="332107">
              <a:tabLst>
                <a:tab pos="355239" algn="l"/>
                <a:tab pos="1034321" algn="l"/>
                <a:tab pos="1713405" algn="l"/>
                <a:tab pos="2394140" algn="l"/>
                <a:tab pos="3071570" algn="l"/>
                <a:tab pos="3753957" algn="l"/>
                <a:tab pos="4433041" algn="l"/>
                <a:tab pos="5112123" algn="l"/>
                <a:tab pos="5792859" algn="l"/>
                <a:tab pos="6470289" algn="l"/>
                <a:tab pos="7151025" algn="l"/>
                <a:tab pos="7828455" algn="l"/>
              </a:tabLst>
            </a:pPr>
            <a:endParaRPr lang="it-IT" altLang="it-IT" sz="1700" dirty="0">
              <a:solidFill>
                <a:srgbClr val="002060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67234" y="2472490"/>
            <a:ext cx="6439466" cy="17404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5767" tIns="47884" rIns="95767" bIns="47884">
            <a:spAutoFit/>
          </a:bodyPr>
          <a:lstStyle/>
          <a:p>
            <a:pPr algn="just" defTabSz="332107">
              <a:spcBef>
                <a:spcPts val="1249"/>
              </a:spcBef>
              <a:tabLst>
                <a:tab pos="355239" algn="l"/>
                <a:tab pos="948403" algn="l"/>
                <a:tab pos="1900111" algn="l"/>
                <a:tab pos="2850166" algn="l"/>
                <a:tab pos="3801874" algn="l"/>
                <a:tab pos="4753581" algn="l"/>
                <a:tab pos="5701984" algn="l"/>
                <a:tab pos="6655344" algn="l"/>
                <a:tab pos="7605399" algn="l"/>
              </a:tabLst>
              <a:defRPr/>
            </a:pPr>
            <a:r>
              <a:rPr lang="it-IT" sz="1700" b="1" dirty="0">
                <a:solidFill>
                  <a:srgbClr val="F83008"/>
                </a:solidFill>
                <a:latin typeface="+mn-lt"/>
                <a:ea typeface="ＭＳ Ｐゴシック" charset="0"/>
                <a:cs typeface="Arial" charset="0"/>
              </a:rPr>
              <a:t>Livello </a:t>
            </a:r>
            <a:r>
              <a:rPr lang="it-IT" sz="1700" b="1" dirty="0" smtClean="0">
                <a:solidFill>
                  <a:srgbClr val="F83008"/>
                </a:solidFill>
                <a:latin typeface="+mn-lt"/>
                <a:ea typeface="ＭＳ Ｐゴシック" charset="0"/>
                <a:cs typeface="Arial" charset="0"/>
              </a:rPr>
              <a:t>&lt; B1      </a:t>
            </a:r>
            <a:r>
              <a:rPr lang="it-IT" sz="1700" u="sng" dirty="0" smtClean="0">
                <a:solidFill>
                  <a:srgbClr val="002060"/>
                </a:solidFill>
                <a:latin typeface="+mn-lt"/>
                <a:ea typeface="ＭＳ Ｐゴシック" charset="0"/>
                <a:cs typeface="Arial" charset="0"/>
              </a:rPr>
              <a:t>corso </a:t>
            </a:r>
            <a:r>
              <a:rPr lang="it-IT" sz="1700" u="sng" dirty="0">
                <a:solidFill>
                  <a:srgbClr val="002060"/>
                </a:solidFill>
                <a:latin typeface="+mn-lt"/>
                <a:ea typeface="ＭＳ Ｐゴシック" charset="0"/>
                <a:cs typeface="Arial" charset="0"/>
              </a:rPr>
              <a:t>inglese completo</a:t>
            </a:r>
            <a:r>
              <a:rPr lang="it-IT" sz="1700" dirty="0">
                <a:solidFill>
                  <a:srgbClr val="002060"/>
                </a:solidFill>
                <a:latin typeface="+mn-lt"/>
                <a:ea typeface="ＭＳ Ｐゴシック" charset="0"/>
                <a:cs typeface="Arial" charset="0"/>
              </a:rPr>
              <a:t> (competenze linguistiche + lessico scientifico) </a:t>
            </a:r>
          </a:p>
          <a:p>
            <a:pPr algn="just" defTabSz="332107">
              <a:spcBef>
                <a:spcPts val="1249"/>
              </a:spcBef>
              <a:tabLst>
                <a:tab pos="355239" algn="l"/>
                <a:tab pos="948403" algn="l"/>
                <a:tab pos="1900111" algn="l"/>
                <a:tab pos="2850166" algn="l"/>
                <a:tab pos="3801874" algn="l"/>
                <a:tab pos="4753581" algn="l"/>
                <a:tab pos="5701984" algn="l"/>
                <a:tab pos="6655344" algn="l"/>
                <a:tab pos="7605399" algn="l"/>
              </a:tabLst>
              <a:defRPr/>
            </a:pPr>
            <a:r>
              <a:rPr lang="it-IT" sz="1700" b="1" dirty="0">
                <a:solidFill>
                  <a:srgbClr val="F83008"/>
                </a:solidFill>
                <a:latin typeface="+mn-lt"/>
                <a:ea typeface="ＭＳ Ｐゴシック" charset="0"/>
                <a:cs typeface="Arial" charset="0"/>
              </a:rPr>
              <a:t>Livello </a:t>
            </a:r>
            <a:r>
              <a:rPr lang="it-IT" sz="1700" b="1" dirty="0" smtClean="0">
                <a:solidFill>
                  <a:srgbClr val="F83008"/>
                </a:solidFill>
                <a:latin typeface="+mn-lt"/>
                <a:ea typeface="ＭＳ Ｐゴシック" charset="0"/>
                <a:cs typeface="Arial" charset="0"/>
              </a:rPr>
              <a:t>≥ B1  </a:t>
            </a:r>
            <a:r>
              <a:rPr lang="it-IT" sz="1700" u="sng" dirty="0" smtClean="0">
                <a:solidFill>
                  <a:srgbClr val="002060"/>
                </a:solidFill>
                <a:latin typeface="+mn-lt"/>
                <a:ea typeface="ＭＳ Ｐゴシック" charset="0"/>
                <a:cs typeface="Arial" charset="0"/>
              </a:rPr>
              <a:t>solo </a:t>
            </a:r>
            <a:r>
              <a:rPr lang="it-IT" sz="1700" u="sng" dirty="0">
                <a:solidFill>
                  <a:srgbClr val="002060"/>
                </a:solidFill>
                <a:latin typeface="+mn-lt"/>
                <a:ea typeface="ＭＳ Ｐゴシック" charset="0"/>
                <a:cs typeface="Arial" charset="0"/>
              </a:rPr>
              <a:t>lezioni </a:t>
            </a:r>
            <a:r>
              <a:rPr lang="it-IT" sz="1700" u="sng" dirty="0" smtClean="0">
                <a:solidFill>
                  <a:srgbClr val="002060"/>
                </a:solidFill>
                <a:latin typeface="+mn-lt"/>
                <a:ea typeface="ＭＳ Ｐゴシック" charset="0"/>
                <a:cs typeface="Arial" charset="0"/>
              </a:rPr>
              <a:t>prof.ssa </a:t>
            </a:r>
            <a:r>
              <a:rPr lang="it-IT" sz="1700" u="sng" dirty="0" err="1" smtClean="0">
                <a:solidFill>
                  <a:srgbClr val="002060"/>
                </a:solidFill>
                <a:latin typeface="+mn-lt"/>
                <a:ea typeface="ＭＳ Ｐゴシック" charset="0"/>
                <a:cs typeface="Arial" charset="0"/>
              </a:rPr>
              <a:t>Lorenzoni</a:t>
            </a:r>
            <a:r>
              <a:rPr lang="it-IT" sz="1700" u="sng" dirty="0" smtClean="0">
                <a:solidFill>
                  <a:srgbClr val="002060"/>
                </a:solidFill>
                <a:latin typeface="+mn-lt"/>
                <a:ea typeface="ＭＳ Ｐゴシック" charset="0"/>
                <a:cs typeface="Arial" charset="0"/>
              </a:rPr>
              <a:t> </a:t>
            </a:r>
            <a:r>
              <a:rPr lang="it-IT" sz="1700" u="sng" dirty="0">
                <a:solidFill>
                  <a:srgbClr val="002060"/>
                </a:solidFill>
                <a:latin typeface="+mn-lt"/>
                <a:ea typeface="ＭＳ Ｐゴシック" charset="0"/>
                <a:cs typeface="Arial" charset="0"/>
              </a:rPr>
              <a:t>(8 ore) con presentazione </a:t>
            </a:r>
            <a:r>
              <a:rPr lang="it-IT" sz="1700" u="sng" dirty="0" err="1">
                <a:solidFill>
                  <a:srgbClr val="002060"/>
                </a:solidFill>
                <a:latin typeface="+mn-lt"/>
                <a:ea typeface="ＭＳ Ｐゴシック" charset="0"/>
                <a:cs typeface="Arial" charset="0"/>
              </a:rPr>
              <a:t>power</a:t>
            </a:r>
            <a:r>
              <a:rPr lang="it-IT" sz="1700" u="sng" dirty="0">
                <a:solidFill>
                  <a:srgbClr val="002060"/>
                </a:solidFill>
                <a:latin typeface="+mn-lt"/>
                <a:ea typeface="ＭＳ Ｐゴシック" charset="0"/>
                <a:cs typeface="Arial" charset="0"/>
              </a:rPr>
              <a:t> </a:t>
            </a:r>
            <a:r>
              <a:rPr lang="it-IT" sz="1700" u="sng" dirty="0" err="1">
                <a:solidFill>
                  <a:srgbClr val="002060"/>
                </a:solidFill>
                <a:latin typeface="+mn-lt"/>
                <a:ea typeface="ＭＳ Ｐゴシック" charset="0"/>
                <a:cs typeface="Arial" charset="0"/>
              </a:rPr>
              <a:t>point</a:t>
            </a:r>
            <a:r>
              <a:rPr lang="it-IT" sz="1700" u="sng" dirty="0">
                <a:solidFill>
                  <a:srgbClr val="002060"/>
                </a:solidFill>
                <a:latin typeface="+mn-lt"/>
                <a:ea typeface="ＭＳ Ｐゴシック" charset="0"/>
                <a:cs typeface="Arial" charset="0"/>
              </a:rPr>
              <a:t> </a:t>
            </a:r>
            <a:endParaRPr lang="it-IT" sz="1700" u="sng" dirty="0" smtClean="0">
              <a:solidFill>
                <a:srgbClr val="002060"/>
              </a:solidFill>
              <a:latin typeface="+mn-lt"/>
              <a:ea typeface="ＭＳ Ｐゴシック" charset="0"/>
              <a:cs typeface="Arial" charset="0"/>
            </a:endParaRPr>
          </a:p>
          <a:p>
            <a:pPr algn="just" defTabSz="332107">
              <a:spcBef>
                <a:spcPts val="1249"/>
              </a:spcBef>
              <a:tabLst>
                <a:tab pos="355239" algn="l"/>
                <a:tab pos="948403" algn="l"/>
                <a:tab pos="1900111" algn="l"/>
                <a:tab pos="2850166" algn="l"/>
                <a:tab pos="3801874" algn="l"/>
                <a:tab pos="4753581" algn="l"/>
                <a:tab pos="5701984" algn="l"/>
                <a:tab pos="6655344" algn="l"/>
                <a:tab pos="7605399" algn="l"/>
              </a:tabLst>
              <a:defRPr/>
            </a:pPr>
            <a:r>
              <a:rPr lang="it-IT" sz="1700" u="sng" dirty="0" smtClean="0">
                <a:solidFill>
                  <a:srgbClr val="002060"/>
                </a:solidFill>
                <a:latin typeface="+mn-lt"/>
                <a:ea typeface="ＭＳ Ｐゴシック" charset="0"/>
                <a:cs typeface="Arial" charset="0"/>
              </a:rPr>
              <a:t>Info sul corso: </a:t>
            </a:r>
            <a:r>
              <a:rPr lang="it-IT" b="1" u="sng" dirty="0" smtClean="0">
                <a:solidFill>
                  <a:srgbClr val="FF0000"/>
                </a:solidFill>
                <a:latin typeface="+mn-lt"/>
                <a:ea typeface="ＭＳ Ｐゴシック" charset="0"/>
                <a:cs typeface="Arial" charset="0"/>
              </a:rPr>
              <a:t>Dolly</a:t>
            </a:r>
            <a:r>
              <a:rPr lang="it-IT" b="1" dirty="0" smtClean="0">
                <a:solidFill>
                  <a:srgbClr val="FF0000"/>
                </a:solidFill>
                <a:latin typeface="+mn-lt"/>
                <a:ea typeface="ＭＳ Ｐゴシック" charset="0"/>
                <a:cs typeface="Arial" charset="0"/>
              </a:rPr>
              <a:t>      </a:t>
            </a:r>
            <a:r>
              <a:rPr lang="it-IT" sz="1700" dirty="0">
                <a:solidFill>
                  <a:srgbClr val="002060"/>
                </a:solidFill>
                <a:latin typeface="+mn-lt"/>
                <a:ea typeface="ＭＳ Ｐゴシック" charset="0"/>
                <a:cs typeface="Arial" charset="0"/>
              </a:rPr>
              <a:t>Referente lettrice: Katie Henry</a:t>
            </a:r>
          </a:p>
        </p:txBody>
      </p:sp>
      <p:sp>
        <p:nvSpPr>
          <p:cNvPr id="4" name="Freccia a destra 3"/>
          <p:cNvSpPr/>
          <p:nvPr/>
        </p:nvSpPr>
        <p:spPr bwMode="auto">
          <a:xfrm>
            <a:off x="1735386" y="2556793"/>
            <a:ext cx="216024" cy="144016"/>
          </a:xfrm>
          <a:prstGeom prst="rightArrow">
            <a:avLst/>
          </a:prstGeom>
          <a:solidFill>
            <a:srgbClr val="FF6600"/>
          </a:solidFill>
          <a:ln w="9525" cap="flat" cmpd="sng" algn="ctr">
            <a:solidFill>
              <a:srgbClr val="D6009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5171" tIns="47585" rIns="95171" bIns="47585" numCol="1" rtlCol="0" anchor="t" anchorCtr="0" compatLnSpc="1">
            <a:prstTxWarp prst="textNoShape">
              <a:avLst/>
            </a:prstTxWarp>
          </a:bodyPr>
          <a:lstStyle/>
          <a:p>
            <a:endParaRPr lang="it-IT" sz="1900"/>
          </a:p>
        </p:txBody>
      </p:sp>
      <p:sp>
        <p:nvSpPr>
          <p:cNvPr id="7" name="CasellaDiTesto 6"/>
          <p:cNvSpPr txBox="1"/>
          <p:nvPr/>
        </p:nvSpPr>
        <p:spPr>
          <a:xfrm>
            <a:off x="501499" y="108521"/>
            <a:ext cx="6287949" cy="542375"/>
          </a:xfrm>
          <a:prstGeom prst="rect">
            <a:avLst/>
          </a:prstGeom>
          <a:solidFill>
            <a:srgbClr val="F83008"/>
          </a:solidFill>
        </p:spPr>
        <p:txBody>
          <a:bodyPr wrap="square" lIns="95171" tIns="47585" rIns="95171" bIns="47585" rtlCol="0">
            <a:spAutoFit/>
          </a:bodyPr>
          <a:lstStyle/>
          <a:p>
            <a:pPr algn="ctr"/>
            <a:r>
              <a:rPr lang="it-IT" sz="2900" dirty="0">
                <a:latin typeface="Arial" panose="020B0604020202020204" pitchFamily="34" charset="0"/>
                <a:cs typeface="Arial" panose="020B0604020202020204" pitchFamily="34" charset="0"/>
              </a:rPr>
              <a:t>Test </a:t>
            </a:r>
            <a:r>
              <a:rPr lang="it-IT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in ingresso </a:t>
            </a:r>
            <a:r>
              <a:rPr lang="it-IT" sz="2900" dirty="0">
                <a:latin typeface="Arial" panose="020B0604020202020204" pitchFamily="34" charset="0"/>
                <a:cs typeface="Arial" panose="020B0604020202020204" pitchFamily="34" charset="0"/>
              </a:rPr>
              <a:t>di lingua </a:t>
            </a:r>
            <a:r>
              <a:rPr lang="it-IT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inglese</a:t>
            </a:r>
            <a:endParaRPr lang="it-IT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ccia a destra 3"/>
          <p:cNvSpPr/>
          <p:nvPr/>
        </p:nvSpPr>
        <p:spPr bwMode="auto">
          <a:xfrm>
            <a:off x="1887786" y="3204865"/>
            <a:ext cx="216024" cy="144016"/>
          </a:xfrm>
          <a:prstGeom prst="rightArrow">
            <a:avLst/>
          </a:prstGeom>
          <a:solidFill>
            <a:srgbClr val="FF6600"/>
          </a:solidFill>
          <a:ln w="9525" cap="flat" cmpd="sng" algn="ctr">
            <a:solidFill>
              <a:srgbClr val="D6009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5171" tIns="47585" rIns="95171" bIns="47585" numCol="1" rtlCol="0" anchor="t" anchorCtr="0" compatLnSpc="1">
            <a:prstTxWarp prst="textNoShape">
              <a:avLst/>
            </a:prstTxWarp>
          </a:bodyPr>
          <a:lstStyle/>
          <a:p>
            <a:endParaRPr lang="it-IT" sz="1900"/>
          </a:p>
        </p:txBody>
      </p:sp>
    </p:spTree>
    <p:extLst>
      <p:ext uri="{BB962C8B-B14F-4D97-AF65-F5344CB8AC3E}">
        <p14:creationId xmlns:p14="http://schemas.microsoft.com/office/powerpoint/2010/main" val="2912731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39242" y="952296"/>
            <a:ext cx="6287949" cy="3404697"/>
          </a:xfrm>
          <a:prstGeom prst="rect">
            <a:avLst/>
          </a:prstGeom>
          <a:noFill/>
        </p:spPr>
        <p:txBody>
          <a:bodyPr wrap="square" lIns="95171" tIns="47585" rIns="95171" bIns="47585">
            <a:spAutoFit/>
          </a:bodyPr>
          <a:lstStyle/>
          <a:p>
            <a:pPr algn="just" defTabSz="333759" eaLnBrk="0" hangingPunct="0">
              <a:tabLst>
                <a:tab pos="0" algn="l"/>
                <a:tab pos="679083" algn="l"/>
                <a:tab pos="1359819" algn="l"/>
                <a:tab pos="2038901" algn="l"/>
                <a:tab pos="2719636" algn="l"/>
                <a:tab pos="3398720" algn="l"/>
                <a:tab pos="4077802" algn="l"/>
                <a:tab pos="4758538" algn="l"/>
                <a:tab pos="5435968" algn="l"/>
                <a:tab pos="6116704" algn="l"/>
                <a:tab pos="6797439" algn="l"/>
                <a:tab pos="7474869" algn="l"/>
              </a:tabLst>
              <a:defRPr/>
            </a:pPr>
            <a:r>
              <a:rPr lang="it-IT" altLang="it-IT" sz="1700" u="sng" dirty="0">
                <a:solidFill>
                  <a:srgbClr val="002060"/>
                </a:solidFill>
                <a:latin typeface="+mn-lt"/>
                <a:cs typeface="Arial" charset="0"/>
              </a:rPr>
              <a:t>Come iscriversi</a:t>
            </a:r>
            <a:r>
              <a:rPr lang="it-IT" altLang="it-IT" sz="1700" u="sng" dirty="0" smtClean="0">
                <a:solidFill>
                  <a:srgbClr val="002060"/>
                </a:solidFill>
                <a:latin typeface="+mn-lt"/>
                <a:cs typeface="Arial" charset="0"/>
              </a:rPr>
              <a:t>:   </a:t>
            </a:r>
            <a:r>
              <a:rPr lang="it-IT" altLang="it-IT" sz="1700" u="sng" dirty="0" smtClean="0">
                <a:solidFill>
                  <a:schemeClr val="tx1"/>
                </a:solidFill>
                <a:latin typeface="+mn-lt"/>
                <a:cs typeface="Arial" charset="0"/>
              </a:rPr>
              <a:t>www.clamore.unimore.it </a:t>
            </a:r>
          </a:p>
          <a:p>
            <a:pPr algn="just" defTabSz="333759" eaLnBrk="0" hangingPunct="0">
              <a:tabLst>
                <a:tab pos="0" algn="l"/>
                <a:tab pos="679083" algn="l"/>
                <a:tab pos="1359819" algn="l"/>
                <a:tab pos="2038901" algn="l"/>
                <a:tab pos="2719636" algn="l"/>
                <a:tab pos="3398720" algn="l"/>
                <a:tab pos="4077802" algn="l"/>
                <a:tab pos="4758538" algn="l"/>
                <a:tab pos="5435968" algn="l"/>
                <a:tab pos="6116704" algn="l"/>
                <a:tab pos="6797439" algn="l"/>
                <a:tab pos="7474869" algn="l"/>
              </a:tabLst>
              <a:defRPr/>
            </a:pPr>
            <a:endParaRPr lang="it-IT" altLang="it-IT" sz="1700" u="sng" dirty="0">
              <a:solidFill>
                <a:srgbClr val="002060"/>
              </a:solidFill>
              <a:latin typeface="+mn-lt"/>
              <a:cs typeface="Arial" charset="0"/>
            </a:endParaRPr>
          </a:p>
          <a:p>
            <a:pPr algn="just" defTabSz="333759" eaLnBrk="0" hangingPunct="0">
              <a:tabLst>
                <a:tab pos="0" algn="l"/>
                <a:tab pos="679083" algn="l"/>
                <a:tab pos="1359819" algn="l"/>
                <a:tab pos="2038901" algn="l"/>
                <a:tab pos="2719636" algn="l"/>
                <a:tab pos="3398720" algn="l"/>
                <a:tab pos="4077802" algn="l"/>
                <a:tab pos="4758538" algn="l"/>
                <a:tab pos="5435968" algn="l"/>
                <a:tab pos="6116704" algn="l"/>
                <a:tab pos="6797439" algn="l"/>
                <a:tab pos="7474869" algn="l"/>
              </a:tabLst>
              <a:defRPr/>
            </a:pPr>
            <a:r>
              <a:rPr lang="it-IT" altLang="it-IT" sz="1700" u="sng" dirty="0" smtClean="0">
                <a:solidFill>
                  <a:srgbClr val="002060"/>
                </a:solidFill>
                <a:latin typeface="+mn-lt"/>
                <a:cs typeface="Arial" charset="0"/>
              </a:rPr>
              <a:t>Test in ingresso di lingua inglese </a:t>
            </a:r>
            <a:r>
              <a:rPr lang="it-IT" altLang="it-IT" sz="1700" dirty="0">
                <a:solidFill>
                  <a:srgbClr val="002060"/>
                </a:solidFill>
                <a:latin typeface="+mn-lt"/>
                <a:cs typeface="Arial" charset="0"/>
              </a:rPr>
              <a:t> </a:t>
            </a:r>
            <a:r>
              <a:rPr lang="it-IT" altLang="it-IT" sz="1700" dirty="0" smtClean="0">
                <a:solidFill>
                  <a:srgbClr val="002060"/>
                </a:solidFill>
                <a:latin typeface="+mn-lt"/>
                <a:cs typeface="Arial" charset="0"/>
              </a:rPr>
              <a:t>    </a:t>
            </a:r>
            <a:r>
              <a:rPr lang="it-IT" altLang="it-IT" sz="1700" dirty="0" smtClean="0">
                <a:solidFill>
                  <a:srgbClr val="F83008"/>
                </a:solidFill>
                <a:latin typeface="+mn-lt"/>
              </a:rPr>
              <a:t>www.esse3</a:t>
            </a:r>
            <a:r>
              <a:rPr lang="it-IT" altLang="it-IT" sz="1700" dirty="0">
                <a:solidFill>
                  <a:srgbClr val="F83008"/>
                </a:solidFill>
                <a:latin typeface="+mn-lt"/>
              </a:rPr>
              <a:t>.unimore.it</a:t>
            </a:r>
          </a:p>
          <a:p>
            <a:pPr algn="just" defTabSz="333759" eaLnBrk="0" hangingPunct="0">
              <a:buFont typeface="Wingdings" pitchFamily="2" charset="2"/>
              <a:buChar char=""/>
              <a:tabLst>
                <a:tab pos="0" algn="l"/>
                <a:tab pos="679083" algn="l"/>
                <a:tab pos="1359819" algn="l"/>
                <a:tab pos="2038901" algn="l"/>
                <a:tab pos="2719636" algn="l"/>
                <a:tab pos="3398720" algn="l"/>
                <a:tab pos="4077802" algn="l"/>
                <a:tab pos="4758538" algn="l"/>
                <a:tab pos="5435968" algn="l"/>
                <a:tab pos="6116704" algn="l"/>
                <a:tab pos="6797439" algn="l"/>
                <a:tab pos="7474869" algn="l"/>
              </a:tabLst>
              <a:defRPr/>
            </a:pPr>
            <a:r>
              <a:rPr lang="it-IT" altLang="it-IT" sz="1700" dirty="0">
                <a:solidFill>
                  <a:srgbClr val="002060"/>
                </a:solidFill>
                <a:latin typeface="+mn-lt"/>
                <a:cs typeface="Arial" charset="0"/>
              </a:rPr>
              <a:t>   </a:t>
            </a:r>
            <a:r>
              <a:rPr lang="it-IT" altLang="it-IT" sz="1600" dirty="0">
                <a:solidFill>
                  <a:srgbClr val="002060"/>
                </a:solidFill>
                <a:latin typeface="+mn-lt"/>
                <a:cs typeface="Arial" charset="0"/>
              </a:rPr>
              <a:t>effettuare “Login” </a:t>
            </a:r>
          </a:p>
          <a:p>
            <a:pPr marL="297409" indent="-297409" algn="just" defTabSz="333759" eaLnBrk="0" hangingPunct="0">
              <a:buFont typeface="Wingdings"/>
              <a:buChar char=""/>
              <a:tabLst>
                <a:tab pos="652647" algn="l"/>
                <a:tab pos="679083" algn="l"/>
                <a:tab pos="1359819" algn="l"/>
                <a:tab pos="2038901" algn="l"/>
                <a:tab pos="2719636" algn="l"/>
                <a:tab pos="3398720" algn="l"/>
                <a:tab pos="4077802" algn="l"/>
                <a:tab pos="4758538" algn="l"/>
                <a:tab pos="5435968" algn="l"/>
                <a:tab pos="6116704" algn="l"/>
                <a:tab pos="6797439" algn="l"/>
                <a:tab pos="7474869" algn="l"/>
              </a:tabLst>
              <a:defRPr/>
            </a:pPr>
            <a:r>
              <a:rPr lang="it-IT" altLang="it-IT" sz="1600" dirty="0">
                <a:solidFill>
                  <a:srgbClr val="002060"/>
                </a:solidFill>
                <a:latin typeface="+mn-lt"/>
                <a:cs typeface="Arial" charset="0"/>
              </a:rPr>
              <a:t>cliccare su “Valutazione e test” </a:t>
            </a:r>
            <a:r>
              <a:rPr lang="it-IT" altLang="it-IT" sz="1600" dirty="0" smtClean="0">
                <a:solidFill>
                  <a:srgbClr val="002060"/>
                </a:solidFill>
                <a:latin typeface="+mn-lt"/>
                <a:cs typeface="Arial" charset="0"/>
              </a:rPr>
              <a:t>poi “Iscrizione valutazioni e test”, selezionare </a:t>
            </a:r>
            <a:r>
              <a:rPr lang="it-IT" altLang="it-IT" sz="1700" dirty="0">
                <a:solidFill>
                  <a:srgbClr val="002060"/>
                </a:solidFill>
                <a:latin typeface="+mn-lt"/>
                <a:ea typeface="ＭＳ Ｐゴシック" charset="0"/>
                <a:cs typeface="Arial" charset="0"/>
              </a:rPr>
              <a:t>la categoria </a:t>
            </a:r>
            <a:r>
              <a:rPr lang="it-IT" altLang="it-IT" sz="1600" dirty="0" smtClean="0">
                <a:solidFill>
                  <a:srgbClr val="002060"/>
                </a:solidFill>
                <a:latin typeface="+mn-lt"/>
                <a:cs typeface="Arial" charset="0"/>
              </a:rPr>
              <a:t>«Test di lingua inglese»,  scegliere il test in lingua inglese del corso al quale sei interessato. Seguire </a:t>
            </a:r>
            <a:r>
              <a:rPr lang="it-IT" altLang="it-IT" sz="1600" dirty="0">
                <a:solidFill>
                  <a:srgbClr val="002060"/>
                </a:solidFill>
                <a:latin typeface="+mn-lt"/>
                <a:cs typeface="Arial" charset="0"/>
              </a:rPr>
              <a:t>la procedura di iscrizione sino alla conferma finale.</a:t>
            </a:r>
          </a:p>
          <a:p>
            <a:pPr marL="297409" indent="-297409" algn="just" defTabSz="333759" eaLnBrk="0" hangingPunct="0">
              <a:buFont typeface="Wingdings"/>
              <a:buChar char=""/>
              <a:tabLst>
                <a:tab pos="652647" algn="l"/>
                <a:tab pos="679083" algn="l"/>
                <a:tab pos="1359819" algn="l"/>
                <a:tab pos="2038901" algn="l"/>
                <a:tab pos="2719636" algn="l"/>
                <a:tab pos="3398720" algn="l"/>
                <a:tab pos="4077802" algn="l"/>
                <a:tab pos="4758538" algn="l"/>
                <a:tab pos="5435968" algn="l"/>
                <a:tab pos="6116704" algn="l"/>
                <a:tab pos="6797439" algn="l"/>
                <a:tab pos="7474869" algn="l"/>
              </a:tabLst>
              <a:defRPr/>
            </a:pPr>
            <a:r>
              <a:rPr lang="it-IT" altLang="it-IT" sz="1600" dirty="0">
                <a:solidFill>
                  <a:srgbClr val="002060"/>
                </a:solidFill>
                <a:latin typeface="+mn-lt"/>
                <a:cs typeface="Arial" charset="0"/>
              </a:rPr>
              <a:t>Stampare la domanda di iscrizione sulla quale è riportato il turno, orario, e luogo del test. Il turno non può essere cambiato.</a:t>
            </a:r>
          </a:p>
          <a:p>
            <a:pPr algn="just" defTabSz="333759" eaLnBrk="0" hangingPunct="0">
              <a:tabLst>
                <a:tab pos="0" algn="l"/>
                <a:tab pos="679083" algn="l"/>
                <a:tab pos="1359819" algn="l"/>
                <a:tab pos="2038901" algn="l"/>
                <a:tab pos="2719636" algn="l"/>
                <a:tab pos="3398720" algn="l"/>
                <a:tab pos="4077802" algn="l"/>
                <a:tab pos="4758538" algn="l"/>
                <a:tab pos="5435968" algn="l"/>
                <a:tab pos="6116704" algn="l"/>
                <a:tab pos="6797439" algn="l"/>
                <a:tab pos="7474869" algn="l"/>
              </a:tabLst>
              <a:defRPr/>
            </a:pPr>
            <a:endParaRPr lang="it-IT" sz="1700" dirty="0">
              <a:solidFill>
                <a:srgbClr val="002060"/>
              </a:solidFill>
              <a:latin typeface="+mn-lt"/>
            </a:endParaRPr>
          </a:p>
          <a:p>
            <a:pPr algn="just" defTabSz="333759" eaLnBrk="0" hangingPunct="0">
              <a:tabLst>
                <a:tab pos="0" algn="l"/>
                <a:tab pos="679083" algn="l"/>
                <a:tab pos="1359819" algn="l"/>
                <a:tab pos="2038901" algn="l"/>
                <a:tab pos="2719636" algn="l"/>
                <a:tab pos="3398720" algn="l"/>
                <a:tab pos="4077802" algn="l"/>
                <a:tab pos="4758538" algn="l"/>
                <a:tab pos="5435968" algn="l"/>
                <a:tab pos="6116704" algn="l"/>
                <a:tab pos="6797439" algn="l"/>
                <a:tab pos="7474869" algn="l"/>
              </a:tabLst>
              <a:defRPr/>
            </a:pPr>
            <a:r>
              <a:rPr lang="it-IT" sz="1600" dirty="0">
                <a:solidFill>
                  <a:srgbClr val="002060"/>
                </a:solidFill>
                <a:latin typeface="+mn-lt"/>
              </a:rPr>
              <a:t>Portare con sé credenziali </a:t>
            </a:r>
            <a:r>
              <a:rPr lang="it-IT" sz="1600" dirty="0" err="1">
                <a:solidFill>
                  <a:srgbClr val="002060"/>
                </a:solidFill>
                <a:latin typeface="+mn-lt"/>
              </a:rPr>
              <a:t>Unimore</a:t>
            </a:r>
            <a:r>
              <a:rPr lang="it-IT" sz="1600" dirty="0">
                <a:solidFill>
                  <a:srgbClr val="002060"/>
                </a:solidFill>
                <a:latin typeface="+mn-lt"/>
              </a:rPr>
              <a:t> (nome utente e password per esse3) e documento valido d’identità e cuffie personali !!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01499" y="276719"/>
            <a:ext cx="6136432" cy="542375"/>
          </a:xfrm>
          <a:prstGeom prst="rect">
            <a:avLst/>
          </a:prstGeom>
          <a:solidFill>
            <a:srgbClr val="F83008"/>
          </a:solidFill>
        </p:spPr>
        <p:txBody>
          <a:bodyPr wrap="square" lIns="95171" tIns="47585" rIns="95171" bIns="47585" rtlCol="0">
            <a:spAutoFit/>
          </a:bodyPr>
          <a:lstStyle/>
          <a:p>
            <a:pPr algn="ctr"/>
            <a:r>
              <a:rPr lang="it-IT" sz="2900" dirty="0">
                <a:latin typeface="Arial" panose="020B0604020202020204" pitchFamily="34" charset="0"/>
                <a:cs typeface="Arial" panose="020B0604020202020204" pitchFamily="34" charset="0"/>
              </a:rPr>
              <a:t>Test </a:t>
            </a:r>
            <a:r>
              <a:rPr lang="it-IT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in ingresso </a:t>
            </a:r>
            <a:r>
              <a:rPr lang="it-IT" sz="2900" dirty="0">
                <a:latin typeface="Arial" panose="020B0604020202020204" pitchFamily="34" charset="0"/>
                <a:cs typeface="Arial" panose="020B0604020202020204" pitchFamily="34" charset="0"/>
              </a:rPr>
              <a:t>di lingua </a:t>
            </a:r>
            <a:r>
              <a:rPr lang="it-IT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inglese</a:t>
            </a:r>
            <a:endParaRPr lang="it-IT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329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53016" y="1013571"/>
            <a:ext cx="5984915" cy="321361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95171" tIns="47585" rIns="95171" bIns="47585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1700" dirty="0">
                <a:solidFill>
                  <a:srgbClr val="002060"/>
                </a:solidFill>
                <a:latin typeface="+mn-lt"/>
              </a:rPr>
              <a:t>Gli studenti in possesso di certificazione linguistica internazionale rilasciata da Enti certificatori </a:t>
            </a:r>
            <a:r>
              <a:rPr lang="it-IT" sz="1700" dirty="0" smtClean="0">
                <a:solidFill>
                  <a:srgbClr val="002060"/>
                </a:solidFill>
                <a:latin typeface="+mn-lt"/>
              </a:rPr>
              <a:t>possono </a:t>
            </a:r>
            <a:r>
              <a:rPr lang="it-IT" sz="1700" dirty="0">
                <a:solidFill>
                  <a:srgbClr val="002060"/>
                </a:solidFill>
                <a:latin typeface="+mn-lt"/>
              </a:rPr>
              <a:t>chiedere il riconoscimento dell’attività svolta portando i </a:t>
            </a:r>
            <a:r>
              <a:rPr lang="it-IT" sz="1700" dirty="0">
                <a:solidFill>
                  <a:srgbClr val="F83008"/>
                </a:solidFill>
                <a:latin typeface="+mn-lt"/>
              </a:rPr>
              <a:t>documenti in segreteria studenti</a:t>
            </a:r>
            <a:r>
              <a:rPr lang="it-IT" sz="1700" dirty="0">
                <a:solidFill>
                  <a:srgbClr val="002060"/>
                </a:solidFill>
                <a:latin typeface="+mn-lt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it-IT" sz="1700" b="1" dirty="0">
                <a:solidFill>
                  <a:srgbClr val="FF3300"/>
                </a:solidFill>
                <a:latin typeface="+mn-lt"/>
              </a:rPr>
              <a:t>1 CFU </a:t>
            </a:r>
            <a:r>
              <a:rPr lang="it-IT" sz="1700" dirty="0">
                <a:solidFill>
                  <a:srgbClr val="002060"/>
                </a:solidFill>
                <a:latin typeface="+mn-lt"/>
              </a:rPr>
              <a:t>per certificazioni di livello </a:t>
            </a:r>
            <a:r>
              <a:rPr lang="it-IT" sz="1700" b="1" dirty="0">
                <a:solidFill>
                  <a:srgbClr val="FF3300"/>
                </a:solidFill>
                <a:latin typeface="+mn-lt"/>
              </a:rPr>
              <a:t>B2</a:t>
            </a:r>
          </a:p>
          <a:p>
            <a:pPr algn="just">
              <a:lnSpc>
                <a:spcPct val="150000"/>
              </a:lnSpc>
            </a:pPr>
            <a:r>
              <a:rPr lang="it-IT" sz="1700" b="1" dirty="0">
                <a:solidFill>
                  <a:srgbClr val="FF3300"/>
                </a:solidFill>
                <a:latin typeface="+mn-lt"/>
              </a:rPr>
              <a:t>2 CFU </a:t>
            </a:r>
            <a:r>
              <a:rPr lang="it-IT" sz="1700" dirty="0">
                <a:solidFill>
                  <a:srgbClr val="002060"/>
                </a:solidFill>
                <a:latin typeface="+mn-lt"/>
              </a:rPr>
              <a:t>per certificazioni di livello </a:t>
            </a:r>
            <a:r>
              <a:rPr lang="it-IT" sz="1700" b="1" dirty="0">
                <a:solidFill>
                  <a:srgbClr val="FF3300"/>
                </a:solidFill>
                <a:latin typeface="+mn-lt"/>
              </a:rPr>
              <a:t>C</a:t>
            </a:r>
          </a:p>
          <a:p>
            <a:pPr algn="just">
              <a:lnSpc>
                <a:spcPct val="150000"/>
              </a:lnSpc>
            </a:pPr>
            <a:r>
              <a:rPr lang="it-IT" sz="1700" dirty="0">
                <a:solidFill>
                  <a:srgbClr val="002060"/>
                </a:solidFill>
                <a:latin typeface="+mn-lt"/>
              </a:rPr>
              <a:t>Tali CFU verranno riconosciuti all’interno delle «Altre attività formative» al 4°o 5° anno di corso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77257" y="276719"/>
            <a:ext cx="5984915" cy="542375"/>
          </a:xfrm>
          <a:prstGeom prst="rect">
            <a:avLst/>
          </a:prstGeom>
          <a:solidFill>
            <a:srgbClr val="F83008"/>
          </a:solidFill>
        </p:spPr>
        <p:txBody>
          <a:bodyPr wrap="square" lIns="95171" tIns="47585" rIns="95171" bIns="47585" rtlCol="0">
            <a:spAutoFit/>
          </a:bodyPr>
          <a:lstStyle/>
          <a:p>
            <a:pPr algn="ctr"/>
            <a:r>
              <a:rPr lang="it-IT" sz="2900" dirty="0">
                <a:latin typeface="Arial" panose="020B0604020202020204" pitchFamily="34" charset="0"/>
                <a:cs typeface="Arial" panose="020B0604020202020204" pitchFamily="34" charset="0"/>
              </a:rPr>
              <a:t>Certificati internazionali</a:t>
            </a:r>
          </a:p>
        </p:txBody>
      </p:sp>
    </p:spTree>
    <p:extLst>
      <p:ext uri="{BB962C8B-B14F-4D97-AF65-F5344CB8AC3E}">
        <p14:creationId xmlns:p14="http://schemas.microsoft.com/office/powerpoint/2010/main" val="436853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80776" y="276719"/>
            <a:ext cx="6257156" cy="542375"/>
          </a:xfrm>
          <a:prstGeom prst="rect">
            <a:avLst/>
          </a:prstGeom>
          <a:solidFill>
            <a:srgbClr val="F83008"/>
          </a:solidFill>
        </p:spPr>
        <p:txBody>
          <a:bodyPr wrap="square" lIns="95171" tIns="47585" rIns="95171" bIns="47585" rtlCol="0">
            <a:spAutoFit/>
          </a:bodyPr>
          <a:lstStyle/>
          <a:p>
            <a:pPr algn="ctr"/>
            <a:r>
              <a:rPr lang="it-IT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OFA Obbligo formativo aggiuntivo</a:t>
            </a:r>
            <a:endParaRPr lang="it-IT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39242" y="1260649"/>
            <a:ext cx="619268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002060"/>
                </a:solidFill>
                <a:latin typeface="+mn-lt"/>
              </a:rPr>
              <a:t>Chimica &lt; 5</a:t>
            </a:r>
          </a:p>
          <a:p>
            <a:endParaRPr lang="it-IT" sz="2000" b="1" dirty="0" smtClean="0">
              <a:solidFill>
                <a:srgbClr val="002060"/>
              </a:solidFill>
              <a:latin typeface="+mn-lt"/>
            </a:endParaRPr>
          </a:p>
          <a:p>
            <a:r>
              <a:rPr lang="it-IT" sz="2000" b="1" dirty="0" smtClean="0">
                <a:solidFill>
                  <a:srgbClr val="002060"/>
                </a:solidFill>
                <a:latin typeface="+mn-lt"/>
              </a:rPr>
              <a:t>Biologia &lt; 5</a:t>
            </a:r>
          </a:p>
          <a:p>
            <a:endParaRPr lang="it-IT" sz="2000" b="1" dirty="0" smtClean="0">
              <a:solidFill>
                <a:srgbClr val="002060"/>
              </a:solidFill>
              <a:latin typeface="+mn-lt"/>
            </a:endParaRPr>
          </a:p>
          <a:p>
            <a:r>
              <a:rPr lang="it-IT" sz="2000" b="1" dirty="0" smtClean="0">
                <a:solidFill>
                  <a:srgbClr val="002060"/>
                </a:solidFill>
                <a:latin typeface="+mn-lt"/>
              </a:rPr>
              <a:t>Matematica  &lt; 2</a:t>
            </a:r>
          </a:p>
          <a:p>
            <a:endParaRPr lang="it-IT" sz="2000" b="1" dirty="0" smtClean="0">
              <a:solidFill>
                <a:srgbClr val="002060"/>
              </a:solidFill>
              <a:latin typeface="+mn-lt"/>
            </a:endParaRPr>
          </a:p>
          <a:p>
            <a:r>
              <a:rPr lang="it-IT" sz="2000" b="1" dirty="0" smtClean="0">
                <a:solidFill>
                  <a:srgbClr val="002060"/>
                </a:solidFill>
                <a:latin typeface="+mn-lt"/>
              </a:rPr>
              <a:t>Fisica &lt; 2</a:t>
            </a:r>
          </a:p>
          <a:p>
            <a:endParaRPr lang="it-IT" sz="1600" b="1" dirty="0" err="1" smtClean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635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554501" y="2875571"/>
            <a:ext cx="4886954" cy="25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171" tIns="47585" rIns="95171" bIns="47585" anchor="ctr"/>
          <a:lstStyle/>
          <a:p>
            <a:endParaRPr lang="it-IT"/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539470" y="3028371"/>
            <a:ext cx="4886954" cy="25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171" tIns="47585" rIns="95171" bIns="47585" anchor="ctr"/>
          <a:lstStyle/>
          <a:p>
            <a:endParaRPr lang="it-IT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367234" y="684585"/>
            <a:ext cx="6264696" cy="2232248"/>
          </a:xfrm>
          <a:prstGeom prst="rect">
            <a:avLst/>
          </a:prstGeom>
          <a:noFill/>
          <a:ln w="15875">
            <a:solidFill>
              <a:srgbClr val="FF3300"/>
            </a:solidFill>
            <a:miter lim="800000"/>
            <a:headEnd/>
            <a:tailEnd/>
          </a:ln>
        </p:spPr>
        <p:txBody>
          <a:bodyPr wrap="square" lIns="95102" tIns="47554" rIns="95102" bIns="47554">
            <a:spAutoFit/>
          </a:bodyPr>
          <a:lstStyle/>
          <a:p>
            <a:pPr algn="just">
              <a:lnSpc>
                <a:spcPct val="130000"/>
              </a:lnSpc>
              <a:tabLst>
                <a:tab pos="0" algn="l"/>
                <a:tab pos="951708" algn="l"/>
                <a:tab pos="1903415" algn="l"/>
                <a:tab pos="2855123" algn="l"/>
                <a:tab pos="3806830" algn="l"/>
                <a:tab pos="4758538" algn="l"/>
                <a:tab pos="5708593" algn="l"/>
                <a:tab pos="6661953" algn="l"/>
                <a:tab pos="7612008" algn="l"/>
                <a:tab pos="8565368" algn="l"/>
                <a:tab pos="9515423" algn="l"/>
                <a:tab pos="10465478" algn="l"/>
              </a:tabLst>
            </a:pPr>
            <a:r>
              <a:rPr lang="it-IT" dirty="0" smtClean="0">
                <a:solidFill>
                  <a:srgbClr val="002060"/>
                </a:solidFill>
                <a:latin typeface="+mn-lt"/>
                <a:sym typeface="Wingdings" pitchFamily="2" charset="2"/>
              </a:rPr>
              <a:t>Docenti di riferimento </a:t>
            </a:r>
            <a:r>
              <a:rPr lang="it-IT" dirty="0">
                <a:solidFill>
                  <a:srgbClr val="002060"/>
                </a:solidFill>
                <a:latin typeface="+mn-lt"/>
                <a:sym typeface="Wingdings" pitchFamily="2" charset="2"/>
              </a:rPr>
              <a:t>:</a:t>
            </a:r>
          </a:p>
          <a:p>
            <a:pPr marL="297409" indent="-297409" algn="just">
              <a:lnSpc>
                <a:spcPct val="130000"/>
              </a:lnSpc>
              <a:buFont typeface="Wingdings" charset="0"/>
              <a:buChar char="ü"/>
              <a:tabLst>
                <a:tab pos="0" algn="l"/>
                <a:tab pos="951708" algn="l"/>
                <a:tab pos="1903415" algn="l"/>
                <a:tab pos="2855123" algn="l"/>
                <a:tab pos="3806830" algn="l"/>
                <a:tab pos="4758538" algn="l"/>
                <a:tab pos="5708593" algn="l"/>
                <a:tab pos="6661953" algn="l"/>
                <a:tab pos="7612008" algn="l"/>
                <a:tab pos="8565368" algn="l"/>
                <a:tab pos="9515423" algn="l"/>
                <a:tab pos="10465478" algn="l"/>
              </a:tabLst>
            </a:pPr>
            <a:r>
              <a:rPr lang="it-IT" dirty="0" smtClean="0">
                <a:solidFill>
                  <a:srgbClr val="002060"/>
                </a:solidFill>
                <a:latin typeface="+mn-lt"/>
              </a:rPr>
              <a:t>Proff. Erika </a:t>
            </a:r>
            <a:r>
              <a:rPr lang="it-IT" dirty="0">
                <a:solidFill>
                  <a:srgbClr val="002060"/>
                </a:solidFill>
                <a:latin typeface="+mn-lt"/>
              </a:rPr>
              <a:t>F</a:t>
            </a:r>
            <a:r>
              <a:rPr lang="it-IT" dirty="0" smtClean="0">
                <a:solidFill>
                  <a:srgbClr val="002060"/>
                </a:solidFill>
                <a:latin typeface="+mn-lt"/>
              </a:rPr>
              <a:t>errari e Marco Sola </a:t>
            </a:r>
            <a:r>
              <a:rPr lang="it-IT" dirty="0">
                <a:solidFill>
                  <a:srgbClr val="002060"/>
                </a:solidFill>
                <a:latin typeface="+mn-lt"/>
                <a:sym typeface="Wingdings 3" pitchFamily="18" charset="2"/>
              </a:rPr>
              <a:t> </a:t>
            </a:r>
            <a:r>
              <a:rPr lang="it-IT" dirty="0">
                <a:solidFill>
                  <a:srgbClr val="002060"/>
                </a:solidFill>
                <a:latin typeface="+mn-lt"/>
              </a:rPr>
              <a:t> </a:t>
            </a:r>
            <a:r>
              <a:rPr lang="it-IT" dirty="0" smtClean="0">
                <a:solidFill>
                  <a:srgbClr val="002060"/>
                </a:solidFill>
                <a:latin typeface="+mn-lt"/>
              </a:rPr>
              <a:t>Chimica</a:t>
            </a:r>
            <a:endParaRPr lang="it-IT" dirty="0">
              <a:solidFill>
                <a:srgbClr val="002060"/>
              </a:solidFill>
              <a:latin typeface="+mn-lt"/>
            </a:endParaRPr>
          </a:p>
          <a:p>
            <a:pPr marL="297409" indent="-297409" algn="just">
              <a:lnSpc>
                <a:spcPct val="130000"/>
              </a:lnSpc>
              <a:buFont typeface="Wingdings" charset="0"/>
              <a:buChar char="ü"/>
              <a:tabLst>
                <a:tab pos="0" algn="l"/>
                <a:tab pos="951708" algn="l"/>
                <a:tab pos="1903415" algn="l"/>
                <a:tab pos="2855123" algn="l"/>
                <a:tab pos="3806830" algn="l"/>
                <a:tab pos="4758538" algn="l"/>
                <a:tab pos="5708593" algn="l"/>
                <a:tab pos="6661953" algn="l"/>
                <a:tab pos="7612008" algn="l"/>
                <a:tab pos="8565368" algn="l"/>
                <a:tab pos="9515423" algn="l"/>
                <a:tab pos="10465478" algn="l"/>
              </a:tabLst>
            </a:pPr>
            <a:r>
              <a:rPr lang="it-IT" dirty="0" smtClean="0">
                <a:solidFill>
                  <a:srgbClr val="002060"/>
                </a:solidFill>
                <a:latin typeface="+mn-lt"/>
              </a:rPr>
              <a:t>Proff</a:t>
            </a:r>
            <a:r>
              <a:rPr lang="it-IT" dirty="0">
                <a:solidFill>
                  <a:srgbClr val="002060"/>
                </a:solidFill>
                <a:latin typeface="+mn-lt"/>
              </a:rPr>
              <a:t>. </a:t>
            </a:r>
            <a:r>
              <a:rPr lang="it-IT" dirty="0" smtClean="0">
                <a:solidFill>
                  <a:srgbClr val="002060"/>
                </a:solidFill>
                <a:latin typeface="+mn-lt"/>
              </a:rPr>
              <a:t>Lorena </a:t>
            </a:r>
            <a:r>
              <a:rPr lang="it-IT" dirty="0" err="1" smtClean="0">
                <a:solidFill>
                  <a:srgbClr val="002060"/>
                </a:solidFill>
                <a:latin typeface="+mn-lt"/>
              </a:rPr>
              <a:t>Rebecchi</a:t>
            </a:r>
            <a:r>
              <a:rPr lang="it-IT" dirty="0" smtClean="0">
                <a:solidFill>
                  <a:srgbClr val="002060"/>
                </a:solidFill>
                <a:latin typeface="+mn-lt"/>
              </a:rPr>
              <a:t> e </a:t>
            </a:r>
            <a:r>
              <a:rPr lang="it-IT" dirty="0">
                <a:solidFill>
                  <a:srgbClr val="002060"/>
                </a:solidFill>
                <a:latin typeface="+mn-lt"/>
              </a:rPr>
              <a:t>Carlo Romagnoli </a:t>
            </a:r>
            <a:r>
              <a:rPr lang="it-IT" dirty="0">
                <a:solidFill>
                  <a:srgbClr val="002060"/>
                </a:solidFill>
                <a:latin typeface="+mn-lt"/>
                <a:sym typeface="Wingdings 3" pitchFamily="18" charset="2"/>
              </a:rPr>
              <a:t></a:t>
            </a:r>
            <a:r>
              <a:rPr lang="it-IT" dirty="0">
                <a:solidFill>
                  <a:srgbClr val="002060"/>
                </a:solidFill>
                <a:latin typeface="+mn-lt"/>
              </a:rPr>
              <a:t> </a:t>
            </a:r>
            <a:r>
              <a:rPr lang="it-IT" dirty="0" smtClean="0">
                <a:solidFill>
                  <a:srgbClr val="002060"/>
                </a:solidFill>
                <a:latin typeface="+mn-lt"/>
              </a:rPr>
              <a:t> 	       Biologia</a:t>
            </a:r>
          </a:p>
          <a:p>
            <a:pPr marL="297409" indent="-297409" algn="just">
              <a:lnSpc>
                <a:spcPct val="130000"/>
              </a:lnSpc>
              <a:buFont typeface="Wingdings" charset="0"/>
              <a:buChar char="ü"/>
              <a:tabLst>
                <a:tab pos="0" algn="l"/>
                <a:tab pos="951708" algn="l"/>
                <a:tab pos="1903415" algn="l"/>
                <a:tab pos="2855123" algn="l"/>
                <a:tab pos="3806830" algn="l"/>
                <a:tab pos="4758538" algn="l"/>
                <a:tab pos="5708593" algn="l"/>
                <a:tab pos="6661953" algn="l"/>
                <a:tab pos="7612008" algn="l"/>
                <a:tab pos="8565368" algn="l"/>
                <a:tab pos="9515423" algn="l"/>
                <a:tab pos="10465478" algn="l"/>
              </a:tabLst>
            </a:pPr>
            <a:r>
              <a:rPr lang="it-IT" dirty="0" smtClean="0">
                <a:solidFill>
                  <a:srgbClr val="002060"/>
                </a:solidFill>
                <a:latin typeface="+mn-lt"/>
              </a:rPr>
              <a:t>Prof. 	Simone Ferrari</a:t>
            </a:r>
            <a:r>
              <a:rPr lang="it-IT" dirty="0">
                <a:solidFill>
                  <a:srgbClr val="002060"/>
                </a:solidFill>
                <a:latin typeface="+mn-lt"/>
              </a:rPr>
              <a:t> </a:t>
            </a:r>
            <a:r>
              <a:rPr lang="it-IT" dirty="0" smtClean="0">
                <a:solidFill>
                  <a:srgbClr val="002060"/>
                </a:solidFill>
                <a:sym typeface="Wingdings 3" pitchFamily="18" charset="2"/>
              </a:rPr>
              <a:t>  </a:t>
            </a:r>
            <a:r>
              <a:rPr lang="it-IT" dirty="0" smtClean="0">
                <a:solidFill>
                  <a:srgbClr val="002060"/>
                </a:solidFill>
                <a:latin typeface="+mn-lt"/>
              </a:rPr>
              <a:t>Matematica</a:t>
            </a:r>
          </a:p>
          <a:p>
            <a:pPr marL="297409" indent="-297409" algn="just">
              <a:lnSpc>
                <a:spcPct val="130000"/>
              </a:lnSpc>
              <a:buFont typeface="Wingdings" charset="0"/>
              <a:buChar char="ü"/>
              <a:tabLst>
                <a:tab pos="0" algn="l"/>
                <a:tab pos="951708" algn="l"/>
                <a:tab pos="1903415" algn="l"/>
                <a:tab pos="2855123" algn="l"/>
                <a:tab pos="3806830" algn="l"/>
                <a:tab pos="4758538" algn="l"/>
                <a:tab pos="5708593" algn="l"/>
                <a:tab pos="6661953" algn="l"/>
                <a:tab pos="7612008" algn="l"/>
                <a:tab pos="8565368" algn="l"/>
                <a:tab pos="9515423" algn="l"/>
                <a:tab pos="10465478" algn="l"/>
              </a:tabLst>
            </a:pPr>
            <a:r>
              <a:rPr lang="it-IT" dirty="0" smtClean="0">
                <a:solidFill>
                  <a:srgbClr val="002060"/>
                </a:solidFill>
                <a:latin typeface="+mn-lt"/>
              </a:rPr>
              <a:t>Prof. Rossella Brunetti </a:t>
            </a:r>
            <a:r>
              <a:rPr lang="it-IT" dirty="0">
                <a:solidFill>
                  <a:srgbClr val="002060"/>
                </a:solidFill>
                <a:sym typeface="Wingdings 3" pitchFamily="18" charset="2"/>
              </a:rPr>
              <a:t> </a:t>
            </a:r>
            <a:r>
              <a:rPr lang="it-IT" dirty="0" smtClean="0">
                <a:solidFill>
                  <a:srgbClr val="002060"/>
                </a:solidFill>
                <a:sym typeface="Wingdings 3" pitchFamily="18" charset="2"/>
              </a:rPr>
              <a:t> Fisica</a:t>
            </a:r>
            <a:endParaRPr lang="it-IT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49982" y="2972007"/>
            <a:ext cx="6257156" cy="880930"/>
          </a:xfrm>
          <a:prstGeom prst="rect">
            <a:avLst/>
          </a:prstGeom>
          <a:noFill/>
          <a:ln w="15875" cmpd="thinThick">
            <a:solidFill>
              <a:srgbClr val="FF3300"/>
            </a:solidFill>
          </a:ln>
        </p:spPr>
        <p:txBody>
          <a:bodyPr wrap="square" lIns="95171" tIns="47585" rIns="95171" bIns="47585" rtlCol="0">
            <a:spAutoFit/>
          </a:bodyPr>
          <a:lstStyle/>
          <a:p>
            <a:r>
              <a:rPr lang="it-IT" sz="1700" dirty="0">
                <a:solidFill>
                  <a:srgbClr val="002060"/>
                </a:solidFill>
                <a:latin typeface="+mn-lt"/>
              </a:rPr>
              <a:t>Attività di </a:t>
            </a:r>
            <a:r>
              <a:rPr lang="it-IT" sz="1700" b="1" dirty="0">
                <a:solidFill>
                  <a:srgbClr val="F83008"/>
                </a:solidFill>
                <a:latin typeface="+mn-lt"/>
              </a:rPr>
              <a:t>recupero OFA </a:t>
            </a:r>
            <a:r>
              <a:rPr lang="it-IT" sz="1700" b="1" dirty="0" smtClean="0">
                <a:solidFill>
                  <a:srgbClr val="F83008"/>
                </a:solidFill>
                <a:latin typeface="+mn-lt"/>
              </a:rPr>
              <a:t>materiale on</a:t>
            </a:r>
            <a:r>
              <a:rPr lang="it-IT" sz="1700" b="1" dirty="0">
                <a:solidFill>
                  <a:srgbClr val="F83008"/>
                </a:solidFill>
                <a:latin typeface="+mn-lt"/>
              </a:rPr>
              <a:t>-line </a:t>
            </a:r>
            <a:r>
              <a:rPr lang="it-IT" sz="1700" dirty="0">
                <a:solidFill>
                  <a:srgbClr val="002060"/>
                </a:solidFill>
                <a:latin typeface="+mn-lt"/>
              </a:rPr>
              <a:t>(</a:t>
            </a:r>
            <a:r>
              <a:rPr lang="it-IT" sz="1700" dirty="0" smtClean="0">
                <a:solidFill>
                  <a:srgbClr val="002060"/>
                </a:solidFill>
                <a:latin typeface="+mn-lt"/>
              </a:rPr>
              <a:t>disponibile </a:t>
            </a:r>
            <a:r>
              <a:rPr lang="it-IT" sz="1700" dirty="0">
                <a:solidFill>
                  <a:srgbClr val="002060"/>
                </a:solidFill>
                <a:latin typeface="+mn-lt"/>
              </a:rPr>
              <a:t>su Dolly)</a:t>
            </a:r>
            <a:r>
              <a:rPr lang="it-IT" sz="1700" b="1" dirty="0">
                <a:solidFill>
                  <a:srgbClr val="F83008"/>
                </a:solidFill>
                <a:latin typeface="+mn-lt"/>
              </a:rPr>
              <a:t> oppure </a:t>
            </a:r>
            <a:r>
              <a:rPr lang="it-IT" sz="1700" dirty="0">
                <a:solidFill>
                  <a:srgbClr val="002060"/>
                </a:solidFill>
                <a:latin typeface="+mn-lt"/>
              </a:rPr>
              <a:t>con </a:t>
            </a:r>
            <a:r>
              <a:rPr lang="it-IT" sz="1700" b="1" dirty="0">
                <a:solidFill>
                  <a:srgbClr val="F83008"/>
                </a:solidFill>
                <a:latin typeface="+mn-lt"/>
              </a:rPr>
              <a:t>studenti senior </a:t>
            </a:r>
            <a:r>
              <a:rPr lang="it-IT" sz="1700" dirty="0">
                <a:solidFill>
                  <a:srgbClr val="002060"/>
                </a:solidFill>
                <a:latin typeface="+mn-lt"/>
              </a:rPr>
              <a:t>(FSG) selezionati per merito (info mail e sito</a:t>
            </a:r>
            <a:r>
              <a:rPr lang="it-IT" sz="1700" dirty="0" smtClean="0">
                <a:solidFill>
                  <a:srgbClr val="002060"/>
                </a:solidFill>
                <a:latin typeface="+mn-lt"/>
              </a:rPr>
              <a:t>).</a:t>
            </a:r>
            <a:endParaRPr lang="it-IT" sz="17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49982" y="3881689"/>
            <a:ext cx="6257157" cy="619320"/>
          </a:xfrm>
          <a:prstGeom prst="rect">
            <a:avLst/>
          </a:prstGeom>
          <a:noFill/>
          <a:ln w="15875" cmpd="thinThick">
            <a:solidFill>
              <a:srgbClr val="FF3300"/>
            </a:solidFill>
          </a:ln>
        </p:spPr>
        <p:txBody>
          <a:bodyPr wrap="square" lIns="95171" tIns="47585" rIns="95171" bIns="47585" rtlCol="0">
            <a:spAutoFit/>
          </a:bodyPr>
          <a:lstStyle/>
          <a:p>
            <a:r>
              <a:rPr lang="it-IT" sz="1700" dirty="0">
                <a:solidFill>
                  <a:srgbClr val="F83008"/>
                </a:solidFill>
                <a:latin typeface="+mn-lt"/>
              </a:rPr>
              <a:t>Tutorato</a:t>
            </a:r>
            <a:r>
              <a:rPr lang="it-IT" sz="1700" dirty="0">
                <a:solidFill>
                  <a:srgbClr val="002060"/>
                </a:solidFill>
                <a:latin typeface="+mn-lt"/>
              </a:rPr>
              <a:t> con studenti </a:t>
            </a:r>
            <a:r>
              <a:rPr lang="it-IT" sz="1700" dirty="0" smtClean="0">
                <a:solidFill>
                  <a:srgbClr val="002060"/>
                </a:solidFill>
                <a:latin typeface="+mn-lt"/>
              </a:rPr>
              <a:t>senior (FSG) selezionati </a:t>
            </a:r>
            <a:r>
              <a:rPr lang="it-IT" sz="1700" dirty="0">
                <a:solidFill>
                  <a:srgbClr val="002060"/>
                </a:solidFill>
                <a:latin typeface="+mn-lt"/>
              </a:rPr>
              <a:t>per merito in tutte le materie (info mail e sito)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380776" y="70202"/>
            <a:ext cx="6257156" cy="542375"/>
          </a:xfrm>
          <a:prstGeom prst="rect">
            <a:avLst/>
          </a:prstGeom>
          <a:solidFill>
            <a:srgbClr val="F83008"/>
          </a:solidFill>
        </p:spPr>
        <p:txBody>
          <a:bodyPr wrap="square" lIns="95171" tIns="47585" rIns="95171" bIns="47585" rtlCol="0">
            <a:spAutoFit/>
          </a:bodyPr>
          <a:lstStyle/>
          <a:p>
            <a:pPr algn="ctr"/>
            <a:r>
              <a:rPr lang="it-IT" sz="2900" dirty="0">
                <a:latin typeface="Arial" panose="020B0604020202020204" pitchFamily="34" charset="0"/>
                <a:cs typeface="Arial" panose="020B0604020202020204" pitchFamily="34" charset="0"/>
              </a:rPr>
              <a:t>Referenti OFA</a:t>
            </a:r>
          </a:p>
        </p:txBody>
      </p:sp>
    </p:spTree>
    <p:extLst>
      <p:ext uri="{BB962C8B-B14F-4D97-AF65-F5344CB8AC3E}">
        <p14:creationId xmlns:p14="http://schemas.microsoft.com/office/powerpoint/2010/main" val="334232220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99FF"/>
        </a:solidFill>
        <a:ln w="9525" cap="flat" cmpd="sng" algn="ctr">
          <a:solidFill>
            <a:srgbClr val="D60093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solidFill>
              <a:srgbClr val="002060"/>
            </a:solidFill>
            <a:latin typeface="Comic Sans MS" pitchFamily="66" charset="0"/>
          </a:defRPr>
        </a:defPPr>
      </a:lstStyle>
    </a:tx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>
        <a:solidFill>
          <a:srgbClr val="FFFF00"/>
        </a:solidFill>
        <a:ln w="25400">
          <a:solidFill>
            <a:srgbClr val="FF66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0"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solidFill>
              <a:srgbClr val="002060"/>
            </a:solidFill>
            <a:latin typeface="Comic Sans MS" pitchFamily="66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15322</TotalTime>
  <Words>2230</Words>
  <Application>Microsoft Macintosh PowerPoint</Application>
  <PresentationFormat>Personalizzato</PresentationFormat>
  <Paragraphs>402</Paragraphs>
  <Slides>43</Slides>
  <Notes>24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43</vt:i4>
      </vt:variant>
    </vt:vector>
  </HeadingPairs>
  <TitlesOfParts>
    <vt:vector size="45" baseType="lpstr">
      <vt:lpstr>Struttura predefinita</vt:lpstr>
      <vt:lpstr>Equinozio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fpellati</dc:creator>
  <cp:lastModifiedBy>Lisa Ferraresi</cp:lastModifiedBy>
  <cp:revision>523</cp:revision>
  <cp:lastPrinted>2017-09-29T09:29:23Z</cp:lastPrinted>
  <dcterms:created xsi:type="dcterms:W3CDTF">2007-07-13T08:38:49Z</dcterms:created>
  <dcterms:modified xsi:type="dcterms:W3CDTF">2019-11-12T11:12:17Z</dcterms:modified>
</cp:coreProperties>
</file>