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212414@studenti.unimore.it" TargetMode="External"/><Relationship Id="rId2" Type="http://schemas.openxmlformats.org/officeDocument/2006/relationships/hyperlink" Target="mailto:186848@studenti.unimore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196363@studenti.unimore.it" TargetMode="External"/><Relationship Id="rId2" Type="http://schemas.openxmlformats.org/officeDocument/2006/relationships/hyperlink" Target="mailto:196188@studenti.unimore.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187047@studenti.unimore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202873@studenti.unimore.i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196188@studenti.unimore.it" TargetMode="External"/><Relationship Id="rId7" Type="http://schemas.openxmlformats.org/officeDocument/2006/relationships/hyperlink" Target="mailto:196363@studenti.unimore.it" TargetMode="External"/><Relationship Id="rId2" Type="http://schemas.openxmlformats.org/officeDocument/2006/relationships/hyperlink" Target="mailto:186848@studenti.unimore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187047@studenti.unimore.it" TargetMode="External"/><Relationship Id="rId5" Type="http://schemas.openxmlformats.org/officeDocument/2006/relationships/hyperlink" Target="mailto:202873@studenti.unimore.it" TargetMode="External"/><Relationship Id="rId4" Type="http://schemas.openxmlformats.org/officeDocument/2006/relationships/hyperlink" Target="mailto:212414@studenti.unimore.i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="" xmlns:a16="http://schemas.microsoft.com/office/drawing/2014/main" id="{17E54A9A-C353-44DE-A4F2-CB4451345A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4" name="Rectangle 11">
              <a:extLst>
                <a:ext uri="{FF2B5EF4-FFF2-40B4-BE49-F238E27FC236}">
                  <a16:creationId xmlns="" xmlns:a16="http://schemas.microsoft.com/office/drawing/2014/main" id="{D4071868-6980-4C45-83AB-30058637D0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16D8F9F-59A6-4BC9-8DFE-ED60618FC6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D9FE5CB9-13CA-4343-BC1A-DA1132B4D7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973DCF3-9BE0-4E66-8DFE-3FBE025F52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D809BA1F-396A-41B1-A897-99476DBA8D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FFAB676C-8A11-4B22-BA24-ACB2FB42B0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064B9E6-8C36-4EE5-8971-89DCB90B3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 b="1"/>
              <a:t/>
            </a:r>
            <a:br>
              <a:rPr lang="it-IT" sz="3800" b="1"/>
            </a:br>
            <a:r>
              <a:rPr lang="it-IT" sz="3800" b="1"/>
              <a:t/>
            </a:r>
            <a:br>
              <a:rPr lang="it-IT" sz="3800" b="1"/>
            </a:br>
            <a:r>
              <a:rPr lang="it-IT" sz="3800" b="1"/>
              <a:t>PROGETTO TUTOR D’AULA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55E4FC8-B1C9-42A9-93C5-AB1C3CB8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it-IT" sz="3200" b="1" dirty="0"/>
              <a:t>FARMACIA e CTF</a:t>
            </a:r>
          </a:p>
          <a:p>
            <a:r>
              <a:rPr lang="it-IT" sz="3200" b="1" dirty="0"/>
              <a:t>2018/2019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="" xmlns:a16="http://schemas.microsoft.com/office/drawing/2014/main" id="{12A3A34B-F13A-40B6-99A9-41598F4401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07B8FAA-FABB-4D2C-AF19-446D16CBF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556791"/>
            <a:ext cx="4348925" cy="1565613"/>
          </a:xfrm>
          <a:prstGeom prst="rect">
            <a:avLst/>
          </a:prstGeom>
        </p:spPr>
      </p:pic>
      <p:cxnSp>
        <p:nvCxnSpPr>
          <p:cNvPr id="26" name="Straight Connector 20">
            <a:extLst>
              <a:ext uri="{FF2B5EF4-FFF2-40B4-BE49-F238E27FC236}">
                <a16:creationId xmlns="" xmlns:a16="http://schemas.microsoft.com/office/drawing/2014/main" id="{0ADC4750-67CB-4B67-B80F-E157788C0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0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AD61607-3FA7-41BE-9951-7182E7D4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SUPPORTO ALLE ATTIVITA’ DI MONITORAGGIO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DAC8197-6513-49E0-9890-B9B59399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Tutor</a:t>
            </a:r>
            <a:r>
              <a:rPr lang="it-IT" dirty="0"/>
              <a:t> collabora con il </a:t>
            </a:r>
            <a:r>
              <a:rPr lang="it-IT" b="1" dirty="0"/>
              <a:t>Presidente</a:t>
            </a:r>
            <a:r>
              <a:rPr lang="it-IT" dirty="0"/>
              <a:t> del </a:t>
            </a:r>
            <a:r>
              <a:rPr lang="it-IT" b="1" dirty="0" err="1"/>
              <a:t>CdS</a:t>
            </a:r>
            <a:r>
              <a:rPr lang="it-IT" dirty="0"/>
              <a:t> nella preparazione dei </a:t>
            </a:r>
            <a:r>
              <a:rPr lang="it-IT" b="1" dirty="0"/>
              <a:t>materiali</a:t>
            </a:r>
            <a:r>
              <a:rPr lang="it-IT" dirty="0"/>
              <a:t> necessari per il </a:t>
            </a:r>
            <a:r>
              <a:rPr lang="it-IT" b="1" dirty="0"/>
              <a:t>monitoraggio del </a:t>
            </a:r>
            <a:r>
              <a:rPr lang="it-IT" b="1" dirty="0" err="1"/>
              <a:t>CdS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1287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EA80984-F977-4A4B-9543-333DBA22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2F3DA4A-3BBD-475F-86DA-25CD6CEA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Aiutare</a:t>
            </a:r>
            <a:r>
              <a:rPr lang="it-IT" dirty="0"/>
              <a:t> lo studente a </a:t>
            </a:r>
            <a:r>
              <a:rPr lang="it-IT" b="1" dirty="0"/>
              <a:t>comprendere e conciliare </a:t>
            </a:r>
            <a:r>
              <a:rPr lang="it-IT" dirty="0"/>
              <a:t>i vari aspetti della </a:t>
            </a:r>
            <a:r>
              <a:rPr lang="it-IT" b="1" dirty="0"/>
              <a:t>vita Universitaria</a:t>
            </a:r>
            <a:r>
              <a:rPr lang="it-IT" dirty="0"/>
              <a:t>, dal </a:t>
            </a:r>
            <a:r>
              <a:rPr lang="it-IT" b="1" dirty="0"/>
              <a:t>rapporto</a:t>
            </a:r>
            <a:r>
              <a:rPr lang="it-IT" dirty="0"/>
              <a:t> con i </a:t>
            </a:r>
            <a:r>
              <a:rPr lang="it-IT" b="1" dirty="0"/>
              <a:t>Colleghi</a:t>
            </a:r>
            <a:r>
              <a:rPr lang="it-IT" dirty="0"/>
              <a:t> al rapporto con i </a:t>
            </a:r>
            <a:r>
              <a:rPr lang="it-IT" b="1" dirty="0"/>
              <a:t>Professori</a:t>
            </a:r>
            <a:r>
              <a:rPr lang="it-IT" dirty="0"/>
              <a:t> e il </a:t>
            </a:r>
            <a:r>
              <a:rPr lang="it-IT" b="1" dirty="0"/>
              <a:t>Personale</a:t>
            </a:r>
            <a:r>
              <a:rPr lang="it-IT" dirty="0"/>
              <a:t> all’interno del mondo Accademico.</a:t>
            </a:r>
          </a:p>
          <a:p>
            <a:r>
              <a:rPr lang="it-IT" b="1" dirty="0"/>
              <a:t>Supportare</a:t>
            </a:r>
            <a:r>
              <a:rPr lang="it-IT" dirty="0"/>
              <a:t> gli </a:t>
            </a:r>
            <a:r>
              <a:rPr lang="it-IT" b="1" dirty="0"/>
              <a:t>studenti</a:t>
            </a:r>
            <a:r>
              <a:rPr lang="it-IT" dirty="0"/>
              <a:t> iscritti al progetto </a:t>
            </a:r>
            <a:r>
              <a:rPr lang="it-IT" b="1" dirty="0"/>
              <a:t>ERASMUS</a:t>
            </a:r>
            <a:r>
              <a:rPr lang="it-IT" dirty="0"/>
              <a:t> nelle fasi organizzative dell’iter che precede la partenza.</a:t>
            </a:r>
          </a:p>
          <a:p>
            <a:r>
              <a:rPr lang="it-IT" b="1" dirty="0"/>
              <a:t>Collaborare</a:t>
            </a:r>
            <a:r>
              <a:rPr lang="it-IT" dirty="0"/>
              <a:t> con i </a:t>
            </a:r>
            <a:r>
              <a:rPr lang="it-IT" b="1" dirty="0"/>
              <a:t>Presidenti dei </a:t>
            </a:r>
            <a:r>
              <a:rPr lang="it-IT" b="1" dirty="0" err="1"/>
              <a:t>CdS</a:t>
            </a:r>
            <a:r>
              <a:rPr lang="it-IT" dirty="0"/>
              <a:t> di </a:t>
            </a:r>
            <a:r>
              <a:rPr lang="it-IT" b="1" dirty="0"/>
              <a:t>Farmacia</a:t>
            </a:r>
            <a:r>
              <a:rPr lang="it-IT" dirty="0"/>
              <a:t> (Prof.ssa Vandelli) e di </a:t>
            </a:r>
            <a:r>
              <a:rPr lang="it-IT" b="1" dirty="0"/>
              <a:t>Chimica e Tecnologie Farmaceutiche </a:t>
            </a:r>
            <a:r>
              <a:rPr lang="it-IT" dirty="0"/>
              <a:t>(Prof. Prati) nelle iniziative di </a:t>
            </a:r>
            <a:r>
              <a:rPr lang="it-IT" b="1" dirty="0"/>
              <a:t>Orientamento e Monitoraggio </a:t>
            </a:r>
            <a:r>
              <a:rPr lang="it-IT" dirty="0"/>
              <a:t>dei suddetti Corsi di Studi.</a:t>
            </a:r>
          </a:p>
        </p:txBody>
      </p:sp>
    </p:spTree>
    <p:extLst>
      <p:ext uri="{BB962C8B-B14F-4D97-AF65-F5344CB8AC3E}">
        <p14:creationId xmlns:p14="http://schemas.microsoft.com/office/powerpoint/2010/main" val="51660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00BD7CC-4477-4EAA-B4C8-2EE1335A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SPORTELLO STUDENTI</a:t>
            </a:r>
            <a:br>
              <a:rPr lang="it-IT" b="1" dirty="0"/>
            </a:br>
            <a:r>
              <a:rPr lang="it-IT" b="1" dirty="0"/>
              <a:t>I – II ANNO FARMACIA/CTF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EAE13FD-11A9-4991-820D-A251A9E4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/>
              <a:t>Tutor</a:t>
            </a:r>
            <a:r>
              <a:rPr lang="it-IT" dirty="0"/>
              <a:t> si rende disponibile per </a:t>
            </a:r>
            <a:r>
              <a:rPr lang="it-IT" b="1" dirty="0"/>
              <a:t>due ore a settimana </a:t>
            </a:r>
            <a:r>
              <a:rPr lang="it-IT" dirty="0"/>
              <a:t>per ascoltare eventuali </a:t>
            </a:r>
            <a:r>
              <a:rPr lang="it-IT" b="1" dirty="0"/>
              <a:t>problemi</a:t>
            </a:r>
            <a:r>
              <a:rPr lang="it-IT" dirty="0"/>
              <a:t> riscontrati durante le </a:t>
            </a:r>
            <a:r>
              <a:rPr lang="it-IT" b="1" dirty="0"/>
              <a:t>lezioni o la vita universitaria </a:t>
            </a:r>
            <a:r>
              <a:rPr lang="it-IT" dirty="0"/>
              <a:t>nel suo complesso. Di tali problematiche il tutor prende nota e riferisce al </a:t>
            </a:r>
            <a:r>
              <a:rPr lang="it-IT" b="1" dirty="0"/>
              <a:t>Presidente</a:t>
            </a:r>
            <a:r>
              <a:rPr lang="it-IT" dirty="0"/>
              <a:t> del relativo </a:t>
            </a:r>
            <a:r>
              <a:rPr lang="it-IT" b="1" dirty="0" err="1"/>
              <a:t>CdS</a:t>
            </a:r>
            <a:r>
              <a:rPr lang="it-IT" dirty="0"/>
              <a:t>.</a:t>
            </a:r>
          </a:p>
          <a:p>
            <a:r>
              <a:rPr lang="it-IT" dirty="0"/>
              <a:t>Sarà attivato uno </a:t>
            </a:r>
            <a:r>
              <a:rPr lang="it-IT" b="1" dirty="0"/>
              <a:t>sportello</a:t>
            </a:r>
            <a:r>
              <a:rPr lang="it-IT" dirty="0"/>
              <a:t> per </a:t>
            </a:r>
            <a:r>
              <a:rPr lang="it-IT" b="1" dirty="0"/>
              <a:t>Farmacia </a:t>
            </a:r>
            <a:r>
              <a:rPr lang="it-IT" dirty="0"/>
              <a:t>e uno per </a:t>
            </a:r>
            <a:r>
              <a:rPr lang="it-IT" b="1" dirty="0"/>
              <a:t>CTF</a:t>
            </a:r>
            <a:r>
              <a:rPr lang="it-IT" dirty="0"/>
              <a:t>.</a:t>
            </a:r>
          </a:p>
          <a:p>
            <a:r>
              <a:rPr lang="it-IT" b="1" dirty="0"/>
              <a:t>Ora e Luogo: </a:t>
            </a:r>
            <a:r>
              <a:rPr lang="it-IT" b="1" dirty="0">
                <a:solidFill>
                  <a:srgbClr val="FF0000"/>
                </a:solidFill>
              </a:rPr>
              <a:t>Venerdì h. 14.00 – 16.00 Piano Interrato (-1) Via Campi 103 (Modena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Tutor: </a:t>
            </a:r>
            <a:r>
              <a:rPr lang="it-IT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Zofou</a:t>
            </a: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Melanie Sandra </a:t>
            </a: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per FARMACIA </a:t>
            </a:r>
            <a:r>
              <a:rPr lang="it-IT" b="1" dirty="0" smtClean="0">
                <a:solidFill>
                  <a:srgbClr val="FF0000"/>
                </a:solidFill>
                <a:hlinkClick r:id="rId2"/>
              </a:rPr>
              <a:t>186848@studenti.unimore.it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B15E28"/>
              </a:buClr>
              <a:buNone/>
            </a:pP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</a:t>
            </a:r>
            <a:r>
              <a:rPr lang="it-IT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Iannuzzi</a:t>
            </a: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Davide </a:t>
            </a: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per CTF </a:t>
            </a:r>
            <a:r>
              <a:rPr lang="it-IT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212414@studenti.unimore.it</a:t>
            </a:r>
            <a:endParaRPr lang="it-IT" b="1" dirty="0">
              <a:solidFill>
                <a:srgbClr val="FF0000"/>
              </a:solidFill>
            </a:endParaRPr>
          </a:p>
          <a:p>
            <a:pPr marL="0" lvl="0" indent="0">
              <a:buClr>
                <a:srgbClr val="B15E28"/>
              </a:buClr>
              <a:buNone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lvl="0">
              <a:buClr>
                <a:srgbClr val="B15E28"/>
              </a:buClr>
            </a:pPr>
            <a:endParaRPr lang="it-IT" sz="2200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95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2A1674-AA79-4B08-A9E7-5E1A9591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SPORTELLO STUDENTI </a:t>
            </a:r>
            <a:br>
              <a:rPr lang="it-IT" b="1" dirty="0"/>
            </a:br>
            <a:r>
              <a:rPr lang="it-IT" b="1" dirty="0"/>
              <a:t>III – IV ANNO  FARMACIA/CTF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789C1A4-559E-48A8-A1C2-07BE1250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/>
              <a:t>Tutor</a:t>
            </a:r>
            <a:r>
              <a:rPr lang="it-IT" dirty="0"/>
              <a:t> si rende disponibile per </a:t>
            </a:r>
            <a:r>
              <a:rPr lang="it-IT" b="1" dirty="0"/>
              <a:t>due ore </a:t>
            </a:r>
            <a:r>
              <a:rPr lang="it-IT" dirty="0"/>
              <a:t>la </a:t>
            </a:r>
            <a:r>
              <a:rPr lang="it-IT" b="1" dirty="0"/>
              <a:t>settimana</a:t>
            </a:r>
            <a:r>
              <a:rPr lang="it-IT" dirty="0"/>
              <a:t> per ascoltare eventuali </a:t>
            </a:r>
            <a:r>
              <a:rPr lang="it-IT" b="1" dirty="0"/>
              <a:t>problemi</a:t>
            </a:r>
            <a:r>
              <a:rPr lang="it-IT" dirty="0"/>
              <a:t> riscontrati durante le </a:t>
            </a:r>
            <a:r>
              <a:rPr lang="it-IT" b="1" dirty="0"/>
              <a:t>lezioni</a:t>
            </a:r>
            <a:r>
              <a:rPr lang="it-IT" dirty="0"/>
              <a:t> o la </a:t>
            </a:r>
            <a:r>
              <a:rPr lang="it-IT" b="1" dirty="0"/>
              <a:t>vita universitaria </a:t>
            </a:r>
            <a:r>
              <a:rPr lang="it-IT" dirty="0"/>
              <a:t>nel suo complesso. Di tali problematiche il tutor prende nota e </a:t>
            </a:r>
            <a:r>
              <a:rPr lang="it-IT" b="1" dirty="0"/>
              <a:t>riferisce</a:t>
            </a:r>
            <a:r>
              <a:rPr lang="it-IT" dirty="0"/>
              <a:t> al </a:t>
            </a:r>
            <a:r>
              <a:rPr lang="it-IT" b="1" dirty="0"/>
              <a:t>Presidente</a:t>
            </a:r>
            <a:r>
              <a:rPr lang="it-IT" dirty="0"/>
              <a:t> del relativo </a:t>
            </a:r>
            <a:r>
              <a:rPr lang="it-IT" b="1" dirty="0" err="1"/>
              <a:t>CdS</a:t>
            </a:r>
            <a:r>
              <a:rPr lang="it-IT" dirty="0"/>
              <a:t>.</a:t>
            </a:r>
          </a:p>
          <a:p>
            <a:r>
              <a:rPr lang="it-IT" dirty="0"/>
              <a:t>Si prevede l’attivazione di uno </a:t>
            </a:r>
            <a:r>
              <a:rPr lang="it-IT" b="1" dirty="0"/>
              <a:t>sportello</a:t>
            </a:r>
            <a:r>
              <a:rPr lang="it-IT" dirty="0"/>
              <a:t> per </a:t>
            </a:r>
            <a:r>
              <a:rPr lang="it-IT" b="1" dirty="0"/>
              <a:t>Farmacia</a:t>
            </a:r>
            <a:r>
              <a:rPr lang="it-IT" dirty="0"/>
              <a:t> e uno per </a:t>
            </a:r>
            <a:r>
              <a:rPr lang="it-IT" b="1" dirty="0"/>
              <a:t>CTF</a:t>
            </a:r>
            <a:r>
              <a:rPr lang="it-IT" dirty="0"/>
              <a:t>.</a:t>
            </a:r>
          </a:p>
          <a:p>
            <a:r>
              <a:rPr lang="it-IT" b="1" dirty="0"/>
              <a:t>Ora e Luogo: </a:t>
            </a:r>
            <a:r>
              <a:rPr lang="it-IT" b="1" dirty="0">
                <a:solidFill>
                  <a:srgbClr val="FF0000"/>
                </a:solidFill>
              </a:rPr>
              <a:t>Venerdì h. 14.00 – 16.00 Piano Interrato (-1) Via Campi 103 (Modena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pPr lvl="0">
              <a:buClr>
                <a:srgbClr val="B15E28"/>
              </a:buClr>
            </a:pPr>
            <a:r>
              <a:rPr lang="it-IT" b="1" dirty="0" smtClean="0">
                <a:solidFill>
                  <a:schemeClr val="tx2"/>
                </a:solidFill>
              </a:rPr>
              <a:t>Tutor: </a:t>
            </a: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Rinaldi </a:t>
            </a: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Arianna </a:t>
            </a:r>
            <a:r>
              <a:rPr lang="it-IT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per CTF </a:t>
            </a:r>
            <a:r>
              <a:rPr lang="it-IT" b="1" dirty="0">
                <a:solidFill>
                  <a:srgbClr val="FF0000"/>
                </a:solidFill>
                <a:hlinkClick r:id="rId2"/>
              </a:rPr>
              <a:t>196188@studenti.unimore.it</a:t>
            </a:r>
            <a:endParaRPr lang="it-IT" b="1" dirty="0">
              <a:solidFill>
                <a:srgbClr val="FF0000"/>
              </a:solidFill>
            </a:endParaRPr>
          </a:p>
          <a:p>
            <a:pPr marL="0" lvl="0" indent="0">
              <a:buClr>
                <a:srgbClr val="B15E28"/>
              </a:buClr>
              <a:buNone/>
            </a:pPr>
            <a:r>
              <a:rPr lang="it-IT" b="1" dirty="0">
                <a:solidFill>
                  <a:srgbClr val="212121"/>
                </a:solidFill>
              </a:rPr>
              <a:t>               </a:t>
            </a:r>
            <a:r>
              <a:rPr lang="it-IT" b="1" dirty="0" smtClean="0">
                <a:solidFill>
                  <a:srgbClr val="212121"/>
                </a:solidFill>
              </a:rPr>
              <a:t> Bisi </a:t>
            </a:r>
            <a:r>
              <a:rPr lang="it-IT" b="1" dirty="0" smtClean="0">
                <a:solidFill>
                  <a:srgbClr val="212121"/>
                </a:solidFill>
              </a:rPr>
              <a:t>Nicolò per FARMACIA </a:t>
            </a:r>
            <a:r>
              <a:rPr lang="it-IT" b="1" dirty="0">
                <a:solidFill>
                  <a:srgbClr val="FF0000"/>
                </a:solidFill>
                <a:hlinkClick r:id="rId3"/>
              </a:rPr>
              <a:t>196363@studenti.unimore.it</a:t>
            </a:r>
            <a:endParaRPr lang="it-IT" b="1" dirty="0">
              <a:solidFill>
                <a:srgbClr val="FF0000"/>
              </a:solidFill>
            </a:endParaRPr>
          </a:p>
          <a:p>
            <a:pPr lvl="0">
              <a:buClr>
                <a:srgbClr val="B15E28"/>
              </a:buClr>
            </a:pPr>
            <a:endParaRPr lang="it-IT" sz="1900" b="1" dirty="0">
              <a:solidFill>
                <a:srgbClr val="FF0000"/>
              </a:solidFill>
            </a:endParaRPr>
          </a:p>
          <a:p>
            <a:pPr lvl="0">
              <a:buClr>
                <a:srgbClr val="B15E28"/>
              </a:buClr>
            </a:pPr>
            <a:endParaRPr lang="it-IT" sz="2200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A6AD339-FC69-4509-8081-68DC337E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SUPPORTO STUDENTI ERASMUS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B61947C-C098-41EF-89A0-F745DD039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/>
              <a:t>Tutor</a:t>
            </a:r>
            <a:r>
              <a:rPr lang="it-IT" dirty="0"/>
              <a:t> si rende disponibile per </a:t>
            </a:r>
            <a:r>
              <a:rPr lang="it-IT" b="1" dirty="0"/>
              <a:t>due ore </a:t>
            </a:r>
            <a:r>
              <a:rPr lang="it-IT" dirty="0"/>
              <a:t>la </a:t>
            </a:r>
            <a:r>
              <a:rPr lang="it-IT" b="1" dirty="0"/>
              <a:t>settimana</a:t>
            </a:r>
            <a:r>
              <a:rPr lang="it-IT" dirty="0"/>
              <a:t> per ascoltare eventuali </a:t>
            </a:r>
            <a:r>
              <a:rPr lang="it-IT" b="1" dirty="0"/>
              <a:t>problemi</a:t>
            </a:r>
            <a:r>
              <a:rPr lang="it-IT" dirty="0"/>
              <a:t> relativi al </a:t>
            </a:r>
            <a:r>
              <a:rPr lang="it-IT" b="1" dirty="0"/>
              <a:t>progetto ERASMUS </a:t>
            </a:r>
            <a:r>
              <a:rPr lang="it-IT" dirty="0"/>
              <a:t>per gli </a:t>
            </a:r>
            <a:r>
              <a:rPr lang="it-IT" b="1" dirty="0"/>
              <a:t>studenti in uscita</a:t>
            </a:r>
            <a:r>
              <a:rPr lang="it-IT" dirty="0"/>
              <a:t>. Di tali problematiche il tutor prende nota e </a:t>
            </a:r>
            <a:r>
              <a:rPr lang="it-IT" b="1" dirty="0"/>
              <a:t>riferisce</a:t>
            </a:r>
            <a:r>
              <a:rPr lang="it-IT" dirty="0"/>
              <a:t> al </a:t>
            </a:r>
            <a:r>
              <a:rPr lang="it-IT" b="1" dirty="0"/>
              <a:t>Presidente</a:t>
            </a:r>
            <a:r>
              <a:rPr lang="it-IT" dirty="0"/>
              <a:t> del </a:t>
            </a:r>
            <a:r>
              <a:rPr lang="it-IT" b="1" dirty="0" err="1"/>
              <a:t>CdS</a:t>
            </a:r>
            <a:r>
              <a:rPr lang="it-IT" b="1" dirty="0"/>
              <a:t>.</a:t>
            </a:r>
          </a:p>
          <a:p>
            <a:r>
              <a:rPr lang="it-IT" dirty="0"/>
              <a:t>Si prevede l’attivazione di uno </a:t>
            </a:r>
            <a:r>
              <a:rPr lang="it-IT" b="1" dirty="0"/>
              <a:t>sportello</a:t>
            </a:r>
            <a:r>
              <a:rPr lang="it-IT" dirty="0"/>
              <a:t> per </a:t>
            </a:r>
            <a:r>
              <a:rPr lang="it-IT" b="1" dirty="0"/>
              <a:t>Farmacia</a:t>
            </a:r>
            <a:r>
              <a:rPr lang="it-IT" dirty="0"/>
              <a:t> e uno per </a:t>
            </a:r>
            <a:r>
              <a:rPr lang="it-IT" b="1" dirty="0"/>
              <a:t>CTF</a:t>
            </a:r>
            <a:r>
              <a:rPr lang="it-IT" dirty="0"/>
              <a:t>.</a:t>
            </a:r>
          </a:p>
          <a:p>
            <a:r>
              <a:rPr lang="it-IT" b="1" dirty="0"/>
              <a:t>Ora e Luogo</a:t>
            </a:r>
            <a:r>
              <a:rPr lang="it-IT" b="1" dirty="0" smtClean="0"/>
              <a:t>: </a:t>
            </a:r>
            <a:r>
              <a:rPr lang="it-IT" b="1" dirty="0" smtClean="0">
                <a:solidFill>
                  <a:srgbClr val="FF0000"/>
                </a:solidFill>
              </a:rPr>
              <a:t>Mercoledì h. 16.00 – 18.00 FARMACIA</a:t>
            </a:r>
          </a:p>
          <a:p>
            <a:pPr marL="0" lvl="0" indent="0">
              <a:buClr>
                <a:srgbClr val="B15E28"/>
              </a:buClr>
              <a:buNone/>
            </a:pPr>
            <a:r>
              <a:rPr lang="it-IT" b="1" dirty="0" smtClean="0">
                <a:solidFill>
                  <a:srgbClr val="FF0000"/>
                </a:solidFill>
              </a:rPr>
              <a:t>                           Venerdì h 16.00 </a:t>
            </a:r>
            <a:r>
              <a:rPr lang="it-IT" b="1" dirty="0">
                <a:solidFill>
                  <a:srgbClr val="FF0000"/>
                </a:solidFill>
              </a:rPr>
              <a:t>– 18.00 </a:t>
            </a:r>
            <a:r>
              <a:rPr lang="it-IT" b="1" dirty="0" smtClean="0">
                <a:solidFill>
                  <a:srgbClr val="FF0000"/>
                </a:solidFill>
              </a:rPr>
              <a:t>CTF </a:t>
            </a:r>
          </a:p>
          <a:p>
            <a:pPr marL="0" lvl="0" indent="0">
              <a:buClr>
                <a:srgbClr val="B15E28"/>
              </a:buClr>
              <a:buNone/>
            </a:pP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                          Piano Interrato (-1) Via Campi 103 Modena</a:t>
            </a:r>
          </a:p>
          <a:p>
            <a:pPr>
              <a:buClr>
                <a:srgbClr val="B15E28"/>
              </a:buClr>
            </a:pP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Tutor: </a:t>
            </a:r>
            <a:r>
              <a:rPr lang="it-IT" b="1" dirty="0" err="1">
                <a:solidFill>
                  <a:schemeClr val="tx2"/>
                </a:solidFill>
              </a:rPr>
              <a:t>Ottonelli</a:t>
            </a:r>
            <a:r>
              <a:rPr lang="it-IT" b="1" dirty="0">
                <a:solidFill>
                  <a:schemeClr val="tx2"/>
                </a:solidFill>
              </a:rPr>
              <a:t> Ilaria </a:t>
            </a:r>
            <a:r>
              <a:rPr lang="it-IT" b="1" dirty="0" smtClean="0">
                <a:solidFill>
                  <a:srgbClr val="FF0000"/>
                </a:solidFill>
                <a:hlinkClick r:id="rId2"/>
              </a:rPr>
              <a:t>187047@studenti.unimore.it</a:t>
            </a:r>
            <a:endParaRPr lang="it-IT" b="1" dirty="0">
              <a:solidFill>
                <a:srgbClr val="FF0000"/>
              </a:solidFill>
            </a:endParaRPr>
          </a:p>
          <a:p>
            <a:pPr>
              <a:buClr>
                <a:srgbClr val="B15E28"/>
              </a:buClr>
            </a:pPr>
            <a:endParaRPr lang="it-IT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B15E28"/>
              </a:buClr>
              <a:buNone/>
            </a:pPr>
            <a:endParaRPr lang="it-IT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80215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7E4B06D-E9C8-4548-83BB-80C76B12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SUPPORTO ALLE PROCEDURE DI INGRESSO IN TESI e TIROCINIO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B940163-D7F6-44FC-9475-DDCE9106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</a:t>
            </a:r>
            <a:r>
              <a:rPr lang="it-IT" b="1" dirty="0"/>
              <a:t>Tutor </a:t>
            </a:r>
            <a:r>
              <a:rPr lang="it-IT" dirty="0"/>
              <a:t>si rende disponibile per </a:t>
            </a:r>
            <a:r>
              <a:rPr lang="it-IT" b="1" dirty="0"/>
              <a:t>un’ora la settimana </a:t>
            </a:r>
            <a:r>
              <a:rPr lang="it-IT" dirty="0"/>
              <a:t>per </a:t>
            </a:r>
            <a:r>
              <a:rPr lang="it-IT" b="1" dirty="0"/>
              <a:t>intercettare</a:t>
            </a:r>
            <a:r>
              <a:rPr lang="it-IT" dirty="0"/>
              <a:t> eventuali </a:t>
            </a:r>
            <a:r>
              <a:rPr lang="it-IT" b="1" dirty="0"/>
              <a:t>problemi</a:t>
            </a:r>
            <a:r>
              <a:rPr lang="it-IT" dirty="0"/>
              <a:t> relativi alle procedure di </a:t>
            </a:r>
            <a:r>
              <a:rPr lang="it-IT" b="1" dirty="0"/>
              <a:t>ingresso in tesi e/o tirocinio</a:t>
            </a:r>
            <a:r>
              <a:rPr lang="it-IT" dirty="0"/>
              <a:t>. Di tali problematiche, qualora non risolte con consulenza diretta, il tutor prende nota e </a:t>
            </a:r>
            <a:r>
              <a:rPr lang="it-IT" b="1" dirty="0"/>
              <a:t>riferisce</a:t>
            </a:r>
            <a:r>
              <a:rPr lang="it-IT" dirty="0"/>
              <a:t> al </a:t>
            </a:r>
            <a:r>
              <a:rPr lang="it-IT" b="1" dirty="0"/>
              <a:t>Presidente</a:t>
            </a:r>
            <a:r>
              <a:rPr lang="it-IT" dirty="0"/>
              <a:t> dei </a:t>
            </a:r>
            <a:r>
              <a:rPr lang="it-IT" b="1" dirty="0" err="1"/>
              <a:t>CdS</a:t>
            </a:r>
            <a:r>
              <a:rPr lang="it-IT" dirty="0"/>
              <a:t>.</a:t>
            </a:r>
          </a:p>
          <a:p>
            <a:r>
              <a:rPr lang="it-IT" dirty="0"/>
              <a:t>Si prevede l’attivazione di uno </a:t>
            </a:r>
            <a:r>
              <a:rPr lang="it-IT" b="1" dirty="0"/>
              <a:t>sportello</a:t>
            </a:r>
            <a:r>
              <a:rPr lang="it-IT" dirty="0"/>
              <a:t> per </a:t>
            </a:r>
            <a:r>
              <a:rPr lang="it-IT" b="1" dirty="0"/>
              <a:t>Farmacia</a:t>
            </a:r>
            <a:r>
              <a:rPr lang="it-IT" dirty="0"/>
              <a:t> e uno per </a:t>
            </a:r>
            <a:r>
              <a:rPr lang="it-IT" b="1" dirty="0"/>
              <a:t>CTF</a:t>
            </a:r>
            <a:r>
              <a:rPr lang="it-IT" dirty="0"/>
              <a:t>.</a:t>
            </a:r>
          </a:p>
          <a:p>
            <a:r>
              <a:rPr lang="it-IT" b="1" dirty="0"/>
              <a:t>Ora e Luogo: </a:t>
            </a:r>
            <a:r>
              <a:rPr lang="it-IT" b="1" dirty="0">
                <a:solidFill>
                  <a:srgbClr val="FF0000"/>
                </a:solidFill>
              </a:rPr>
              <a:t>Martedì h. 14.00 – 17.00 Piano Interrato (-1) Via Campi 103 (Modena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pPr lvl="0">
              <a:buClr>
                <a:srgbClr val="B15E28"/>
              </a:buClr>
            </a:pPr>
            <a:r>
              <a:rPr lang="it-IT" b="1" dirty="0" smtClean="0">
                <a:solidFill>
                  <a:schemeClr val="tx2"/>
                </a:solidFill>
              </a:rPr>
              <a:t>Tutor: </a:t>
            </a:r>
            <a:r>
              <a:rPr lang="it-IT" b="1" dirty="0">
                <a:solidFill>
                  <a:srgbClr val="212121"/>
                </a:solidFill>
              </a:rPr>
              <a:t>Di </a:t>
            </a:r>
            <a:r>
              <a:rPr lang="it-IT" b="1" dirty="0" err="1">
                <a:solidFill>
                  <a:srgbClr val="212121"/>
                </a:solidFill>
              </a:rPr>
              <a:t>Tinco</a:t>
            </a:r>
            <a:r>
              <a:rPr lang="it-IT" b="1" dirty="0">
                <a:solidFill>
                  <a:srgbClr val="212121"/>
                </a:solidFill>
              </a:rPr>
              <a:t> </a:t>
            </a:r>
            <a:r>
              <a:rPr lang="it-IT" b="1" dirty="0" smtClean="0">
                <a:solidFill>
                  <a:srgbClr val="212121"/>
                </a:solidFill>
              </a:rPr>
              <a:t>Rosanna </a:t>
            </a:r>
            <a:r>
              <a:rPr lang="it-IT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202873@studenti.unimore.it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9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B0986B0-D3C1-415E-982F-3587E3D8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CONTATTI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87A3C2-D9B4-435A-BD2B-BDF16475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Tutor d’Aula:</a:t>
            </a:r>
          </a:p>
          <a:p>
            <a:r>
              <a:rPr lang="it-IT" b="1" dirty="0" err="1"/>
              <a:t>Zofou</a:t>
            </a:r>
            <a:r>
              <a:rPr lang="it-IT" b="1" dirty="0"/>
              <a:t> Melanie Sandra (FARMACIA): </a:t>
            </a:r>
            <a:r>
              <a:rPr lang="it-IT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186848@studenti.unimore.it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/>
              <a:t>Rinaldi Arianna (CTF): </a:t>
            </a:r>
            <a:r>
              <a:rPr lang="it-IT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196188@studenti.unimore.it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/>
              <a:t>Iannuzzi Davide (CTF): </a:t>
            </a:r>
            <a:r>
              <a:rPr lang="it-IT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212414@studenti.unimore.it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Di </a:t>
            </a:r>
            <a:r>
              <a:rPr lang="it-IT" b="1" dirty="0" err="1">
                <a:solidFill>
                  <a:schemeClr val="tx2"/>
                </a:solidFill>
              </a:rPr>
              <a:t>Tinco</a:t>
            </a:r>
            <a:r>
              <a:rPr lang="it-IT" b="1" dirty="0">
                <a:solidFill>
                  <a:schemeClr val="tx2"/>
                </a:solidFill>
              </a:rPr>
              <a:t> Rosanna (CTF): </a:t>
            </a:r>
            <a:r>
              <a:rPr lang="it-IT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202873@studenti.unimore.it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err="1">
                <a:solidFill>
                  <a:schemeClr val="tx2"/>
                </a:solidFill>
              </a:rPr>
              <a:t>Ottonelli</a:t>
            </a:r>
            <a:r>
              <a:rPr lang="it-IT" b="1" dirty="0">
                <a:solidFill>
                  <a:schemeClr val="tx2"/>
                </a:solidFill>
              </a:rPr>
              <a:t> Ilaria (CTF): </a:t>
            </a:r>
            <a:r>
              <a:rPr lang="it-IT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187047@studenti.unimore.it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Bisi Nicolò (CTF): </a:t>
            </a:r>
            <a:r>
              <a:rPr lang="it-IT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196363@studenti.unimore.it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1623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35AAB37-B643-4E69-8D58-55CB537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183860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F8B9066-1C55-4456-9C38-B6B918EE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SUPPORTO ALLE ATTIVITA’ DI</a:t>
            </a:r>
            <a:br>
              <a:rPr lang="it-IT" b="1" dirty="0"/>
            </a:br>
            <a:r>
              <a:rPr lang="it-IT" b="1" dirty="0"/>
              <a:t>ORIENTAMENTO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2B3A58-38B8-41B9-87CD-0E4F355C1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Tutor</a:t>
            </a:r>
            <a:r>
              <a:rPr lang="it-IT" dirty="0"/>
              <a:t> collabora con il </a:t>
            </a:r>
            <a:r>
              <a:rPr lang="it-IT" b="1" dirty="0"/>
              <a:t>Presidente del </a:t>
            </a:r>
            <a:r>
              <a:rPr lang="it-IT" b="1" dirty="0" err="1"/>
              <a:t>CdS</a:t>
            </a:r>
            <a:r>
              <a:rPr lang="it-IT" b="1" dirty="0"/>
              <a:t> </a:t>
            </a:r>
            <a:r>
              <a:rPr lang="it-IT" dirty="0"/>
              <a:t>per tutte le iniziative di </a:t>
            </a:r>
            <a:r>
              <a:rPr lang="it-IT" b="1" dirty="0"/>
              <a:t>Orientamento</a:t>
            </a:r>
            <a:r>
              <a:rPr lang="it-IT" dirty="0"/>
              <a:t> e in particolare nell’allestimento del materiale necessario per la giornata di </a:t>
            </a:r>
            <a:r>
              <a:rPr lang="it-IT" b="1" dirty="0"/>
              <a:t>UNIMORE-Orienta</a:t>
            </a:r>
            <a:r>
              <a:rPr lang="it-IT" dirty="0"/>
              <a:t>, cui parteciperà per l’intera giornata.</a:t>
            </a:r>
          </a:p>
        </p:txBody>
      </p:sp>
    </p:spTree>
    <p:extLst>
      <p:ext uri="{BB962C8B-B14F-4D97-AF65-F5344CB8AC3E}">
        <p14:creationId xmlns:p14="http://schemas.microsoft.com/office/powerpoint/2010/main" val="1678649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556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Organico</vt:lpstr>
      <vt:lpstr>  PROGETTO TUTOR D’AULA </vt:lpstr>
      <vt:lpstr>OBIETTIVI</vt:lpstr>
      <vt:lpstr>SPORTELLO STUDENTI I – II ANNO FARMACIA/CTF</vt:lpstr>
      <vt:lpstr>SPORTELLO STUDENTI  III – IV ANNO  FARMACIA/CTF</vt:lpstr>
      <vt:lpstr>SUPPORTO STUDENTI ERASMUS</vt:lpstr>
      <vt:lpstr>SUPPORTO ALLE PROCEDURE DI INGRESSO IN TESI e TIROCINIO</vt:lpstr>
      <vt:lpstr>CONTATTI </vt:lpstr>
      <vt:lpstr>BACK UP SLIDES</vt:lpstr>
      <vt:lpstr>SUPPORTO ALLE ATTIVITA’ DI ORIENTAMENTO</vt:lpstr>
      <vt:lpstr>SUPPORTO ALLE ATTIVITA’ DI MONITORAGGIO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TUTOR D’AULA </dc:title>
  <dc:creator>Nicolò Bisi</dc:creator>
  <cp:lastModifiedBy>Nicolò Bisi</cp:lastModifiedBy>
  <cp:revision>20</cp:revision>
  <dcterms:created xsi:type="dcterms:W3CDTF">2018-11-20T15:52:52Z</dcterms:created>
  <dcterms:modified xsi:type="dcterms:W3CDTF">2018-11-21T14:59:05Z</dcterms:modified>
</cp:coreProperties>
</file>