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2" r:id="rId4"/>
    <p:sldId id="276" r:id="rId5"/>
    <p:sldId id="284" r:id="rId6"/>
    <p:sldId id="273" r:id="rId7"/>
    <p:sldId id="283" r:id="rId8"/>
    <p:sldId id="285" r:id="rId9"/>
    <p:sldId id="259" r:id="rId10"/>
    <p:sldId id="281" r:id="rId11"/>
    <p:sldId id="277" r:id="rId12"/>
    <p:sldId id="275" r:id="rId13"/>
    <p:sldId id="282" r:id="rId14"/>
    <p:sldId id="278" r:id="rId15"/>
    <p:sldId id="279" r:id="rId16"/>
    <p:sldId id="270" r:id="rId17"/>
    <p:sldId id="280" r:id="rId18"/>
    <p:sldId id="267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0" autoAdjust="0"/>
    <p:restoredTop sz="87755" autoAdjust="0"/>
  </p:normalViewPr>
  <p:slideViewPr>
    <p:cSldViewPr snapToGrid="0" snapToObjects="1">
      <p:cViewPr varScale="1">
        <p:scale>
          <a:sx n="76" d="100"/>
          <a:sy n="76" d="100"/>
        </p:scale>
        <p:origin x="192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68A3-539B-614C-AEED-9F3672566120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824B-A553-014E-91C5-21C7C50A6C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6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25F9-C3E2-E147-B6D3-335C60204E3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AB75-C383-C444-BAD8-6C37ACA013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D8AB75-C383-C444-BAD8-6C37ACA0136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6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474341" y="2493698"/>
            <a:ext cx="8231383" cy="4013942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0000" y="2988000"/>
            <a:ext cx="6400800" cy="1080000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4480"/>
              </a:lnSpc>
              <a:defRPr sz="4400" b="1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000" y="4392000"/>
            <a:ext cx="6400800" cy="626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120"/>
              </a:lnSpc>
              <a:buNone/>
              <a:defRPr sz="300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851" y="176196"/>
            <a:ext cx="4944963" cy="321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1" name="Immagine 10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9" name="Immagine 8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7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egrstud.scienzevita.farmacia@unimore.i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t.unimore.it/" TargetMode="External"/><Relationship Id="rId2" Type="http://schemas.openxmlformats.org/officeDocument/2006/relationships/hyperlink" Target="mailto:didattica.dsv.mo@unimore.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imore.it/didattica/forminse24cfu.html" TargetMode="External"/><Relationship Id="rId4" Type="http://schemas.openxmlformats.org/officeDocument/2006/relationships/hyperlink" Target="https://www.unimore.it/didattica/formins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2555" y="2988000"/>
            <a:ext cx="6400800" cy="1080000"/>
          </a:xfrm>
        </p:spPr>
        <p:txBody>
          <a:bodyPr/>
          <a:lstStyle/>
          <a:p>
            <a:r>
              <a:rPr lang="it-IT" dirty="0"/>
              <a:t>Esami a libera scelta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sz="3200" dirty="0"/>
              <a:t>Orientamento del III° anno CTF</a:t>
            </a:r>
          </a:p>
          <a:p>
            <a:pPr algn="ctr"/>
            <a:endParaRPr lang="it-IT" sz="3200" dirty="0"/>
          </a:p>
          <a:p>
            <a:pPr algn="ctr"/>
            <a:r>
              <a:rPr lang="it-IT" sz="2400" dirty="0"/>
              <a:t>24 Aprile 2024</a:t>
            </a:r>
          </a:p>
        </p:txBody>
      </p:sp>
    </p:spTree>
    <p:extLst>
      <p:ext uri="{BB962C8B-B14F-4D97-AF65-F5344CB8AC3E}">
        <p14:creationId xmlns:p14="http://schemas.microsoft.com/office/powerpoint/2010/main" val="3703422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65401" y="1812563"/>
            <a:ext cx="74471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Le materie a libera scelta </a:t>
            </a:r>
            <a:r>
              <a:rPr lang="it-IT" sz="3200" b="1" dirty="0"/>
              <a:t>non</a:t>
            </a:r>
            <a:r>
              <a:rPr lang="it-IT" sz="3200" dirty="0"/>
              <a:t> hanno l’obbligo della frequenza. </a:t>
            </a:r>
          </a:p>
          <a:p>
            <a:pPr algn="ctr"/>
            <a:endParaRPr lang="it-IT" sz="3200" dirty="0"/>
          </a:p>
          <a:p>
            <a:pPr algn="ctr"/>
            <a:r>
              <a:rPr lang="it-IT" sz="3200" dirty="0"/>
              <a:t>Le materie a scelta appositamente attivate dal </a:t>
            </a:r>
            <a:r>
              <a:rPr lang="it-IT" sz="3200" dirty="0" err="1"/>
              <a:t>CdS</a:t>
            </a:r>
            <a:r>
              <a:rPr lang="it-IT" sz="3200" dirty="0"/>
              <a:t> sono erogate in orari </a:t>
            </a:r>
            <a:r>
              <a:rPr lang="it-IT" sz="3200" u="sng" dirty="0"/>
              <a:t>non sovrapposti</a:t>
            </a:r>
            <a:r>
              <a:rPr lang="it-IT" sz="3200" dirty="0"/>
              <a:t> alle altre materie curricolari. 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03369" y="715903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</p:spTree>
    <p:extLst>
      <p:ext uri="{BB962C8B-B14F-4D97-AF65-F5344CB8AC3E}">
        <p14:creationId xmlns:p14="http://schemas.microsoft.com/office/powerpoint/2010/main" val="306560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400" y="909525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Seminari</a:t>
            </a:r>
            <a:r>
              <a:rPr lang="it-IT" dirty="0"/>
              <a:t>   </a:t>
            </a:r>
            <a:r>
              <a:rPr lang="it-IT" sz="2400" b="0" dirty="0">
                <a:solidFill>
                  <a:schemeClr val="tx1"/>
                </a:solidFill>
              </a:rPr>
              <a:t>(ulteriori attività formative)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440000" y="2497667"/>
            <a:ext cx="643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Helvetica Neue"/>
                <a:cs typeface="Helvetica Neue"/>
              </a:rPr>
              <a:t>Ogni piano di studio deve prevedere </a:t>
            </a:r>
            <a:r>
              <a:rPr lang="it-IT" sz="2800" b="1" u="sng" dirty="0">
                <a:solidFill>
                  <a:srgbClr val="FF0000"/>
                </a:solidFill>
                <a:latin typeface="Helvetica Neue"/>
                <a:cs typeface="Helvetica Neue"/>
              </a:rPr>
              <a:t>almeno</a:t>
            </a:r>
            <a:r>
              <a:rPr lang="it-IT" sz="2800" b="1" u="sng" dirty="0">
                <a:latin typeface="Helvetica Neue"/>
                <a:cs typeface="Helvetica Neue"/>
              </a:rPr>
              <a:t> 3 CFU</a:t>
            </a:r>
            <a:r>
              <a:rPr lang="it-IT" sz="2800" b="1" dirty="0">
                <a:latin typeface="Helvetica Neue"/>
                <a:cs typeface="Helvetica Neue"/>
              </a:rPr>
              <a:t> </a:t>
            </a:r>
            <a:r>
              <a:rPr lang="it-IT" sz="2800" dirty="0">
                <a:latin typeface="Helvetica Neue"/>
                <a:cs typeface="Helvetica Neue"/>
              </a:rPr>
              <a:t>di ulteriori attività formative</a:t>
            </a: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19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4838" y="551682"/>
            <a:ext cx="7171200" cy="514800"/>
          </a:xfrm>
        </p:spPr>
        <p:txBody>
          <a:bodyPr/>
          <a:lstStyle/>
          <a:p>
            <a:r>
              <a:rPr lang="it-IT" dirty="0"/>
              <a:t>Seminari </a:t>
            </a:r>
            <a:r>
              <a:rPr lang="it-IT" sz="2800" b="0" dirty="0"/>
              <a:t>(ulteriori attività formative)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586367"/>
              </p:ext>
            </p:extLst>
          </p:nvPr>
        </p:nvGraphicFramePr>
        <p:xfrm>
          <a:off x="265788" y="2138081"/>
          <a:ext cx="8612423" cy="3457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Seminari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Tutor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Ricerca e sviluppo dei nuovi farmaci: la fase preclinica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S. Franchini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3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Problematiche analitiche in tossicologia forense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Rustichelli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24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Prodotti nutraceutici: attualità̀ e prospettive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D. Bertelli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288">
                <a:tc>
                  <a:txBody>
                    <a:bodyPr/>
                    <a:lstStyle/>
                    <a:p>
                      <a:r>
                        <a:rPr lang="it-I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Farmacoeconomia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farmacovigilanza 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B.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Ruozi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248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Progettazione e sviluppo dei dispositivi medici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G. Tosi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2074838" y="1262035"/>
            <a:ext cx="5819396" cy="327600"/>
          </a:xfrm>
        </p:spPr>
        <p:txBody>
          <a:bodyPr/>
          <a:lstStyle/>
          <a:p>
            <a:r>
              <a:rPr lang="it-IT" b="1" i="1" dirty="0">
                <a:solidFill>
                  <a:srgbClr val="FF0000"/>
                </a:solidFill>
              </a:rPr>
              <a:t>Non necessitano di autorizzazione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E6E2861-9006-4AE7-B08E-60D8D5171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50345" cy="155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9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87FF5E5A-D1A4-4F1D-890B-F19212882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935050"/>
              </p:ext>
            </p:extLst>
          </p:nvPr>
        </p:nvGraphicFramePr>
        <p:xfrm>
          <a:off x="368559" y="2388029"/>
          <a:ext cx="8406882" cy="2081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7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Seminari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Tutor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dirty="0"/>
                        <a:t>Intelligenza artificiale in ambito farmaceutico e aziendale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L. Pinzi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9635272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di comunicazione e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solving in ambito aziendale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M.C. Gamberini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Etica delle Professioni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F. </a:t>
                      </a:r>
                      <a:r>
                        <a:rPr lang="it-IT" sz="1800" kern="1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Boraldi</a:t>
                      </a:r>
                      <a:endParaRPr lang="it-IT" sz="18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989D16E3-4DB0-487B-91D8-606553EFF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50666" cy="1550666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815DF21D-B46A-4FC8-8013-50D253C9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800" y="762384"/>
            <a:ext cx="7171200" cy="514800"/>
          </a:xfrm>
        </p:spPr>
        <p:txBody>
          <a:bodyPr/>
          <a:lstStyle/>
          <a:p>
            <a:r>
              <a:rPr lang="it-IT" dirty="0"/>
              <a:t>Seminari </a:t>
            </a:r>
            <a:r>
              <a:rPr lang="it-IT" sz="2800" b="0" dirty="0"/>
              <a:t>(ulteriori attività formative)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584CC9B8-A92F-474A-B9C3-B8ADF9CE78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72800" y="1386866"/>
            <a:ext cx="5819396" cy="327600"/>
          </a:xfrm>
        </p:spPr>
        <p:txBody>
          <a:bodyPr/>
          <a:lstStyle/>
          <a:p>
            <a:r>
              <a:rPr lang="it-IT" b="1" i="1" dirty="0">
                <a:solidFill>
                  <a:srgbClr val="FF0000"/>
                </a:solidFill>
              </a:rPr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113566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609414"/>
            <a:ext cx="7171200" cy="514800"/>
          </a:xfrm>
        </p:spPr>
        <p:txBody>
          <a:bodyPr/>
          <a:lstStyle/>
          <a:p>
            <a:r>
              <a:rPr lang="it-IT" dirty="0"/>
              <a:t>Seminari      </a:t>
            </a:r>
            <a:r>
              <a:rPr lang="it-IT" sz="2800" b="0" dirty="0"/>
              <a:t>(ulteriori attività formative)</a:t>
            </a:r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440000" y="1181687"/>
            <a:ext cx="7171200" cy="327600"/>
          </a:xfrm>
        </p:spPr>
        <p:txBody>
          <a:bodyPr/>
          <a:lstStyle/>
          <a:p>
            <a:r>
              <a:rPr lang="it-IT" b="1" u="sng" dirty="0">
                <a:solidFill>
                  <a:srgbClr val="FF0000"/>
                </a:solidFill>
              </a:rPr>
              <a:t>Necessitano di autorizzazione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65402" y="2217952"/>
            <a:ext cx="77422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Helvetica Neue"/>
                <a:cs typeface="Helvetica Neue"/>
              </a:rPr>
              <a:t>Si possono scegliere tutti le attività proposte dai </a:t>
            </a:r>
            <a:r>
              <a:rPr lang="it-IT" sz="2400" dirty="0" err="1">
                <a:latin typeface="Helvetica Neue"/>
                <a:cs typeface="Helvetica Neue"/>
              </a:rPr>
              <a:t>CdS</a:t>
            </a:r>
            <a:r>
              <a:rPr lang="it-IT" sz="2400" dirty="0">
                <a:latin typeface="Helvetica Neue"/>
                <a:cs typeface="Helvetica Neue"/>
              </a:rPr>
              <a:t> di </a:t>
            </a:r>
            <a:r>
              <a:rPr lang="it-IT" sz="2400" dirty="0" err="1">
                <a:latin typeface="Helvetica Neue"/>
                <a:cs typeface="Helvetica Neue"/>
              </a:rPr>
              <a:t>Unimore</a:t>
            </a:r>
            <a:r>
              <a:rPr lang="it-IT" sz="2400" dirty="0">
                <a:latin typeface="Helvetica Neue"/>
                <a:cs typeface="Helvetica Neue"/>
              </a:rPr>
              <a:t> a condizione che:</a:t>
            </a:r>
          </a:p>
          <a:p>
            <a:endParaRPr lang="it-IT" sz="2400" dirty="0">
              <a:latin typeface="Helvetica Neue"/>
              <a:cs typeface="Helvetica Neue"/>
            </a:endParaRPr>
          </a:p>
          <a:p>
            <a:pPr marL="457200" indent="-457200">
              <a:buFont typeface="Arial"/>
              <a:buChar char="•"/>
            </a:pPr>
            <a:r>
              <a:rPr lang="it-IT" sz="2400" dirty="0">
                <a:latin typeface="Helvetica Neue"/>
                <a:cs typeface="Helvetica Neue"/>
              </a:rPr>
              <a:t>Siano </a:t>
            </a:r>
            <a:r>
              <a:rPr lang="it-IT" sz="2400" b="1" dirty="0">
                <a:latin typeface="Helvetica Neue"/>
                <a:cs typeface="Helvetica Neue"/>
              </a:rPr>
              <a:t>coerenti</a:t>
            </a:r>
            <a:r>
              <a:rPr lang="it-IT" sz="2400" dirty="0">
                <a:latin typeface="Helvetica Neue"/>
                <a:cs typeface="Helvetica Neue"/>
              </a:rPr>
              <a:t> con il percorso di studi</a:t>
            </a:r>
          </a:p>
          <a:p>
            <a:pPr marL="457200" indent="-457200">
              <a:buFont typeface="Arial"/>
              <a:buChar char="•"/>
            </a:pPr>
            <a:r>
              <a:rPr lang="it-IT" sz="2400" b="1" dirty="0">
                <a:latin typeface="Helvetica Neue"/>
                <a:cs typeface="Helvetica Neue"/>
              </a:rPr>
              <a:t>Non</a:t>
            </a:r>
            <a:r>
              <a:rPr lang="it-IT" sz="2400" dirty="0">
                <a:latin typeface="Helvetica Neue"/>
                <a:cs typeface="Helvetica Neue"/>
              </a:rPr>
              <a:t> abbiano contenuti sovrapponibili anche solo parzialmente con esami obbligatori</a:t>
            </a:r>
          </a:p>
          <a:p>
            <a:pPr marL="457200" indent="-457200">
              <a:buFont typeface="Arial"/>
              <a:buChar char="•"/>
            </a:pPr>
            <a:r>
              <a:rPr lang="it-IT" sz="2400" dirty="0">
                <a:latin typeface="Helvetica Neue"/>
                <a:cs typeface="Helvetica Neue"/>
              </a:rPr>
              <a:t>Siano approvate dal consiglio di corso di studio dopo averne </a:t>
            </a:r>
            <a:r>
              <a:rPr lang="it-IT" sz="2400" b="1" dirty="0">
                <a:latin typeface="Helvetica Neue"/>
                <a:cs typeface="Helvetica Neue"/>
              </a:rPr>
              <a:t>richiesto l’autorizzazione </a:t>
            </a:r>
            <a:r>
              <a:rPr lang="it-IT" sz="2400" dirty="0">
                <a:latin typeface="Helvetica Neue"/>
                <a:cs typeface="Helvetica Neue"/>
              </a:rPr>
              <a:t>al presidente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E1F2E4B-E723-453F-BE43-CD78CA0042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23"/>
          <a:stretch/>
        </p:blipFill>
        <p:spPr>
          <a:xfrm>
            <a:off x="125946" y="119771"/>
            <a:ext cx="939456" cy="163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1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8866" y="802262"/>
            <a:ext cx="7562889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 - Seminari</a:t>
            </a:r>
            <a:endParaRPr lang="it-IT" sz="2800" b="0" dirty="0">
              <a:solidFill>
                <a:srgbClr val="FF0000"/>
              </a:solidFill>
            </a:endParaRPr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398866" y="1431389"/>
            <a:ext cx="7171200" cy="327600"/>
          </a:xfrm>
        </p:spPr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Iter di richiesta per quelli non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-autorizzati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98867" y="2361944"/>
            <a:ext cx="82021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600" dirty="0">
                <a:latin typeface="Helvetica Neue"/>
                <a:cs typeface="Helvetica Neue"/>
              </a:rPr>
              <a:t>Compilare il modulo disponibile sul sito del corso di laurea </a:t>
            </a:r>
            <a:r>
              <a:rPr lang="it-IT" sz="2600" dirty="0">
                <a:latin typeface="Helvetica Neue"/>
                <a:cs typeface="Helvetica Neue"/>
                <a:sym typeface="Wingdings"/>
              </a:rPr>
              <a:t> </a:t>
            </a:r>
            <a:r>
              <a:rPr lang="it-IT" sz="2600" dirty="0">
                <a:latin typeface="Helvetica Neue"/>
                <a:cs typeface="Helvetica Neue"/>
              </a:rPr>
              <a:t>sezione «Didattica del </a:t>
            </a:r>
            <a:r>
              <a:rPr lang="it-IT" sz="2600" dirty="0" err="1">
                <a:latin typeface="Helvetica Neue"/>
                <a:cs typeface="Helvetica Neue"/>
              </a:rPr>
              <a:t>CdS</a:t>
            </a:r>
            <a:r>
              <a:rPr lang="it-IT" sz="2600" dirty="0">
                <a:latin typeface="Helvetica Neue"/>
                <a:cs typeface="Helvetica Neue"/>
              </a:rPr>
              <a:t> </a:t>
            </a:r>
            <a:r>
              <a:rPr lang="it-IT" sz="2600" dirty="0">
                <a:latin typeface="Helvetica Neue"/>
                <a:cs typeface="Helvetica Neue"/>
                <a:sym typeface="Wingdings" pitchFamily="2" charset="2"/>
              </a:rPr>
              <a:t> </a:t>
            </a:r>
            <a:r>
              <a:rPr lang="it-IT" sz="2600" i="1" dirty="0">
                <a:latin typeface="Helvetica Neue"/>
                <a:cs typeface="Helvetica Neue"/>
              </a:rPr>
              <a:t>esami a libera scelta e seminari</a:t>
            </a:r>
            <a:r>
              <a:rPr lang="it-IT" sz="2600" dirty="0">
                <a:latin typeface="Helvetica Neue"/>
                <a:cs typeface="Helvetica Neue"/>
              </a:rPr>
              <a:t>» o presso la segreteria studenti;</a:t>
            </a:r>
          </a:p>
          <a:p>
            <a:pPr marL="285750" indent="-285750">
              <a:buFontTx/>
              <a:buChar char="-"/>
            </a:pPr>
            <a:endParaRPr lang="it-IT" sz="2600" dirty="0">
              <a:latin typeface="Helvetica Neue"/>
              <a:cs typeface="Helvetica Neue"/>
            </a:endParaRPr>
          </a:p>
          <a:p>
            <a:pPr marL="285750" indent="-285750">
              <a:buFontTx/>
              <a:buChar char="-"/>
            </a:pPr>
            <a:r>
              <a:rPr lang="it-IT" sz="2600" dirty="0">
                <a:latin typeface="Helvetica Neue"/>
                <a:cs typeface="Helvetica Neue"/>
              </a:rPr>
              <a:t>Consegnarlo alla segreteria studenti o </a:t>
            </a:r>
            <a:r>
              <a:rPr lang="it-IT" sz="2600" b="1" dirty="0">
                <a:latin typeface="Helvetica Neue"/>
                <a:cs typeface="Helvetica Neue"/>
              </a:rPr>
              <a:t>inviarlo</a:t>
            </a:r>
            <a:r>
              <a:rPr lang="it-IT" sz="2600" dirty="0">
                <a:latin typeface="Helvetica Neue"/>
                <a:cs typeface="Helvetica Neue"/>
              </a:rPr>
              <a:t> </a:t>
            </a:r>
            <a:r>
              <a:rPr lang="it-IT" sz="2600" b="1" dirty="0">
                <a:latin typeface="Helvetica Neue"/>
                <a:cs typeface="Helvetica Neue"/>
              </a:rPr>
              <a:t>per mail </a:t>
            </a:r>
            <a:r>
              <a:rPr lang="it-IT" sz="2600" b="1" dirty="0">
                <a:solidFill>
                  <a:srgbClr val="FF0000"/>
                </a:solidFill>
                <a:latin typeface="Helvetica Neue"/>
                <a:cs typeface="Helvetica Neue"/>
              </a:rPr>
              <a:t>firmato</a:t>
            </a:r>
            <a:r>
              <a:rPr lang="it-IT" sz="2600" dirty="0">
                <a:latin typeface="Helvetica Neue"/>
                <a:cs typeface="Helvetica Neue"/>
              </a:rPr>
              <a:t> e con allegati all’indirizzo </a:t>
            </a:r>
            <a:r>
              <a:rPr lang="it-IT" sz="2600" dirty="0">
                <a:latin typeface="Helvetica Neue"/>
                <a:cs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segrstud.scienzevita.farmacia@unimore.it</a:t>
            </a:r>
            <a:endParaRPr lang="it-IT" sz="26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938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08610" y="360491"/>
            <a:ext cx="85267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Modena,……………………..….. </a:t>
            </a:r>
          </a:p>
          <a:p>
            <a:r>
              <a:rPr lang="it-IT" sz="1200" dirty="0"/>
              <a:t>Al Presidente del corso di studio……………………………………………..………………… </a:t>
            </a:r>
          </a:p>
          <a:p>
            <a:r>
              <a:rPr lang="it-IT" sz="1200" dirty="0"/>
              <a:t>Dipartimento di Scienze della Vita </a:t>
            </a:r>
          </a:p>
          <a:p>
            <a:r>
              <a:rPr lang="it-IT" sz="1200" dirty="0"/>
              <a:t>Università degli Studi di Modena e Reggio Emilia </a:t>
            </a:r>
          </a:p>
          <a:p>
            <a:endParaRPr lang="it-IT" sz="1200" b="1" dirty="0"/>
          </a:p>
          <a:p>
            <a:r>
              <a:rPr lang="it-IT" sz="1200" b="1" dirty="0"/>
              <a:t>OGGETTO: Richiesta di frequenza e/o accreditamento attività di libera scelta </a:t>
            </a:r>
            <a:endParaRPr lang="it-IT" sz="1200" dirty="0"/>
          </a:p>
          <a:p>
            <a:r>
              <a:rPr lang="it-IT" sz="1200" dirty="0"/>
              <a:t>Il/La sottoscritto/a ……………………………………........................ </a:t>
            </a:r>
          </a:p>
          <a:p>
            <a:r>
              <a:rPr lang="it-IT" sz="1200" dirty="0"/>
              <a:t>Corso di Studio in .......................................................………… </a:t>
            </a:r>
          </a:p>
          <a:p>
            <a:r>
              <a:rPr lang="de-DE" sz="1200" dirty="0" err="1"/>
              <a:t>Ordinamento</a:t>
            </a:r>
            <a:r>
              <a:rPr lang="de-DE" sz="1200" dirty="0"/>
              <a:t> </a:t>
            </a:r>
            <a:r>
              <a:rPr lang="de-DE" sz="1200" dirty="0" err="1"/>
              <a:t>Dm</a:t>
            </a:r>
            <a:r>
              <a:rPr lang="de-DE" sz="1200" dirty="0"/>
              <a:t>. 509/99 </a:t>
            </a:r>
            <a:r>
              <a:rPr lang="de-DE" sz="1200" dirty="0" err="1"/>
              <a:t>Dm</a:t>
            </a:r>
            <a:r>
              <a:rPr lang="de-DE" sz="1200" dirty="0"/>
              <a:t>. 270/04 </a:t>
            </a:r>
          </a:p>
          <a:p>
            <a:r>
              <a:rPr lang="it-IT" sz="1200" dirty="0"/>
              <a:t>matricola n° ...................anno di corso……………) </a:t>
            </a:r>
          </a:p>
          <a:p>
            <a:r>
              <a:rPr lang="it-IT" sz="1200" dirty="0"/>
              <a:t>chiede di potere: </a:t>
            </a:r>
          </a:p>
          <a:p>
            <a:r>
              <a:rPr lang="it-IT" sz="1200" dirty="0"/>
              <a:t>□ frequentare </a:t>
            </a:r>
          </a:p>
          <a:p>
            <a:r>
              <a:rPr lang="it-IT" sz="1200" dirty="0"/>
              <a:t>□ avere accreditate </a:t>
            </a:r>
          </a:p>
          <a:p>
            <a:r>
              <a:rPr lang="it-IT" sz="1200" dirty="0"/>
              <a:t>le attività sottoelencate, indicando se nella categoria “Materie a scelta” o “Altre attività formative”: </a:t>
            </a:r>
          </a:p>
          <a:p>
            <a:r>
              <a:rPr lang="it-IT" sz="1200" dirty="0"/>
              <a:t>- ……………………………………………………………………………………………………………………………... </a:t>
            </a:r>
          </a:p>
          <a:p>
            <a:r>
              <a:rPr lang="it-IT" sz="1200" dirty="0"/>
              <a:t>- ……………………………………………………………………………………………………………………………... </a:t>
            </a:r>
          </a:p>
          <a:p>
            <a:r>
              <a:rPr lang="it-IT" sz="1200" dirty="0"/>
              <a:t>Se si tratta di attività </a:t>
            </a:r>
            <a:r>
              <a:rPr lang="it-IT" sz="1200" u="sng" dirty="0"/>
              <a:t>già frequentate </a:t>
            </a:r>
            <a:r>
              <a:rPr lang="it-IT" sz="1200" dirty="0"/>
              <a:t>si allega certificato, prodotto dal Referente su carta intestata, che attesta titolo, durata dell’attività, superamento di prova idoneativa e CFU proposti; contenuti/programma svolto. </a:t>
            </a:r>
          </a:p>
          <a:p>
            <a:r>
              <a:rPr lang="it-IT" sz="1200" dirty="0"/>
              <a:t>Se si tratta di attività </a:t>
            </a:r>
            <a:r>
              <a:rPr lang="it-IT" sz="1200" u="sng" dirty="0"/>
              <a:t>da frequentare </a:t>
            </a:r>
            <a:r>
              <a:rPr lang="it-IT" sz="1200" dirty="0"/>
              <a:t>si allega: </a:t>
            </a:r>
          </a:p>
          <a:p>
            <a:r>
              <a:rPr lang="it-IT" sz="1200" dirty="0"/>
              <a:t>- titolo, </a:t>
            </a:r>
          </a:p>
          <a:p>
            <a:r>
              <a:rPr lang="it-IT" sz="1200" dirty="0"/>
              <a:t>- programma/contenuti </a:t>
            </a:r>
          </a:p>
          <a:p>
            <a:r>
              <a:rPr lang="it-IT" sz="1200" dirty="0"/>
              <a:t>- </a:t>
            </a:r>
            <a:r>
              <a:rPr lang="it-IT" sz="1200" dirty="0" err="1"/>
              <a:t>cfu</a:t>
            </a:r>
            <a:r>
              <a:rPr lang="it-IT" sz="1200" dirty="0"/>
              <a:t> </a:t>
            </a:r>
          </a:p>
          <a:p>
            <a:r>
              <a:rPr lang="it-IT" sz="1200" dirty="0"/>
              <a:t>- corso di laurea, dipartimento organizzatore o “Ente erogatore” </a:t>
            </a:r>
          </a:p>
          <a:p>
            <a:r>
              <a:rPr lang="it-IT" sz="1200" dirty="0"/>
              <a:t>- docente o relatore </a:t>
            </a:r>
          </a:p>
          <a:p>
            <a:r>
              <a:rPr lang="it-IT" sz="1200" dirty="0"/>
              <a:t>- motivo della scelta del corso/seminario richiesto </a:t>
            </a:r>
          </a:p>
          <a:p>
            <a:r>
              <a:rPr lang="it-IT" sz="1200" b="1" dirty="0"/>
              <a:t>N.B </a:t>
            </a:r>
            <a:endParaRPr lang="it-IT" sz="1200" dirty="0"/>
          </a:p>
          <a:p>
            <a:r>
              <a:rPr lang="it-IT" sz="1200" dirty="0"/>
              <a:t>L’accettazione di insegnamenti a libera scelta che prevedono ore di laboratorio è subordinata all’effettiva disponibilità di postazioni di lavoro e alla capienza del laboratorio stesso. Per l’occupazione di eventuali posti disponibili si utilizzerà il criterio dell’ordine di arrivo delle richieste. </a:t>
            </a:r>
          </a:p>
          <a:p>
            <a:r>
              <a:rPr lang="it-IT" sz="1200" dirty="0"/>
              <a:t>In fede </a:t>
            </a:r>
          </a:p>
          <a:p>
            <a:r>
              <a:rPr lang="it-IT" sz="1200" dirty="0"/>
              <a:t>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39654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4159" y="563399"/>
            <a:ext cx="7562889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 - Seminari</a:t>
            </a:r>
            <a:endParaRPr lang="it-IT" sz="2800" b="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4159" y="1505428"/>
            <a:ext cx="848105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Helvetica Neue"/>
                <a:cs typeface="Helvetica Neue"/>
              </a:rPr>
              <a:t>Per scegliere esami e seminari guardare i </a:t>
            </a:r>
            <a:r>
              <a:rPr lang="it-IT" sz="2000" u="sng" dirty="0">
                <a:latin typeface="Helvetica Neue"/>
                <a:cs typeface="Helvetica Neue"/>
              </a:rPr>
              <a:t>contenuti su esse3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latin typeface="Helvetica Neue"/>
                <a:cs typeface="Helvetica Neue"/>
              </a:rPr>
              <a:t>Nel caso vogliate chiedere l’autorizzazione a sostenere un esame non in elenco e dobbiate attendere la risposta, inserite nel piano un </a:t>
            </a:r>
            <a:r>
              <a:rPr lang="it-IT" sz="2000" u="sng" dirty="0">
                <a:latin typeface="Helvetica Neue"/>
                <a:cs typeface="Helvetica Neue"/>
              </a:rPr>
              <a:t>esame qualsiasi</a:t>
            </a:r>
            <a:r>
              <a:rPr lang="it-IT" sz="2000" dirty="0">
                <a:latin typeface="Helvetica Neue"/>
                <a:cs typeface="Helvetica Neue"/>
              </a:rPr>
              <a:t> per poter chiudere la carriera a 300 </a:t>
            </a:r>
            <a:r>
              <a:rPr lang="it-IT" sz="2000" dirty="0" err="1">
                <a:latin typeface="Helvetica Neue"/>
                <a:cs typeface="Helvetica Neue"/>
              </a:rPr>
              <a:t>cfu</a:t>
            </a:r>
            <a:r>
              <a:rPr lang="it-IT" sz="2000" dirty="0">
                <a:latin typeface="Helvetica Neue"/>
                <a:cs typeface="Helvetica Neue"/>
              </a:rPr>
              <a:t> e poi, appena avuta la risposta, inserite l’insegnamento corretto.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latin typeface="Helvetica Neue"/>
                <a:cs typeface="Helvetica Neue"/>
              </a:rPr>
              <a:t>Al termine della compilazione del piano è necessario cliccare il pulsante </a:t>
            </a:r>
            <a:r>
              <a:rPr lang="it-IT" sz="2000" b="1" dirty="0">
                <a:latin typeface="Helvetica Neue"/>
                <a:cs typeface="Helvetica Neue"/>
              </a:rPr>
              <a:t>«conferma piano» </a:t>
            </a:r>
            <a:r>
              <a:rPr lang="it-IT" sz="2000" dirty="0">
                <a:latin typeface="Helvetica Neue"/>
                <a:cs typeface="Helvetica Neue"/>
              </a:rPr>
              <a:t>e poi </a:t>
            </a:r>
            <a:r>
              <a:rPr lang="it-IT" sz="2000" b="1" dirty="0">
                <a:latin typeface="Helvetica Neue"/>
                <a:cs typeface="Helvetica Neue"/>
              </a:rPr>
              <a:t>«conferma definitivamente».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Anche dopo aver confermato definitivamente il piano </a:t>
            </a:r>
            <a:r>
              <a:rPr lang="it-IT" sz="2000" b="1" dirty="0">
                <a:highlight>
                  <a:srgbClr val="FFFF00"/>
                </a:highlight>
                <a:latin typeface="Helvetica Neue"/>
                <a:cs typeface="Helvetica Neue"/>
              </a:rPr>
              <a:t>è possibile modificarlo</a:t>
            </a:r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 purché </a:t>
            </a:r>
            <a:r>
              <a:rPr lang="it-IT" sz="2000" u="sng" dirty="0">
                <a:highlight>
                  <a:srgbClr val="FFFF00"/>
                </a:highlight>
                <a:latin typeface="Helvetica Neue"/>
                <a:cs typeface="Helvetica Neue"/>
              </a:rPr>
              <a:t>non sia scaduto il periodo di compilazione</a:t>
            </a:r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.</a:t>
            </a:r>
          </a:p>
          <a:p>
            <a:r>
              <a:rPr lang="it-IT" sz="2000" dirty="0">
                <a:latin typeface="Helvetica Neue"/>
                <a:cs typeface="Helvetica Neue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8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8359" y="185017"/>
            <a:ext cx="7804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Helvetica Neue"/>
                <a:cs typeface="Helvetica Neue"/>
              </a:rPr>
              <a:t>Segreteria didattica</a:t>
            </a:r>
            <a:r>
              <a:rPr lang="it-IT" sz="2800" dirty="0">
                <a:solidFill>
                  <a:srgbClr val="FF0000"/>
                </a:solidFill>
                <a:latin typeface="Helvetica Neue"/>
                <a:cs typeface="Helvetica Neue"/>
              </a:rPr>
              <a:t>: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400" dirty="0">
                <a:solidFill>
                  <a:srgbClr val="0000FF"/>
                </a:solidFill>
                <a:latin typeface="Helvetica Neue"/>
                <a:cs typeface="Helvetica Neue"/>
                <a:hlinkClick r:id="rId2"/>
              </a:rPr>
              <a:t>didattica.dsv.mo@unimore.it 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endParaRPr lang="it-IT" sz="22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200" dirty="0">
                <a:latin typeface="Helvetica Neue"/>
                <a:cs typeface="Helvetica Neue"/>
              </a:rPr>
              <a:t>Dott.ssa Micol Marchetti: 059 2058524</a:t>
            </a:r>
          </a:p>
          <a:p>
            <a:r>
              <a:rPr lang="it-IT" sz="2200" dirty="0">
                <a:latin typeface="Helvetica Neue"/>
                <a:cs typeface="Helvetica Neue"/>
              </a:rPr>
              <a:t>Dott. Paolo Leonelli: 059 2058528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400" dirty="0">
                <a:latin typeface="Helvetica Neue"/>
                <a:cs typeface="Helvetica Neue"/>
              </a:rPr>
              <a:t>Tutte le mattine ufficio 1° piano via Campi 103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8994EA-8E99-4CB7-8401-34D019BD0CB3}"/>
              </a:ext>
            </a:extLst>
          </p:cNvPr>
          <p:cNvSpPr txBox="1"/>
          <p:nvPr/>
        </p:nvSpPr>
        <p:spPr>
          <a:xfrm>
            <a:off x="208359" y="3429000"/>
            <a:ext cx="84721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Siti utili: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>
                <a:hlinkClick r:id="rId3"/>
              </a:rPr>
              <a:t>https://www.sport.unimore.it/</a:t>
            </a:r>
            <a:endParaRPr lang="it-IT" b="1" dirty="0"/>
          </a:p>
          <a:p>
            <a:r>
              <a:rPr lang="it-IT" b="1" dirty="0"/>
              <a:t>Programma sport excellence </a:t>
            </a:r>
          </a:p>
          <a:p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hlinkClick r:id="rId4"/>
              </a:rPr>
              <a:t>https://www.unimore.it/didattica/forminse.html</a:t>
            </a:r>
            <a:endParaRPr lang="it-IT" dirty="0"/>
          </a:p>
          <a:p>
            <a:r>
              <a:rPr lang="it-IT" b="1" dirty="0"/>
              <a:t>Formazione iniziale degli insegnanti</a:t>
            </a:r>
          </a:p>
          <a:p>
            <a:endParaRPr lang="it-IT" b="1" dirty="0"/>
          </a:p>
          <a:p>
            <a:r>
              <a:rPr lang="it-IT" dirty="0">
                <a:hlinkClick r:id="rId5"/>
              </a:rPr>
              <a:t>Conseguimento 24 CFU in ambito </a:t>
            </a:r>
            <a:r>
              <a:rPr lang="it-IT" dirty="0" err="1">
                <a:hlinkClick r:id="rId5"/>
              </a:rPr>
              <a:t>antropo</a:t>
            </a:r>
            <a:r>
              <a:rPr lang="it-IT" dirty="0">
                <a:hlinkClick r:id="rId5"/>
              </a:rPr>
              <a:t>-psico-pedagogico e metodologie e tecnologie didattiche (ex DM 616/17) ed elenco insegnamenti riconosciuti da </a:t>
            </a:r>
            <a:r>
              <a:rPr lang="it-IT" dirty="0" err="1">
                <a:hlinkClick r:id="rId5"/>
              </a:rPr>
              <a:t>Unimore</a:t>
            </a:r>
            <a:r>
              <a:rPr lang="it-IT" dirty="0">
                <a:hlinkClick r:id="rId5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45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47954" y="660906"/>
            <a:ext cx="7786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Periodo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in cui sarà possibile compilare i piani on-line (dal IV anno):</a:t>
            </a:r>
          </a:p>
          <a:p>
            <a:endParaRPr lang="it-IT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Tx/>
              <a:buChar char="-"/>
            </a:pPr>
            <a:r>
              <a:rPr lang="it-IT" sz="2400" u="sng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Dal 4 novembre 2024 al 30 maggio 2025</a:t>
            </a:r>
          </a:p>
          <a:p>
            <a:pPr marL="285750" indent="-285750">
              <a:buFontTx/>
              <a:buChar char="-"/>
            </a:pP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47954" y="2292122"/>
            <a:ext cx="75962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Procedura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Entrare in esse3 con login personale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 Menù a destra: area studente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Pulsante: Piano carriera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Pulsante: Nuovo Piano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Seguire le indicazioni inserite</a:t>
            </a:r>
          </a:p>
          <a:p>
            <a:endParaRPr lang="it-IT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Scegliere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minimo 8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 massimo 14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di «Esami a libera scelta»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minimo 3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 massimo 8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di «Altre attività formative» come seminari</a:t>
            </a:r>
          </a:p>
        </p:txBody>
      </p:sp>
    </p:spTree>
    <p:extLst>
      <p:ext uri="{BB962C8B-B14F-4D97-AF65-F5344CB8AC3E}">
        <p14:creationId xmlns:p14="http://schemas.microsoft.com/office/powerpoint/2010/main" val="23470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400" y="1430606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440000" y="2497667"/>
            <a:ext cx="643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Helvetica Neue"/>
                <a:cs typeface="Helvetica Neue"/>
              </a:rPr>
              <a:t>Ogni piano di studio deve prevedere </a:t>
            </a:r>
            <a:r>
              <a:rPr lang="it-IT" sz="2800" b="1" u="sng" dirty="0">
                <a:solidFill>
                  <a:srgbClr val="FF0000"/>
                </a:solidFill>
                <a:latin typeface="Helvetica Neue"/>
                <a:cs typeface="Helvetica Neue"/>
              </a:rPr>
              <a:t>almeno</a:t>
            </a:r>
            <a:r>
              <a:rPr lang="it-IT" sz="2800" b="1" u="sng" dirty="0">
                <a:latin typeface="Helvetica Neue"/>
                <a:cs typeface="Helvetica Neue"/>
              </a:rPr>
              <a:t> 8 CFU </a:t>
            </a:r>
            <a:r>
              <a:rPr lang="it-IT" sz="2800" dirty="0">
                <a:latin typeface="Helvetica Neue"/>
                <a:cs typeface="Helvetica Neue"/>
              </a:rPr>
              <a:t>a libera scelta dello studente</a:t>
            </a: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1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BADF8CED-9D8E-4DC6-B3AB-740D6644F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81876" cy="158187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6447" y="584707"/>
            <a:ext cx="7171200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154471"/>
              </p:ext>
            </p:extLst>
          </p:nvPr>
        </p:nvGraphicFramePr>
        <p:xfrm>
          <a:off x="304799" y="1902840"/>
          <a:ext cx="8534401" cy="3855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7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37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Progettazione dei Farmaci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G. Rastelli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Controllo di </a:t>
                      </a:r>
                      <a:r>
                        <a:rPr lang="it-IT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qualita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̀ degli alimenti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 Bertelli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3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it-IT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Farmaci biotecnologici innovativi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A. Venturelli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05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it-IT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Analisi dei dati ed applicazioni di A.I. nell’ambito del farmaco e dei prodotti della salute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L. Pinzi</a:t>
                      </a:r>
                    </a:p>
                    <a:p>
                      <a:pPr marL="0" algn="ctr" defTabSz="457200" rtl="0" eaLnBrk="1" fontAlgn="b" latinLnBrk="0" hangingPunct="1"/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1204076"/>
                  </a:ext>
                </a:extLst>
              </a:tr>
              <a:tr h="48937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Prodotti ad uso cosmetico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Baraldi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11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Igiene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P. Messi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906447" y="1173573"/>
            <a:ext cx="5903192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5530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F6BBE20E-E783-4593-8954-59D6E2F8C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80471"/>
              </p:ext>
            </p:extLst>
          </p:nvPr>
        </p:nvGraphicFramePr>
        <p:xfrm>
          <a:off x="381000" y="1980236"/>
          <a:ext cx="8382000" cy="273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2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28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Gestione aziendale- Gestione della farmacia*</a:t>
                      </a:r>
                      <a:endParaRPr lang="it-IT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De Canio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76739840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Metodi e strumenti della comunicazione scientifica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Didattica e comunicazione delle scienze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M. Bernardi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Disegno sperimentale e analisi dei dati in biologia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Bioscienze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Simonini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3C1B61DB-9617-48DD-B78B-30E750D26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8" y="1"/>
            <a:ext cx="1489718" cy="1489718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81A25C27-63E2-448E-B089-8D25CF9B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447" y="531380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8A7E55A9-D31E-409B-8E71-4AD5FA74D0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6447" y="1232004"/>
            <a:ext cx="5841674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6D1A94-A729-4EA4-8C4A-D62D3C118721}"/>
              </a:ext>
            </a:extLst>
          </p:cNvPr>
          <p:cNvSpPr txBox="1"/>
          <p:nvPr/>
        </p:nvSpPr>
        <p:spPr>
          <a:xfrm>
            <a:off x="381000" y="5210033"/>
            <a:ext cx="8382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*N.B. Insegnamento necessario per il passaggio alla Laurea Abilitante </a:t>
            </a:r>
          </a:p>
        </p:txBody>
      </p:sp>
    </p:spTree>
    <p:extLst>
      <p:ext uri="{BB962C8B-B14F-4D97-AF65-F5344CB8AC3E}">
        <p14:creationId xmlns:p14="http://schemas.microsoft.com/office/powerpoint/2010/main" val="51472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44FB5551-106E-4B62-B837-8F3F31D6B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8" y="1"/>
            <a:ext cx="1489718" cy="148971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1153" y="649205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2031153" y="1385778"/>
            <a:ext cx="5800519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799449"/>
              </p:ext>
            </p:extLst>
          </p:nvPr>
        </p:nvGraphicFramePr>
        <p:xfrm>
          <a:off x="281354" y="2156925"/>
          <a:ext cx="8601352" cy="3982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02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Laboratorio di formazione per la partecipazione alle commissioni paritetiche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LM Ingegneria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Menziani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Competenze trasversali sulla sostenibilità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504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Accoglienza e relazione di aiuto a favore di studenti disabili in ambito universitario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&amp;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 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933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Progetto ICARO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&amp;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 </a:t>
                      </a:r>
                    </a:p>
                    <a:p>
                      <a:pPr algn="l" fontAlgn="b"/>
                      <a:endParaRPr lang="sk-SK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8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F6BBE20E-E783-4593-8954-59D6E2F8C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99409"/>
              </p:ext>
            </p:extLst>
          </p:nvPr>
        </p:nvGraphicFramePr>
        <p:xfrm>
          <a:off x="251927" y="2566323"/>
          <a:ext cx="8640145" cy="209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Programma </a:t>
                      </a:r>
                      <a:r>
                        <a:rPr lang="it-IT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Unimore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Sport </a:t>
                      </a:r>
                      <a:r>
                        <a:rPr lang="it-IT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Excellence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&amp;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I. </a:t>
                      </a:r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Morlini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ricerca dell’informazione scientifica per la tesi di laurea magistrale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3C1B61DB-9617-48DD-B78B-30E750D26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8" y="1"/>
            <a:ext cx="1489718" cy="1489718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81A25C27-63E2-448E-B089-8D25CF9B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541" y="740919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8A7E55A9-D31E-409B-8E71-4AD5FA74D0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5541" y="1325919"/>
            <a:ext cx="5604613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39245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FCDF654B-477F-416A-B38A-0E7442D9541A}"/>
              </a:ext>
            </a:extLst>
          </p:cNvPr>
          <p:cNvSpPr/>
          <p:nvPr/>
        </p:nvSpPr>
        <p:spPr>
          <a:xfrm>
            <a:off x="5547107" y="3058384"/>
            <a:ext cx="3184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https://2023.unimore.it/ICARO/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C62987-01F1-4302-BC45-67454E2C3A8C}"/>
              </a:ext>
            </a:extLst>
          </p:cNvPr>
          <p:cNvSpPr txBox="1"/>
          <p:nvPr/>
        </p:nvSpPr>
        <p:spPr>
          <a:xfrm>
            <a:off x="411982" y="186530"/>
            <a:ext cx="85712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ICARO UNIMORE è un progetto sperimentale che forma ed allena gli studenti all'innovazione</a:t>
            </a:r>
            <a:r>
              <a:rPr lang="it-IT" dirty="0"/>
              <a:t>, in un percorso d'eccellenza basato su esperienze concrete che avvicinano i giovani alle realtà imprenditoriali del territorio e alla loro cultura d'impresa.</a:t>
            </a:r>
          </a:p>
          <a:p>
            <a:r>
              <a:rPr lang="it-IT" dirty="0"/>
              <a:t>Lo scopo del progetto è mettere al lavoro team eterogenei e multidisciplinari di 5 studenti ciascuno per dare risposte innovative a sfide reali poste da imprese del territorio. La durata del percorso formativo è di 4 mesi e comprende numerose attività di formazione, contatto con le aziende, project-work.</a:t>
            </a:r>
          </a:p>
          <a:p>
            <a:r>
              <a:rPr lang="it-IT" dirty="0"/>
              <a:t>ICARO UNIMORE è il risultato della collaborazione progettuale tra l’Università di Modena e Reggio Emilia e la Fondazione Golinelli di Bologna, con il supporto della Fondazione di Modena.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b="1" dirty="0" err="1"/>
              <a:t>Unimore</a:t>
            </a:r>
            <a:r>
              <a:rPr lang="it-IT" b="1" dirty="0"/>
              <a:t> Sport Excellence</a:t>
            </a:r>
          </a:p>
          <a:p>
            <a:r>
              <a:rPr lang="it-IT" dirty="0"/>
              <a:t>Il programma </a:t>
            </a:r>
            <a:r>
              <a:rPr lang="it-IT" dirty="0" err="1"/>
              <a:t>Unimore</a:t>
            </a:r>
            <a:r>
              <a:rPr lang="it-IT" dirty="0"/>
              <a:t> Sport Excellence è il progetto dedicato ai giovani atleti di alto livello che intendano conciliare al meglio sport agonistico e impegno universitario, e permette di accedere alla cosiddetta “dual </a:t>
            </a:r>
            <a:r>
              <a:rPr lang="it-IT" dirty="0" err="1"/>
              <a:t>carreer</a:t>
            </a:r>
            <a:r>
              <a:rPr lang="it-IT" dirty="0"/>
              <a:t>”, quel sistema cioè di benefici e di strumenti che l’Ateneo mette in atto per facilitare il completamento della carriera universitaria contemporaneamente alla carriera agonistica. Tra questi il diploma </a:t>
            </a:r>
            <a:r>
              <a:rPr lang="it-IT" dirty="0" err="1"/>
              <a:t>supplement</a:t>
            </a:r>
            <a:r>
              <a:rPr lang="it-IT" dirty="0"/>
              <a:t>, al completamento degli studi in UNIMORE, che viene rilasciato ai partecipanti al programma per certificare il doppio percorso.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7D720A7-EDCC-47DC-95D3-9CF00B1DB997}"/>
              </a:ext>
            </a:extLst>
          </p:cNvPr>
          <p:cNvSpPr/>
          <p:nvPr/>
        </p:nvSpPr>
        <p:spPr>
          <a:xfrm>
            <a:off x="3396342" y="5930238"/>
            <a:ext cx="5586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https://www.sport.unimore.it/unimore-sport-excellence/</a:t>
            </a:r>
          </a:p>
        </p:txBody>
      </p:sp>
    </p:spTree>
    <p:extLst>
      <p:ext uri="{BB962C8B-B14F-4D97-AF65-F5344CB8AC3E}">
        <p14:creationId xmlns:p14="http://schemas.microsoft.com/office/powerpoint/2010/main" val="370087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3366" y="2474715"/>
            <a:ext cx="77978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Si possono scegliere tutti gli insegnamenti proposti nei </a:t>
            </a:r>
            <a:r>
              <a:rPr lang="it-IT" sz="2800" dirty="0" err="1"/>
              <a:t>CdS</a:t>
            </a:r>
            <a:r>
              <a:rPr lang="it-IT" sz="2800" dirty="0"/>
              <a:t> di </a:t>
            </a:r>
            <a:r>
              <a:rPr lang="it-IT" sz="2800" dirty="0" err="1"/>
              <a:t>Unimore</a:t>
            </a:r>
            <a:r>
              <a:rPr lang="it-IT" sz="2800" dirty="0"/>
              <a:t> a condizione che:</a:t>
            </a:r>
          </a:p>
          <a:p>
            <a:endParaRPr lang="it-IT" sz="2400" dirty="0"/>
          </a:p>
          <a:p>
            <a:pPr marL="457200" indent="-457200">
              <a:buFont typeface="Arial"/>
              <a:buChar char="•"/>
            </a:pPr>
            <a:r>
              <a:rPr lang="it-IT" sz="2400" dirty="0"/>
              <a:t>Siano </a:t>
            </a:r>
            <a:r>
              <a:rPr lang="it-IT" sz="2400" b="1" dirty="0"/>
              <a:t>coerenti</a:t>
            </a:r>
            <a:r>
              <a:rPr lang="it-IT" sz="2400" dirty="0"/>
              <a:t> con il percorso di studi</a:t>
            </a:r>
          </a:p>
          <a:p>
            <a:pPr marL="457200" indent="-457200">
              <a:buFont typeface="Arial"/>
              <a:buChar char="•"/>
            </a:pPr>
            <a:r>
              <a:rPr lang="it-IT" sz="2400" b="1" dirty="0"/>
              <a:t>Non</a:t>
            </a:r>
            <a:r>
              <a:rPr lang="it-IT" sz="2400" dirty="0"/>
              <a:t> abbiano contenuti sovrapponibili anche solo parzialmente con esami obbligatori</a:t>
            </a:r>
          </a:p>
          <a:p>
            <a:pPr marL="457200" indent="-457200">
              <a:buFont typeface="Arial"/>
              <a:buChar char="•"/>
            </a:pPr>
            <a:r>
              <a:rPr lang="it-IT" sz="2400" dirty="0"/>
              <a:t>Siano </a:t>
            </a:r>
            <a:r>
              <a:rPr lang="it-IT" sz="2400" b="1" dirty="0"/>
              <a:t>approvati</a:t>
            </a:r>
            <a:r>
              <a:rPr lang="it-IT" sz="2400" dirty="0"/>
              <a:t> dal Consiglio di Corso di Studio dopo averne richiesto l’autorizzazione al presidente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587145" y="971523"/>
            <a:ext cx="7171200" cy="514800"/>
          </a:xfrm>
        </p:spPr>
        <p:txBody>
          <a:bodyPr/>
          <a:lstStyle/>
          <a:p>
            <a:r>
              <a:rPr lang="it-IT" dirty="0"/>
              <a:t>Materie a libera scelta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587145" y="1652919"/>
            <a:ext cx="7171200" cy="327600"/>
          </a:xfrm>
        </p:spPr>
        <p:txBody>
          <a:bodyPr/>
          <a:lstStyle/>
          <a:p>
            <a:r>
              <a:rPr lang="it-IT" sz="2800" dirty="0">
                <a:solidFill>
                  <a:srgbClr val="FF0000"/>
                </a:solidFill>
              </a:rPr>
              <a:t>Necessitano di autorizzazione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236438E-CADD-4A1D-B65E-3688039B1D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23"/>
          <a:stretch/>
        </p:blipFill>
        <p:spPr>
          <a:xfrm>
            <a:off x="137585" y="88240"/>
            <a:ext cx="987756" cy="171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1375</Words>
  <Application>Microsoft Office PowerPoint</Application>
  <PresentationFormat>Presentazione su schermo (4:3)</PresentationFormat>
  <Paragraphs>266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Wingdings</vt:lpstr>
      <vt:lpstr>Tema di Office</vt:lpstr>
      <vt:lpstr>Esami a libera scelta</vt:lpstr>
      <vt:lpstr>Presentazione standard di PowerPoint</vt:lpstr>
      <vt:lpstr>Materie a libera scelta</vt:lpstr>
      <vt:lpstr>Materie a libera scelta</vt:lpstr>
      <vt:lpstr>Materie a libera scelta</vt:lpstr>
      <vt:lpstr>Materie a libera scelta</vt:lpstr>
      <vt:lpstr>Materie a libera scelta</vt:lpstr>
      <vt:lpstr>Presentazione standard di PowerPoint</vt:lpstr>
      <vt:lpstr>Materie a libera scelta</vt:lpstr>
      <vt:lpstr>Materie a libera scelta</vt:lpstr>
      <vt:lpstr>Seminari   (ulteriori attività formative)</vt:lpstr>
      <vt:lpstr>Seminari (ulteriori attività formative)</vt:lpstr>
      <vt:lpstr>Seminari (ulteriori attività formative)</vt:lpstr>
      <vt:lpstr>Seminari      (ulteriori attività formative)</vt:lpstr>
      <vt:lpstr>Materie a libera scelta - Seminari</vt:lpstr>
      <vt:lpstr>Presentazione standard di PowerPoint</vt:lpstr>
      <vt:lpstr>Materie a libera scelta - Seminari</vt:lpstr>
      <vt:lpstr>Presentazione standard di PowerPoint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utente</cp:lastModifiedBy>
  <cp:revision>141</cp:revision>
  <dcterms:created xsi:type="dcterms:W3CDTF">2015-06-30T14:46:04Z</dcterms:created>
  <dcterms:modified xsi:type="dcterms:W3CDTF">2024-04-23T22:11:42Z</dcterms:modified>
</cp:coreProperties>
</file>