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361" r:id="rId2"/>
    <p:sldId id="299" r:id="rId3"/>
    <p:sldId id="363" r:id="rId4"/>
    <p:sldId id="376" r:id="rId5"/>
    <p:sldId id="364" r:id="rId6"/>
    <p:sldId id="367" r:id="rId7"/>
    <p:sldId id="368" r:id="rId8"/>
    <p:sldId id="373" r:id="rId9"/>
    <p:sldId id="374" r:id="rId10"/>
    <p:sldId id="375" r:id="rId11"/>
    <p:sldId id="377" r:id="rId12"/>
    <p:sldId id="372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13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5ACCC-1734-A249-BBC7-53B8ABC3BD10}" type="datetimeFigureOut">
              <a:rPr lang="it-IT" smtClean="0"/>
              <a:t>12/05/24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F0404-8142-144C-9771-9CE5ECB5B2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080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6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>
              <a:ea typeface="ＭＳ Ｐゴシック" charset="-128"/>
            </a:endParaRPr>
          </a:p>
        </p:txBody>
      </p:sp>
      <p:sp>
        <p:nvSpPr>
          <p:cNvPr id="1638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281948B3-14B1-8E47-BE95-2D69CA492848}" type="slidenum">
              <a:rPr lang="it-IT" altLang="it-IT">
                <a:latin typeface="Calibri" charset="0"/>
              </a:rPr>
              <a:pPr/>
              <a:t>1</a:t>
            </a:fld>
            <a:endParaRPr lang="it-IT" altLang="it-IT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253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4DCC5-EE4B-DF47-9365-8B59D03E3612}" type="datetimeFigureOut">
              <a:rPr lang="it-IT" smtClean="0"/>
              <a:t>12/05/24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70BE-2DC1-FB46-BFD3-10E02293E5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98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4DCC5-EE4B-DF47-9365-8B59D03E3612}" type="datetimeFigureOut">
              <a:rPr lang="it-IT" smtClean="0"/>
              <a:t>12/05/24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70BE-2DC1-FB46-BFD3-10E02293E5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679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4DCC5-EE4B-DF47-9365-8B59D03E3612}" type="datetimeFigureOut">
              <a:rPr lang="it-IT" smtClean="0"/>
              <a:t>12/05/24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70BE-2DC1-FB46-BFD3-10E02293E5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71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4DCC5-EE4B-DF47-9365-8B59D03E3612}" type="datetimeFigureOut">
              <a:rPr lang="it-IT" smtClean="0"/>
              <a:t>12/05/24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70BE-2DC1-FB46-BFD3-10E02293E5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0302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4DCC5-EE4B-DF47-9365-8B59D03E3612}" type="datetimeFigureOut">
              <a:rPr lang="it-IT" smtClean="0"/>
              <a:t>12/05/24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70BE-2DC1-FB46-BFD3-10E02293E5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859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4DCC5-EE4B-DF47-9365-8B59D03E3612}" type="datetimeFigureOut">
              <a:rPr lang="it-IT" smtClean="0"/>
              <a:t>12/05/24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70BE-2DC1-FB46-BFD3-10E02293E5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774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4DCC5-EE4B-DF47-9365-8B59D03E3612}" type="datetimeFigureOut">
              <a:rPr lang="it-IT" smtClean="0"/>
              <a:t>12/05/24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70BE-2DC1-FB46-BFD3-10E02293E5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107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4DCC5-EE4B-DF47-9365-8B59D03E3612}" type="datetimeFigureOut">
              <a:rPr lang="it-IT" smtClean="0"/>
              <a:t>12/05/24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70BE-2DC1-FB46-BFD3-10E02293E5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36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4DCC5-EE4B-DF47-9365-8B59D03E3612}" type="datetimeFigureOut">
              <a:rPr lang="it-IT" smtClean="0"/>
              <a:t>12/05/24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70BE-2DC1-FB46-BFD3-10E02293E5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532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4DCC5-EE4B-DF47-9365-8B59D03E3612}" type="datetimeFigureOut">
              <a:rPr lang="it-IT" smtClean="0"/>
              <a:t>12/05/24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70BE-2DC1-FB46-BFD3-10E02293E5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602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4DCC5-EE4B-DF47-9365-8B59D03E3612}" type="datetimeFigureOut">
              <a:rPr lang="it-IT" smtClean="0"/>
              <a:t>12/05/24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70BE-2DC1-FB46-BFD3-10E02293E5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3730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4DCC5-EE4B-DF47-9365-8B59D03E3612}" type="datetimeFigureOut">
              <a:rPr lang="it-IT" smtClean="0"/>
              <a:t>12/05/24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270BE-2DC1-FB46-BFD3-10E02293E5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706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hyperlink" Target="https://www.dsv.unimore.it/sites/dip01/files/2024-03/LM13FARM%20-%20Tesi%20offerte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hyperlink" Target="https://www.dsv.unimore.it/sites/dip01/files/2024-03/LM13FARM%20-%20Tesi%20offerte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hyperlink" Target="mailto:tesi.farmacia@unimore.it" TargetMode="External"/><Relationship Id="rId5" Type="http://schemas.openxmlformats.org/officeDocument/2006/relationships/hyperlink" Target="../consenso%20informato.docx" TargetMode="External"/><Relationship Id="rId4" Type="http://schemas.openxmlformats.org/officeDocument/2006/relationships/hyperlink" Target="../modulo_prenotazione_doc%20(1).do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sv.unimore.it/site/home/didattica/corsi-di-laurea-magistrale-a-ciclo-unico/articolo128020873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2049464" y="2492375"/>
            <a:ext cx="8231187" cy="4014788"/>
          </a:xfrm>
          <a:prstGeom prst="rect">
            <a:avLst/>
          </a:prstGeom>
          <a:solidFill>
            <a:srgbClr val="EB301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7" name="Titolo 1"/>
          <p:cNvSpPr>
            <a:spLocks noGrp="1"/>
          </p:cNvSpPr>
          <p:nvPr>
            <p:ph type="ctrTitle" hasCustomPrompt="1"/>
          </p:nvPr>
        </p:nvSpPr>
        <p:spPr>
          <a:xfrm>
            <a:off x="2256182" y="2765574"/>
            <a:ext cx="7886353" cy="1081088"/>
          </a:xfrm>
        </p:spPr>
        <p:txBody>
          <a:bodyPr rtlCol="0" anchor="t">
            <a:noAutofit/>
          </a:bodyPr>
          <a:lstStyle>
            <a:lvl1pPr>
              <a:lnSpc>
                <a:spcPts val="4480"/>
              </a:lnSpc>
              <a:defRPr sz="4400" b="1" i="0">
                <a:solidFill>
                  <a:schemeClr val="bg1"/>
                </a:solidFill>
                <a:latin typeface="Helvetica Neue"/>
                <a:cs typeface="Helvetica Neue"/>
              </a:defRPr>
            </a:lvl1pPr>
          </a:lstStyle>
          <a:p>
            <a:pPr>
              <a:defRPr/>
            </a:pPr>
            <a:r>
              <a:rPr lang="it-IT" sz="2400" dirty="0"/>
              <a:t>PRESENTAZIONE MODALITA’ DI INGRESSO IN TESI </a:t>
            </a:r>
            <a:br>
              <a:rPr lang="it-IT" sz="2400" dirty="0"/>
            </a:br>
            <a:r>
              <a:rPr lang="it-IT" sz="2400" dirty="0"/>
              <a:t>E PROPOSTA ARGOMENTI</a:t>
            </a:r>
          </a:p>
        </p:txBody>
      </p:sp>
      <p:sp>
        <p:nvSpPr>
          <p:cNvPr id="15363" name="Sottotitolo 2"/>
          <p:cNvSpPr>
            <a:spLocks noGrp="1"/>
          </p:cNvSpPr>
          <p:nvPr>
            <p:ph type="subTitle" idx="1"/>
          </p:nvPr>
        </p:nvSpPr>
        <p:spPr>
          <a:xfrm>
            <a:off x="3084305" y="4427946"/>
            <a:ext cx="6400800" cy="627062"/>
          </a:xfrm>
        </p:spPr>
        <p:txBody>
          <a:bodyPr>
            <a:noAutofit/>
          </a:bodyPr>
          <a:lstStyle/>
          <a:p>
            <a:pPr>
              <a:lnSpc>
                <a:spcPts val="3125"/>
              </a:lnSpc>
            </a:pPr>
            <a:r>
              <a:rPr lang="it-IT" altLang="it-IT" sz="2000" b="1" dirty="0">
                <a:solidFill>
                  <a:srgbClr val="FFFFFF"/>
                </a:solidFill>
                <a:latin typeface="Helvetica Neue LT Std 55 Roman" charset="0"/>
              </a:rPr>
              <a:t>Corso di Laurea Magistrale a ciclo unico in FARMACIA</a:t>
            </a:r>
          </a:p>
        </p:txBody>
      </p:sp>
      <p:pic>
        <p:nvPicPr>
          <p:cNvPr id="15364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6" y="273050"/>
            <a:ext cx="4945063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F12F3CA4-2F05-7448-BFCE-4AFE6CE85615}"/>
              </a:ext>
            </a:extLst>
          </p:cNvPr>
          <p:cNvSpPr txBox="1"/>
          <p:nvPr/>
        </p:nvSpPr>
        <p:spPr>
          <a:xfrm>
            <a:off x="5326857" y="5342493"/>
            <a:ext cx="1917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13 maggio 2024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C966787-4BD9-9448-9E7B-7219B73C41C9}"/>
              </a:ext>
            </a:extLst>
          </p:cNvPr>
          <p:cNvSpPr txBox="1"/>
          <p:nvPr/>
        </p:nvSpPr>
        <p:spPr>
          <a:xfrm>
            <a:off x="3437143" y="5711825"/>
            <a:ext cx="56951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bg1"/>
                </a:solidFill>
              </a:rPr>
              <a:t>Presidente </a:t>
            </a:r>
            <a:r>
              <a:rPr lang="it-IT" sz="2000" b="1" dirty="0" err="1">
                <a:solidFill>
                  <a:schemeClr val="bg1"/>
                </a:solidFill>
              </a:rPr>
              <a:t>CdS</a:t>
            </a:r>
            <a:r>
              <a:rPr lang="it-IT" sz="2000" b="1" dirty="0">
                <a:solidFill>
                  <a:schemeClr val="bg1"/>
                </a:solidFill>
              </a:rPr>
              <a:t> - Prof.ssa Maria Angela Vandelli Coordinatore didattico – Dott.ssa Micol Marchetti</a:t>
            </a:r>
          </a:p>
        </p:txBody>
      </p:sp>
    </p:spTree>
    <p:extLst>
      <p:ext uri="{BB962C8B-B14F-4D97-AF65-F5344CB8AC3E}">
        <p14:creationId xmlns:p14="http://schemas.microsoft.com/office/powerpoint/2010/main" val="413189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7" descr="unimo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471" y="6584639"/>
            <a:ext cx="935037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3676C36-6CE5-274A-93EE-71CD75CD5B35}"/>
              </a:ext>
            </a:extLst>
          </p:cNvPr>
          <p:cNvSpPr txBox="1"/>
          <p:nvPr/>
        </p:nvSpPr>
        <p:spPr>
          <a:xfrm>
            <a:off x="4192656" y="6498434"/>
            <a:ext cx="544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Corso di laurea magistrale a ciclo unico in FARMACIA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3EE892C6-DD8F-FD40-8545-42A407EFF67F}"/>
              </a:ext>
            </a:extLst>
          </p:cNvPr>
          <p:cNvSpPr/>
          <p:nvPr/>
        </p:nvSpPr>
        <p:spPr>
          <a:xfrm>
            <a:off x="982144" y="231775"/>
            <a:ext cx="5397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Lucida Sans" panose="020B0602030504020204" pitchFamily="34" charset="77"/>
              </a:rPr>
              <a:t>Proposte di tesi a.a. 2023-24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06AD3C8-AEFE-4B46-7300-8426BD1D5C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6704" y="1397513"/>
            <a:ext cx="7772400" cy="5089811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03DFC8E2-CE40-3CA2-8357-EAA5DB766B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6704" y="757956"/>
            <a:ext cx="7772400" cy="63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012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7" descr="unimo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330" y="6662655"/>
            <a:ext cx="935037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3676C36-6CE5-274A-93EE-71CD75CD5B35}"/>
              </a:ext>
            </a:extLst>
          </p:cNvPr>
          <p:cNvSpPr txBox="1"/>
          <p:nvPr/>
        </p:nvSpPr>
        <p:spPr>
          <a:xfrm>
            <a:off x="4213571" y="6613214"/>
            <a:ext cx="544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Corso di laurea magistrale a ciclo unico in FARMACIA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3EE892C6-DD8F-FD40-8545-42A407EFF67F}"/>
              </a:ext>
            </a:extLst>
          </p:cNvPr>
          <p:cNvSpPr/>
          <p:nvPr/>
        </p:nvSpPr>
        <p:spPr>
          <a:xfrm>
            <a:off x="982144" y="97149"/>
            <a:ext cx="5397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Lucida Sans" panose="020B0602030504020204" pitchFamily="34" charset="77"/>
              </a:rPr>
              <a:t>Proposte di tesi a.a. 2023-24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03DFC8E2-CE40-3CA2-8357-EAA5DB766B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6704" y="586399"/>
            <a:ext cx="7772400" cy="639557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1EF8A60E-13F0-15DC-4175-D2D6038911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6704" y="1183210"/>
            <a:ext cx="7772400" cy="548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642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7" descr="unimo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6450013"/>
            <a:ext cx="935037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3676C36-6CE5-274A-93EE-71CD75CD5B35}"/>
              </a:ext>
            </a:extLst>
          </p:cNvPr>
          <p:cNvSpPr txBox="1"/>
          <p:nvPr/>
        </p:nvSpPr>
        <p:spPr>
          <a:xfrm>
            <a:off x="4192656" y="6384230"/>
            <a:ext cx="544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Corso di laurea magistrale a ciclo unico in FARMACIA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3EE892C6-DD8F-FD40-8545-42A407EFF67F}"/>
              </a:ext>
            </a:extLst>
          </p:cNvPr>
          <p:cNvSpPr/>
          <p:nvPr/>
        </p:nvSpPr>
        <p:spPr>
          <a:xfrm>
            <a:off x="4606558" y="2637044"/>
            <a:ext cx="2310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Lucida Sans" panose="020B0602030504020204" pitchFamily="34" charset="77"/>
              </a:rPr>
              <a:t>DOMANDE?</a:t>
            </a:r>
          </a:p>
        </p:txBody>
      </p:sp>
    </p:spTree>
    <p:extLst>
      <p:ext uri="{BB962C8B-B14F-4D97-AF65-F5344CB8AC3E}">
        <p14:creationId xmlns:p14="http://schemas.microsoft.com/office/powerpoint/2010/main" val="714291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7" descr="unimor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6450013"/>
            <a:ext cx="935037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3676C36-6CE5-274A-93EE-71CD75CD5B35}"/>
              </a:ext>
            </a:extLst>
          </p:cNvPr>
          <p:cNvSpPr txBox="1"/>
          <p:nvPr/>
        </p:nvSpPr>
        <p:spPr>
          <a:xfrm>
            <a:off x="4192656" y="6384230"/>
            <a:ext cx="544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Corso di laurea magistrale a ciclo unico in FARMACIA</a:t>
            </a: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0C4CFD7A-BE8A-DF45-A7F0-D76FF5C9C0EF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46036" y="718413"/>
            <a:ext cx="10508974" cy="429736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40000"/>
              </a:lnSpc>
            </a:pPr>
            <a:r>
              <a:rPr lang="it-IT" sz="1800" dirty="0">
                <a:latin typeface="Comic Sans MS" panose="030F0902030302020204" pitchFamily="66" charset="0"/>
              </a:rPr>
              <a:t>La prova finale assegna 15 CFU</a:t>
            </a:r>
          </a:p>
          <a:p>
            <a:pPr algn="just">
              <a:lnSpc>
                <a:spcPct val="140000"/>
              </a:lnSpc>
            </a:pPr>
            <a:r>
              <a:rPr lang="it-IT" sz="1800" dirty="0">
                <a:latin typeface="Comic Sans MS" panose="030F0902030302020204" pitchFamily="66" charset="0"/>
              </a:rPr>
              <a:t>Di norma è una tesi compilativa ma è possibile anche svolgere una tesi sperimentale. </a:t>
            </a:r>
            <a:r>
              <a:rPr lang="it-IT" sz="1800" dirty="0">
                <a:solidFill>
                  <a:srgbClr val="FF0000"/>
                </a:solidFill>
                <a:latin typeface="Comic Sans MS" panose="030F0902030302020204" pitchFamily="66" charset="0"/>
              </a:rPr>
              <a:t>Per la laurea abilitante chi sceglie una tesi sperimentale può utilizzare 6 CFU di materie a scelta.</a:t>
            </a:r>
          </a:p>
          <a:p>
            <a:pPr algn="just">
              <a:lnSpc>
                <a:spcPct val="140000"/>
              </a:lnSpc>
            </a:pPr>
            <a:endParaRPr lang="it-IT" sz="1800" dirty="0">
              <a:latin typeface="Comic Sans MS" panose="030F0902030302020204" pitchFamily="66" charset="0"/>
            </a:endParaRPr>
          </a:p>
          <a:p>
            <a:pPr algn="just">
              <a:lnSpc>
                <a:spcPct val="140000"/>
              </a:lnSpc>
            </a:pPr>
            <a:endParaRPr lang="it-IT" sz="1800" dirty="0">
              <a:latin typeface="Comic Sans MS" panose="030F0902030302020204" pitchFamily="66" charset="0"/>
            </a:endParaRPr>
          </a:p>
          <a:p>
            <a:pPr algn="just">
              <a:lnSpc>
                <a:spcPct val="140000"/>
              </a:lnSpc>
            </a:pPr>
            <a:endParaRPr lang="it-IT" sz="1800" dirty="0">
              <a:latin typeface="Comic Sans MS" panose="030F0902030302020204" pitchFamily="66" charset="0"/>
            </a:endParaRPr>
          </a:p>
          <a:p>
            <a:pPr algn="just">
              <a:lnSpc>
                <a:spcPct val="140000"/>
              </a:lnSpc>
            </a:pPr>
            <a:endParaRPr lang="it-IT" sz="1800" dirty="0">
              <a:latin typeface="Comic Sans MS" panose="030F0902030302020204" pitchFamily="66" charset="0"/>
            </a:endParaRPr>
          </a:p>
          <a:p>
            <a:pPr algn="just">
              <a:lnSpc>
                <a:spcPct val="140000"/>
              </a:lnSpc>
            </a:pPr>
            <a:endParaRPr lang="it-IT" sz="1800" dirty="0">
              <a:latin typeface="Comic Sans MS" panose="030F0902030302020204" pitchFamily="66" charset="0"/>
            </a:endParaRPr>
          </a:p>
          <a:p>
            <a:pPr algn="just">
              <a:lnSpc>
                <a:spcPct val="140000"/>
              </a:lnSpc>
              <a:spcBef>
                <a:spcPts val="2200"/>
              </a:spcBef>
            </a:pPr>
            <a:r>
              <a:rPr lang="it-IT" sz="1800" dirty="0">
                <a:latin typeface="Comic Sans MS" panose="030F0902030302020204" pitchFamily="66" charset="0"/>
              </a:rPr>
              <a:t>Non deve essere sovrapposta all’attività di tirocinio professionale (Tirocinio + tesi = 9 mesi per tesi compilativa o 12 mesi per tesi sperimentale)</a:t>
            </a:r>
          </a:p>
          <a:p>
            <a:pPr algn="just">
              <a:lnSpc>
                <a:spcPct val="140000"/>
              </a:lnSpc>
            </a:pPr>
            <a:r>
              <a:rPr lang="it-IT" sz="1800" dirty="0">
                <a:latin typeface="Comic Sans MS" panose="030F0902030302020204" pitchFamily="66" charset="0"/>
              </a:rPr>
              <a:t>Può essere redatta in italiano o in inglese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2D003B96-4682-F647-BB8E-2F4EF800B7DE}"/>
              </a:ext>
            </a:extLst>
          </p:cNvPr>
          <p:cNvSpPr/>
          <p:nvPr/>
        </p:nvSpPr>
        <p:spPr>
          <a:xfrm>
            <a:off x="934099" y="195193"/>
            <a:ext cx="4966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Lucida Sans" panose="020B0602030504020204" pitchFamily="34" charset="77"/>
              </a:rPr>
              <a:t>Da Regolamento didattico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2318E2EA-FF4B-C84F-99A4-0EB64FBCAC1D}"/>
              </a:ext>
            </a:extLst>
          </p:cNvPr>
          <p:cNvSpPr txBox="1">
            <a:spLocks/>
          </p:cNvSpPr>
          <p:nvPr/>
        </p:nvSpPr>
        <p:spPr>
          <a:xfrm>
            <a:off x="758511" y="2152650"/>
            <a:ext cx="10010378" cy="26188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it-IT" sz="1400" b="1" u="sng" dirty="0">
                <a:latin typeface="Comic Sans MS" panose="030F0902030302020204" pitchFamily="66" charset="0"/>
              </a:rPr>
              <a:t>Tesi compilativa</a:t>
            </a:r>
            <a:r>
              <a:rPr lang="it-IT" sz="1400" dirty="0">
                <a:latin typeface="Comic Sans MS" panose="030F0902030302020204" pitchFamily="66" charset="0"/>
              </a:rPr>
              <a:t>:</a:t>
            </a:r>
          </a:p>
          <a:p>
            <a:pPr algn="just"/>
            <a:r>
              <a:rPr lang="it-IT" sz="1400" dirty="0">
                <a:latin typeface="Comic Sans MS" panose="030F0902030302020204" pitchFamily="66" charset="0"/>
              </a:rPr>
              <a:t>Raccolta ed elaborazione critica di materiale bibliografico o di altri dati inerenti contenuti culturali e professionali del corso di laurea. </a:t>
            </a:r>
          </a:p>
          <a:p>
            <a:pPr algn="just"/>
            <a:r>
              <a:rPr lang="it-IT" sz="1400" dirty="0">
                <a:latin typeface="Comic Sans MS" panose="030F0902030302020204" pitchFamily="66" charset="0"/>
              </a:rPr>
              <a:t>Durata: minimo 3 mesi</a:t>
            </a:r>
            <a:endParaRPr lang="it-IT" sz="1400" b="1" dirty="0">
              <a:latin typeface="Comic Sans MS" panose="030F0902030302020204" pitchFamily="66" charset="0"/>
            </a:endParaRPr>
          </a:p>
          <a:p>
            <a:pPr marL="0" indent="0" algn="just">
              <a:buFont typeface="Arial"/>
              <a:buNone/>
            </a:pPr>
            <a:r>
              <a:rPr lang="it-IT" sz="1400" b="1" u="sng" dirty="0">
                <a:latin typeface="Comic Sans MS" panose="030F0902030302020204" pitchFamily="66" charset="0"/>
              </a:rPr>
              <a:t>Tesi sperimentale</a:t>
            </a:r>
            <a:r>
              <a:rPr lang="it-IT" sz="1400" dirty="0">
                <a:latin typeface="Comic Sans MS" panose="030F0902030302020204" pitchFamily="66" charset="0"/>
              </a:rPr>
              <a:t>:</a:t>
            </a:r>
          </a:p>
          <a:p>
            <a:pPr algn="just"/>
            <a:r>
              <a:rPr lang="it-IT" sz="1400" dirty="0">
                <a:latin typeface="Comic Sans MS" panose="030F0902030302020204" pitchFamily="66" charset="0"/>
              </a:rPr>
              <a:t>Attività sperimentale presso un laboratorio di ricerca in cui opera un docente del Dipartimento o di altre strutture pubbliche o private con le quali sia stata stipulata una convenzione. </a:t>
            </a:r>
          </a:p>
          <a:p>
            <a:pPr algn="just"/>
            <a:r>
              <a:rPr lang="it-IT" sz="1400" dirty="0">
                <a:latin typeface="Comic Sans MS" panose="030F0902030302020204" pitchFamily="66" charset="0"/>
              </a:rPr>
              <a:t>E’ possibile svolgerla anche all’estero.</a:t>
            </a:r>
          </a:p>
          <a:p>
            <a:pPr algn="just"/>
            <a:r>
              <a:rPr lang="it-IT" sz="1400" dirty="0">
                <a:latin typeface="Comic Sans MS" panose="030F0902030302020204" pitchFamily="66" charset="0"/>
              </a:rPr>
              <a:t>Durata: minimo 6 mesi</a:t>
            </a:r>
          </a:p>
          <a:p>
            <a:pPr marL="0" indent="0" algn="just">
              <a:buFont typeface="Arial"/>
              <a:buNone/>
            </a:pPr>
            <a:r>
              <a:rPr lang="it-IT" sz="1400" dirty="0">
                <a:latin typeface="Comic Sans MS" panose="030F09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5699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7" descr="unimor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6450013"/>
            <a:ext cx="935037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3676C36-6CE5-274A-93EE-71CD75CD5B35}"/>
              </a:ext>
            </a:extLst>
          </p:cNvPr>
          <p:cNvSpPr txBox="1"/>
          <p:nvPr/>
        </p:nvSpPr>
        <p:spPr>
          <a:xfrm>
            <a:off x="4192656" y="6384230"/>
            <a:ext cx="544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Corso di laurea magistrale a ciclo unico in FARMACIA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89E0E63D-8CCE-3742-B18C-467B741682B1}"/>
              </a:ext>
            </a:extLst>
          </p:cNvPr>
          <p:cNvSpPr/>
          <p:nvPr/>
        </p:nvSpPr>
        <p:spPr>
          <a:xfrm>
            <a:off x="934099" y="195193"/>
            <a:ext cx="9334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Lucida Sans" panose="020B0602030504020204" pitchFamily="34" charset="77"/>
              </a:rPr>
              <a:t>Procedura per entrare in tesi – Laurea magistrale 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E041DA9D-E3D4-364C-B0F5-52424D7B76D3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284625" y="926142"/>
            <a:ext cx="8633554" cy="5184576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r>
              <a:rPr lang="it-IT" sz="2400" b="1" dirty="0">
                <a:latin typeface="Comic Sans MS" panose="030F0902030302020204" pitchFamily="66" charset="0"/>
              </a:rPr>
              <a:t>Quando allo studente mancano 20 CFU r</a:t>
            </a:r>
            <a:r>
              <a:rPr lang="it-IT" dirty="0"/>
              <a:t>elativi alle attività formative che prevedono il superamento di un esame </a:t>
            </a:r>
            <a:endParaRPr lang="it-IT" sz="2400" dirty="0">
              <a:latin typeface="Comic Sans MS" panose="030F0902030302020204" pitchFamily="66" charset="0"/>
            </a:endParaRPr>
          </a:p>
          <a:p>
            <a:pPr algn="just">
              <a:lnSpc>
                <a:spcPct val="110000"/>
              </a:lnSpc>
            </a:pPr>
            <a:endParaRPr lang="it-IT" sz="2000" dirty="0">
              <a:latin typeface="Comic Sans MS" panose="030F0902030302020204" pitchFamily="66" charset="0"/>
            </a:endParaRPr>
          </a:p>
          <a:p>
            <a:pPr algn="just">
              <a:lnSpc>
                <a:spcPct val="110000"/>
              </a:lnSpc>
            </a:pPr>
            <a:endParaRPr lang="it-IT" sz="2000" dirty="0">
              <a:latin typeface="Comic Sans MS" panose="030F0902030302020204" pitchFamily="66" charset="0"/>
            </a:endParaRPr>
          </a:p>
          <a:p>
            <a:pPr marL="0" indent="0" algn="just">
              <a:lnSpc>
                <a:spcPct val="110000"/>
              </a:lnSpc>
              <a:buFont typeface="Arial"/>
              <a:buNone/>
            </a:pPr>
            <a:endParaRPr lang="it-IT" sz="2000" dirty="0">
              <a:latin typeface="Comic Sans MS" panose="030F0902030302020204" pitchFamily="66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it-IT" sz="2400" dirty="0">
                <a:latin typeface="Comic Sans MS" panose="030F0902030302020204" pitchFamily="66" charset="0"/>
              </a:rPr>
              <a:t>può consultare le proposte di tesi presenti sul sito del CdS </a:t>
            </a:r>
            <a:r>
              <a:rPr lang="it-IT" sz="2400" dirty="0">
                <a:latin typeface="Comic Sans MS" panose="030F0902030302020204" pitchFamily="66" charset="0"/>
                <a:hlinkClick r:id="rId4"/>
              </a:rPr>
              <a:t>https://www.dsv.unimore.it/sites/dip01/files/2024-03/LM13FARM%20-%20Tesi%20offerte.pdf</a:t>
            </a:r>
            <a:endParaRPr lang="it-IT" sz="2400" dirty="0">
              <a:latin typeface="Comic Sans MS" panose="030F0902030302020204" pitchFamily="66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it-IT" sz="2400" dirty="0">
              <a:latin typeface="Comic Sans MS" panose="030F0902030302020204" pitchFamily="66" charset="0"/>
            </a:endParaRPr>
          </a:p>
          <a:p>
            <a:pPr marL="0" indent="0" algn="just">
              <a:lnSpc>
                <a:spcPct val="110000"/>
              </a:lnSpc>
              <a:buFont typeface="Arial"/>
              <a:buNone/>
            </a:pPr>
            <a:r>
              <a:rPr lang="it-IT" sz="2400" dirty="0">
                <a:latin typeface="Comic Sans MS" panose="030F0902030302020204" pitchFamily="66" charset="0"/>
              </a:rPr>
              <a:t>prendere contatto con il docente scelto per valutare la sua disponibilità e concordare l’argomento di tesi. Il docente scelto deve essere un docente del CdS o del Dipartimento. </a:t>
            </a:r>
          </a:p>
          <a:p>
            <a:pPr marL="0" indent="0">
              <a:buFont typeface="Arial"/>
              <a:buNone/>
            </a:pPr>
            <a:endParaRPr lang="it-IT" sz="2000" dirty="0">
              <a:latin typeface="Comic Sans MS" panose="030F0902030302020204" pitchFamily="66" charset="0"/>
            </a:endParaRPr>
          </a:p>
        </p:txBody>
      </p:sp>
      <p:sp>
        <p:nvSpPr>
          <p:cNvPr id="8" name="Freccia in giù 2">
            <a:extLst>
              <a:ext uri="{FF2B5EF4-FFF2-40B4-BE49-F238E27FC236}">
                <a16:creationId xmlns:a16="http://schemas.microsoft.com/office/drawing/2014/main" id="{6F41B1E1-D872-AA4D-93F1-242F006125EC}"/>
              </a:ext>
            </a:extLst>
          </p:cNvPr>
          <p:cNvSpPr/>
          <p:nvPr/>
        </p:nvSpPr>
        <p:spPr>
          <a:xfrm>
            <a:off x="5843972" y="2021801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4668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7" descr="unimor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6450013"/>
            <a:ext cx="935037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3676C36-6CE5-274A-93EE-71CD75CD5B35}"/>
              </a:ext>
            </a:extLst>
          </p:cNvPr>
          <p:cNvSpPr txBox="1"/>
          <p:nvPr/>
        </p:nvSpPr>
        <p:spPr>
          <a:xfrm>
            <a:off x="4192656" y="6384230"/>
            <a:ext cx="544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Corso di laurea magistrale a ciclo unico in FARMACIA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89E0E63D-8CCE-3742-B18C-467B741682B1}"/>
              </a:ext>
            </a:extLst>
          </p:cNvPr>
          <p:cNvSpPr/>
          <p:nvPr/>
        </p:nvSpPr>
        <p:spPr>
          <a:xfrm>
            <a:off x="934099" y="195193"/>
            <a:ext cx="111989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Lucida Sans" panose="020B0602030504020204" pitchFamily="34" charset="77"/>
              </a:rPr>
              <a:t>Procedura per entrare in tesi – Laurea magistrale abilitante 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E041DA9D-E3D4-364C-B0F5-52424D7B76D3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031251" y="991925"/>
            <a:ext cx="8633554" cy="518457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r>
              <a:rPr lang="it-IT" sz="2400" b="1" dirty="0">
                <a:latin typeface="Comic Sans MS" panose="030F0902030302020204" pitchFamily="66" charset="0"/>
              </a:rPr>
              <a:t>Quando lo studente ha acquisito 190 CFU r</a:t>
            </a:r>
            <a:r>
              <a:rPr lang="it-IT" dirty="0"/>
              <a:t>elativi alle attività formative di base caratterizzanti e affini</a:t>
            </a:r>
            <a:endParaRPr lang="it-IT" sz="2400" dirty="0">
              <a:latin typeface="Comic Sans MS" panose="030F0902030302020204" pitchFamily="66" charset="0"/>
            </a:endParaRPr>
          </a:p>
          <a:p>
            <a:pPr algn="just">
              <a:lnSpc>
                <a:spcPct val="110000"/>
              </a:lnSpc>
            </a:pPr>
            <a:endParaRPr lang="it-IT" sz="2000" dirty="0">
              <a:latin typeface="Comic Sans MS" panose="030F0902030302020204" pitchFamily="66" charset="0"/>
            </a:endParaRPr>
          </a:p>
          <a:p>
            <a:pPr marL="0" indent="0" algn="just">
              <a:lnSpc>
                <a:spcPct val="110000"/>
              </a:lnSpc>
              <a:buFont typeface="Arial"/>
              <a:buNone/>
            </a:pPr>
            <a:endParaRPr lang="it-IT" sz="2000" dirty="0">
              <a:latin typeface="Comic Sans MS" panose="030F0902030302020204" pitchFamily="66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it-IT" sz="2400" dirty="0">
                <a:latin typeface="Comic Sans MS" panose="030F0902030302020204" pitchFamily="66" charset="0"/>
              </a:rPr>
              <a:t>può consultare le proposte di tesi presenti sul sito del CdS </a:t>
            </a:r>
            <a:r>
              <a:rPr lang="it-IT" sz="2400" dirty="0">
                <a:latin typeface="Comic Sans MS" panose="030F0902030302020204" pitchFamily="66" charset="0"/>
                <a:hlinkClick r:id="rId4"/>
              </a:rPr>
              <a:t>https://www.dsv.unimore.it/sites/dip01/files/2024-03/LM13FARM%20-%20Tesi%20offerte.pdf</a:t>
            </a:r>
            <a:endParaRPr lang="it-IT" sz="2400" dirty="0">
              <a:latin typeface="Comic Sans MS" panose="030F0902030302020204" pitchFamily="66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it-IT" sz="2400" dirty="0">
                <a:latin typeface="Comic Sans MS" panose="030F0902030302020204" pitchFamily="66" charset="0"/>
              </a:rPr>
              <a:t>prendere contatto con il docente scelto per valutare la sua disponibilità e concordare l’argomento di tesi.</a:t>
            </a:r>
          </a:p>
          <a:p>
            <a:pPr marL="0" indent="0" algn="just">
              <a:lnSpc>
                <a:spcPct val="110000"/>
              </a:lnSpc>
              <a:buFont typeface="Arial"/>
              <a:buNone/>
            </a:pPr>
            <a:r>
              <a:rPr lang="it-IT" sz="2400" dirty="0">
                <a:latin typeface="Comic Sans MS" panose="030F0902030302020204" pitchFamily="66" charset="0"/>
              </a:rPr>
              <a:t>Il docente scelto di norma è un docente del CdS ma può essere anche un docente del Dipartimento o dell’Ateneo. </a:t>
            </a:r>
          </a:p>
          <a:p>
            <a:pPr marL="0" indent="0">
              <a:buFont typeface="Arial"/>
              <a:buNone/>
            </a:pPr>
            <a:endParaRPr lang="it-IT" sz="2000" dirty="0">
              <a:latin typeface="Comic Sans MS" panose="030F0902030302020204" pitchFamily="66" charset="0"/>
            </a:endParaRPr>
          </a:p>
        </p:txBody>
      </p:sp>
      <p:sp>
        <p:nvSpPr>
          <p:cNvPr id="8" name="Freccia in giù 2">
            <a:extLst>
              <a:ext uri="{FF2B5EF4-FFF2-40B4-BE49-F238E27FC236}">
                <a16:creationId xmlns:a16="http://schemas.microsoft.com/office/drawing/2014/main" id="{6F41B1E1-D872-AA4D-93F1-242F006125EC}"/>
              </a:ext>
            </a:extLst>
          </p:cNvPr>
          <p:cNvSpPr/>
          <p:nvPr/>
        </p:nvSpPr>
        <p:spPr>
          <a:xfrm>
            <a:off x="5843972" y="2021801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398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7" descr="unimor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6450013"/>
            <a:ext cx="935037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3676C36-6CE5-274A-93EE-71CD75CD5B35}"/>
              </a:ext>
            </a:extLst>
          </p:cNvPr>
          <p:cNvSpPr txBox="1"/>
          <p:nvPr/>
        </p:nvSpPr>
        <p:spPr>
          <a:xfrm>
            <a:off x="4192656" y="6384230"/>
            <a:ext cx="544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Corso di laurea magistrale a ciclo unico in FARMACIA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89E0E63D-8CCE-3742-B18C-467B741682B1}"/>
              </a:ext>
            </a:extLst>
          </p:cNvPr>
          <p:cNvSpPr/>
          <p:nvPr/>
        </p:nvSpPr>
        <p:spPr>
          <a:xfrm>
            <a:off x="934099" y="195193"/>
            <a:ext cx="4966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Lucida Sans" panose="020B0602030504020204" pitchFamily="34" charset="77"/>
              </a:rPr>
              <a:t>Da Regolamento didattico</a:t>
            </a: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F17DAF01-C013-0649-8C19-76EF96C8841C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057399" y="976665"/>
            <a:ext cx="9501809" cy="59139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it-IT" dirty="0">
                <a:latin typeface="Comic Sans MS" panose="030F0902030302020204" pitchFamily="66" charset="0"/>
              </a:rPr>
              <a:t>Lo studente porta al docente relatore :</a:t>
            </a:r>
          </a:p>
          <a:p>
            <a:pPr marL="0" indent="0">
              <a:buFont typeface="Arial"/>
              <a:buNone/>
            </a:pPr>
            <a:r>
              <a:rPr lang="it-IT" dirty="0">
                <a:latin typeface="Comic Sans MS" panose="030F0902030302020204" pitchFamily="66" charset="0"/>
              </a:rPr>
              <a:t>	- fotocopia del libretto personale</a:t>
            </a:r>
          </a:p>
          <a:p>
            <a:pPr marL="0" indent="0">
              <a:buFont typeface="Arial"/>
              <a:buNone/>
            </a:pPr>
            <a:r>
              <a:rPr lang="it-IT" dirty="0">
                <a:latin typeface="Comic Sans MS" panose="030F0902030302020204" pitchFamily="66" charset="0"/>
              </a:rPr>
              <a:t>	- </a:t>
            </a:r>
            <a:r>
              <a:rPr lang="it-IT" dirty="0">
                <a:latin typeface="Comic Sans MS" panose="030F0902030302020204" pitchFamily="66" charset="0"/>
                <a:hlinkClick r:id="rId4" action="ppaction://hlinkfile"/>
              </a:rPr>
              <a:t>domanda di tesi </a:t>
            </a:r>
            <a:r>
              <a:rPr lang="it-IT" dirty="0">
                <a:latin typeface="Comic Sans MS" panose="030F0902030302020204" pitchFamily="66" charset="0"/>
              </a:rPr>
              <a:t>(scaricabile dal sito)</a:t>
            </a:r>
          </a:p>
          <a:p>
            <a:pPr marL="0" indent="0" algn="just">
              <a:buFont typeface="Arial"/>
              <a:buNone/>
            </a:pPr>
            <a:r>
              <a:rPr lang="it-IT" dirty="0">
                <a:latin typeface="Comic Sans MS" panose="030F0902030302020204" pitchFamily="66" charset="0"/>
              </a:rPr>
              <a:t>	- </a:t>
            </a:r>
            <a:r>
              <a:rPr lang="it-IT" dirty="0">
                <a:latin typeface="Comic Sans MS" panose="030F0902030302020204" pitchFamily="66" charset="0"/>
                <a:hlinkClick r:id="rId5" action="ppaction://hlinkfile"/>
              </a:rPr>
              <a:t>consenso</a:t>
            </a:r>
            <a:r>
              <a:rPr lang="it-IT" dirty="0">
                <a:latin typeface="Comic Sans MS" panose="030F0902030302020204" pitchFamily="66" charset="0"/>
              </a:rPr>
              <a:t> per mailing list/intervista ad un anno 	dalla laurea (scaricabile dal sito)</a:t>
            </a:r>
          </a:p>
          <a:p>
            <a:pPr marL="0" indent="0">
              <a:buFont typeface="Arial"/>
              <a:buNone/>
            </a:pPr>
            <a:endParaRPr lang="it-IT" dirty="0">
              <a:latin typeface="Comic Sans MS" panose="030F0902030302020204" pitchFamily="66" charset="0"/>
            </a:endParaRPr>
          </a:p>
          <a:p>
            <a:pPr marL="0" indent="0" algn="just">
              <a:buFont typeface="Arial"/>
              <a:buNone/>
            </a:pPr>
            <a:r>
              <a:rPr lang="it-IT" dirty="0">
                <a:latin typeface="Comic Sans MS" panose="030F0902030302020204" pitchFamily="66" charset="0"/>
              </a:rPr>
              <a:t>Il docente firma la «domanda di tesi» e inserisce la data di inizio tesi. Lo studente scrive una e-mail a:</a:t>
            </a:r>
          </a:p>
          <a:p>
            <a:pPr marL="0" indent="0">
              <a:buFont typeface="Arial"/>
              <a:buNone/>
            </a:pPr>
            <a:r>
              <a:rPr lang="it-IT" dirty="0">
                <a:latin typeface="Comic Sans MS" panose="030F0902030302020204" pitchFamily="66" charset="0"/>
                <a:hlinkClick r:id="rId6"/>
              </a:rPr>
              <a:t>tesi.farmacia@unimore.it</a:t>
            </a:r>
            <a:endParaRPr lang="it-IT" dirty="0">
              <a:latin typeface="Comic Sans MS" panose="030F0902030302020204" pitchFamily="66" charset="0"/>
            </a:endParaRPr>
          </a:p>
          <a:p>
            <a:pPr marL="0" indent="0">
              <a:buFont typeface="Arial"/>
              <a:buNone/>
            </a:pPr>
            <a:r>
              <a:rPr lang="it-IT" dirty="0">
                <a:latin typeface="Comic Sans MS" panose="030F0902030302020204" pitchFamily="66" charset="0"/>
              </a:rPr>
              <a:t>inviando tutto il materiale sopra indicato.</a:t>
            </a:r>
          </a:p>
        </p:txBody>
      </p:sp>
    </p:spTree>
    <p:extLst>
      <p:ext uri="{BB962C8B-B14F-4D97-AF65-F5344CB8AC3E}">
        <p14:creationId xmlns:p14="http://schemas.microsoft.com/office/powerpoint/2010/main" val="3510276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7" descr="unimo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6450013"/>
            <a:ext cx="935037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3676C36-6CE5-274A-93EE-71CD75CD5B35}"/>
              </a:ext>
            </a:extLst>
          </p:cNvPr>
          <p:cNvSpPr txBox="1"/>
          <p:nvPr/>
        </p:nvSpPr>
        <p:spPr>
          <a:xfrm>
            <a:off x="4192656" y="6384230"/>
            <a:ext cx="544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Corso di laurea magistrale a ciclo unico in FARMACIA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F448E852-114F-EB49-B50F-365378FC3357}"/>
              </a:ext>
            </a:extLst>
          </p:cNvPr>
          <p:cNvSpPr/>
          <p:nvPr/>
        </p:nvSpPr>
        <p:spPr>
          <a:xfrm>
            <a:off x="982144" y="1093964"/>
            <a:ext cx="9383975" cy="5017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400" dirty="0">
                <a:solidFill>
                  <a:srgbClr val="3B3B3B"/>
                </a:solidFill>
                <a:latin typeface="Comic Sans MS" panose="030F0902030302020204" pitchFamily="66" charset="0"/>
              </a:rPr>
              <a:t>È prevista la possibilità di svolgere </a:t>
            </a:r>
            <a:r>
              <a:rPr lang="it-IT" sz="2400" b="1" dirty="0">
                <a:solidFill>
                  <a:srgbClr val="FF0000"/>
                </a:solidFill>
                <a:latin typeface="Comic Sans MS" panose="030F0902030302020204" pitchFamily="66" charset="0"/>
              </a:rPr>
              <a:t>un periodo all’estero </a:t>
            </a:r>
            <a:r>
              <a:rPr lang="it-IT" sz="2400" dirty="0">
                <a:solidFill>
                  <a:srgbClr val="3B3B3B"/>
                </a:solidFill>
                <a:latin typeface="Comic Sans MS" panose="030F0902030302020204" pitchFamily="66" charset="0"/>
              </a:rPr>
              <a:t>(ad esempio progetto </a:t>
            </a:r>
            <a:r>
              <a:rPr lang="it-IT" sz="2400" b="1" dirty="0">
                <a:solidFill>
                  <a:srgbClr val="58595B"/>
                </a:solidFill>
                <a:latin typeface="Comic Sans MS" panose="030F0902030302020204" pitchFamily="66" charset="0"/>
                <a:hlinkClick r:id="rId3"/>
              </a:rPr>
              <a:t>Erasmus</a:t>
            </a:r>
            <a:r>
              <a:rPr lang="it-IT" sz="2400" dirty="0">
                <a:solidFill>
                  <a:srgbClr val="3B3B3B"/>
                </a:solidFill>
                <a:latin typeface="Comic Sans MS" panose="030F0902030302020204" pitchFamily="66" charset="0"/>
              </a:rPr>
              <a:t>) o </a:t>
            </a:r>
            <a:r>
              <a:rPr lang="it-IT" sz="2400" b="1" dirty="0">
                <a:solidFill>
                  <a:srgbClr val="FF0000"/>
                </a:solidFill>
                <a:latin typeface="Comic Sans MS" panose="030F0902030302020204" pitchFamily="66" charset="0"/>
              </a:rPr>
              <a:t>in aziende del settore</a:t>
            </a:r>
            <a:r>
              <a:rPr lang="it-IT" sz="2400" dirty="0">
                <a:solidFill>
                  <a:srgbClr val="3B3B3B"/>
                </a:solidFill>
                <a:latin typeface="Comic Sans MS" panose="030F0902030302020204" pitchFamily="66" charset="0"/>
              </a:rPr>
              <a:t>; la valutazione dell’attività svolta all’estero o in azienda verrà fatta contestualmente alla valutazione della prova finale. Nel caso in cui lo studente ne faccia esplicita richiesta al Presidente del </a:t>
            </a:r>
            <a:r>
              <a:rPr lang="it-IT" sz="2400" dirty="0" err="1">
                <a:solidFill>
                  <a:srgbClr val="3B3B3B"/>
                </a:solidFill>
                <a:latin typeface="Comic Sans MS" panose="030F0902030302020204" pitchFamily="66" charset="0"/>
              </a:rPr>
              <a:t>CdS</a:t>
            </a:r>
            <a:r>
              <a:rPr lang="it-IT" sz="2400" dirty="0">
                <a:solidFill>
                  <a:srgbClr val="3B3B3B"/>
                </a:solidFill>
                <a:latin typeface="Comic Sans MS" panose="030F0902030302020204" pitchFamily="66" charset="0"/>
              </a:rPr>
              <a:t> la prova finale può essere sostenuta in lingua straniera, preventivamente concordata con il Presidente del </a:t>
            </a:r>
            <a:r>
              <a:rPr lang="it-IT" sz="2400" dirty="0" err="1">
                <a:solidFill>
                  <a:srgbClr val="3B3B3B"/>
                </a:solidFill>
                <a:latin typeface="Comic Sans MS" panose="030F0902030302020204" pitchFamily="66" charset="0"/>
              </a:rPr>
              <a:t>CdS</a:t>
            </a:r>
            <a:r>
              <a:rPr lang="it-IT" sz="2400" dirty="0">
                <a:solidFill>
                  <a:srgbClr val="3B3B3B"/>
                </a:solidFill>
                <a:latin typeface="Comic Sans MS" panose="030F0902030302020204" pitchFamily="66" charset="0"/>
              </a:rPr>
              <a:t>. In questo caso deve essere predisposto anche un riassunto esteso del lavoro/dell'attività svolto/a in lingua italiana. </a:t>
            </a:r>
            <a:endParaRPr lang="it-IT" sz="2400" dirty="0">
              <a:latin typeface="Comic Sans MS" panose="030F0902030302020204" pitchFamily="66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3EE892C6-DD8F-FD40-8545-42A407EFF67F}"/>
              </a:ext>
            </a:extLst>
          </p:cNvPr>
          <p:cNvSpPr/>
          <p:nvPr/>
        </p:nvSpPr>
        <p:spPr>
          <a:xfrm>
            <a:off x="982144" y="231775"/>
            <a:ext cx="4966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Lucida Sans" panose="020B0602030504020204" pitchFamily="34" charset="77"/>
              </a:rPr>
              <a:t>Da Regolamento didattico</a:t>
            </a:r>
          </a:p>
        </p:txBody>
      </p:sp>
    </p:spTree>
    <p:extLst>
      <p:ext uri="{BB962C8B-B14F-4D97-AF65-F5344CB8AC3E}">
        <p14:creationId xmlns:p14="http://schemas.microsoft.com/office/powerpoint/2010/main" val="1292063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7" descr="unimo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6450013"/>
            <a:ext cx="935037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3676C36-6CE5-274A-93EE-71CD75CD5B35}"/>
              </a:ext>
            </a:extLst>
          </p:cNvPr>
          <p:cNvSpPr txBox="1"/>
          <p:nvPr/>
        </p:nvSpPr>
        <p:spPr>
          <a:xfrm>
            <a:off x="4192656" y="6384230"/>
            <a:ext cx="544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Corso di laurea magistrale a ciclo unico in FARMACIA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3EE892C6-DD8F-FD40-8545-42A407EFF67F}"/>
              </a:ext>
            </a:extLst>
          </p:cNvPr>
          <p:cNvSpPr/>
          <p:nvPr/>
        </p:nvSpPr>
        <p:spPr>
          <a:xfrm>
            <a:off x="982144" y="231775"/>
            <a:ext cx="5397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Lucida Sans" panose="020B0602030504020204" pitchFamily="34" charset="77"/>
              </a:rPr>
              <a:t>Proposte di tesi a.a. 2023-24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EC55D14-8A38-63A7-3BBA-E0A62D8EA5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0226" y="791116"/>
            <a:ext cx="7772400" cy="562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98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7" descr="unimo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6450013"/>
            <a:ext cx="935037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3676C36-6CE5-274A-93EE-71CD75CD5B35}"/>
              </a:ext>
            </a:extLst>
          </p:cNvPr>
          <p:cNvSpPr txBox="1"/>
          <p:nvPr/>
        </p:nvSpPr>
        <p:spPr>
          <a:xfrm>
            <a:off x="4192656" y="6384230"/>
            <a:ext cx="544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Corso di laurea magistrale a ciclo unico in FARMACIA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3EE892C6-DD8F-FD40-8545-42A407EFF67F}"/>
              </a:ext>
            </a:extLst>
          </p:cNvPr>
          <p:cNvSpPr/>
          <p:nvPr/>
        </p:nvSpPr>
        <p:spPr>
          <a:xfrm>
            <a:off x="982144" y="231775"/>
            <a:ext cx="5397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Lucida Sans" panose="020B0602030504020204" pitchFamily="34" charset="77"/>
              </a:rPr>
              <a:t>Proposte di tesi a.a. 2023-24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4337FF0D-09A5-3625-6825-4B11585A1F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3148" y="1155900"/>
            <a:ext cx="7772400" cy="639557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C9FE32B8-3994-28B1-7B5D-B7BBB1EB5F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3148" y="1795457"/>
            <a:ext cx="7772400" cy="401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899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7" descr="unimo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593" y="6669353"/>
            <a:ext cx="935037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3676C36-6CE5-274A-93EE-71CD75CD5B35}"/>
              </a:ext>
            </a:extLst>
          </p:cNvPr>
          <p:cNvSpPr txBox="1"/>
          <p:nvPr/>
        </p:nvSpPr>
        <p:spPr>
          <a:xfrm>
            <a:off x="4192656" y="6567269"/>
            <a:ext cx="544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Corso di laurea magistrale a ciclo unico in FARMACIA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3EE892C6-DD8F-FD40-8545-42A407EFF67F}"/>
              </a:ext>
            </a:extLst>
          </p:cNvPr>
          <p:cNvSpPr/>
          <p:nvPr/>
        </p:nvSpPr>
        <p:spPr>
          <a:xfrm>
            <a:off x="982144" y="231775"/>
            <a:ext cx="5397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Lucida Sans" panose="020B0602030504020204" pitchFamily="34" charset="77"/>
              </a:rPr>
              <a:t>Proposte di tesi a.a. 2023-24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6486415-190A-07D9-E876-2F681DEB0A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6704" y="757956"/>
            <a:ext cx="7772400" cy="639557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620389A7-BC29-594C-7C64-20D0FE1B2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6704" y="1397513"/>
            <a:ext cx="7772400" cy="5169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8812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6025</TotalTime>
  <Words>703</Words>
  <Application>Microsoft Macintosh PowerPoint</Application>
  <PresentationFormat>Widescreen</PresentationFormat>
  <Paragraphs>66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Helvetica Neue</vt:lpstr>
      <vt:lpstr>Helvetica Neue LT Std 55 Roman</vt:lpstr>
      <vt:lpstr>Lucida Sans</vt:lpstr>
      <vt:lpstr>Tema di Office</vt:lpstr>
      <vt:lpstr>PRESENTAZIONE MODALITA’ DI INGRESSO IN TESI  E PROPOSTA ARGOMENTI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Maria Angela VANDELLI</cp:lastModifiedBy>
  <cp:revision>63</cp:revision>
  <dcterms:created xsi:type="dcterms:W3CDTF">2021-02-23T14:59:13Z</dcterms:created>
  <dcterms:modified xsi:type="dcterms:W3CDTF">2024-05-12T17:22:19Z</dcterms:modified>
</cp:coreProperties>
</file>