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3" roundtripDataSignature="AMtx7mj96nD8w8WbpZQ/U277OSxbFdVa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4" name="Google Shape;13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verticale e tes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 4" type="fourObj">
  <p:cSld name="FOUR_OBJECTS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" type="body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7" name="Google Shape;87;p20"/>
          <p:cNvSpPr txBox="1"/>
          <p:nvPr>
            <p:ph idx="2" type="body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3" type="body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4" type="body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, contenuto e contenuto 2" type="objAndTwoObj">
  <p:cSld name="OBJECT_AND_TWO_OBJECTS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6" name="Google Shape;96;p21"/>
          <p:cNvSpPr txBox="1"/>
          <p:nvPr>
            <p:ph idx="2" type="body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7" name="Google Shape;97;p21"/>
          <p:cNvSpPr txBox="1"/>
          <p:nvPr>
            <p:ph idx="3" type="body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8" name="Google Shape;98;p2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o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4" name="Google Shape;34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2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0" name="Google Shape;40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1" name="Google Shape;41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7" name="Google Shape;47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8" name="Google Shape;48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9" name="Google Shape;49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0" name="Google Shape;50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70B9C1"/>
            </a:gs>
            <a:gs pos="48000">
              <a:srgbClr val="DAEDEE"/>
            </a:gs>
            <a:gs pos="100000">
              <a:srgbClr val="E8F3F4"/>
            </a:gs>
          </a:gsLst>
          <a:lin ang="162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hyperlink" Target="https://www.dsv.unimore.it/it/node/395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dsv.unimore.it/it/node/395" TargetMode="External"/><Relationship Id="rId4" Type="http://schemas.openxmlformats.org/officeDocument/2006/relationships/hyperlink" Target="http://www.orientamento.unimore.it/site/home/orientamento-al-lavoro-e-placement/aziende-ed-enti/gestione-tirocini.html" TargetMode="External"/><Relationship Id="rId5" Type="http://schemas.openxmlformats.org/officeDocument/2006/relationships/hyperlink" Target="http://www.orientamento.unimore.it/site/home/orientamento-al-lavoro-e-placement/aziende-ed-enti/gestione-tirocini.htm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orientamento.unimore.it/site/home/orientamento-al-lavoro-e-placement/aziende-ed-enti/gestione-tirocini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orientamento.unimore.it/site/home/orientamento-al-lavoro-e-placement/aziende-ed-enti/gestione-tirocini.html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barbara.ruozi@unimore.it" TargetMode="External"/><Relationship Id="rId4" Type="http://schemas.openxmlformats.org/officeDocument/2006/relationships/hyperlink" Target="mailto:ufficiotirocini.scienzevita@unimore.it" TargetMode="External"/><Relationship Id="rId5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ufficiotirocini.scienzevita@unimore.it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dsv.unimore.it/sites/dip01/files/2024-03/LM13CU%20-%20Tesi%20svolte%20in%20azienda.pdf" TargetMode="External"/><Relationship Id="rId4" Type="http://schemas.openxmlformats.org/officeDocument/2006/relationships/hyperlink" Target="https://www.dsv.unimore.it/sites/dip01/files/2024-03/LM13CU%20-%20Elenco%20aziende%20attualmente%20convenzionate.pdf" TargetMode="External"/><Relationship Id="rId5" Type="http://schemas.openxmlformats.org/officeDocument/2006/relationships/hyperlink" Target="https://www.dsv.unimore.it/it/node/395" TargetMode="External"/><Relationship Id="rId6" Type="http://schemas.openxmlformats.org/officeDocument/2006/relationships/hyperlink" Target="https://www.dsv.unimore.it/it/node/397" TargetMode="External"/><Relationship Id="rId7" Type="http://schemas.openxmlformats.org/officeDocument/2006/relationships/hyperlink" Target="https://www.dsv.unimore.it/it/node/3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/>
          <p:nvPr>
            <p:ph idx="1" type="body"/>
          </p:nvPr>
        </p:nvSpPr>
        <p:spPr>
          <a:xfrm>
            <a:off x="179388" y="333375"/>
            <a:ext cx="8964612" cy="554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it-IT"/>
              <a:t>CdS  CHIMICA E TECNOLOGIA FARMACEUTICHE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it-IT"/>
              <a:t>Laurea magistrale a ciclo Unico             300 CFU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it-IT"/>
              <a:t>Stage/Prova finale                       30 CFU 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it-IT"/>
              <a:t>							</a:t>
            </a:r>
            <a:endParaRPr/>
          </a:p>
        </p:txBody>
      </p:sp>
      <p:cxnSp>
        <p:nvCxnSpPr>
          <p:cNvPr id="106" name="Google Shape;106;p1"/>
          <p:cNvCxnSpPr/>
          <p:nvPr/>
        </p:nvCxnSpPr>
        <p:spPr>
          <a:xfrm>
            <a:off x="6084888" y="1773238"/>
            <a:ext cx="1223962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7" name="Google Shape;107;p1"/>
          <p:cNvCxnSpPr/>
          <p:nvPr/>
        </p:nvCxnSpPr>
        <p:spPr>
          <a:xfrm>
            <a:off x="3916363" y="2341563"/>
            <a:ext cx="208915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8" name="Google Shape;108;p1"/>
          <p:cNvSpPr/>
          <p:nvPr/>
        </p:nvSpPr>
        <p:spPr>
          <a:xfrm>
            <a:off x="107950" y="3068638"/>
            <a:ext cx="5472113" cy="1512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prova finale consiste nella redazione di un elaborato che descriva gli esperimenti svolti presso laboratori dipartimentali dell'Università di Modena e Reggio Emilia </a:t>
            </a:r>
            <a:r>
              <a:rPr b="0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presso laboratori di altri enti o aziende (</a:t>
            </a:r>
            <a:r>
              <a:rPr b="0" i="0" lang="it-IT" sz="16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TIROCINIO ESTERNO FINALIZZATO ALLA TESI/TIROCINIO PRELAUREA).</a:t>
            </a:r>
            <a:endParaRPr/>
          </a:p>
        </p:txBody>
      </p:sp>
      <p:pic>
        <p:nvPicPr>
          <p:cNvPr descr="laboratorio-scienze" id="109" name="Google Shape;10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6536" y="2829907"/>
            <a:ext cx="2815233" cy="2220502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 txBox="1"/>
          <p:nvPr/>
        </p:nvSpPr>
        <p:spPr>
          <a:xfrm>
            <a:off x="107950" y="5280025"/>
            <a:ext cx="9072563" cy="1255728"/>
          </a:xfrm>
          <a:prstGeom prst="rect">
            <a:avLst/>
          </a:prstGeom>
          <a:gradFill>
            <a:gsLst>
              <a:gs pos="0">
                <a:srgbClr val="70B9C1"/>
              </a:gs>
              <a:gs pos="48000">
                <a:srgbClr val="DAEDEE"/>
              </a:gs>
              <a:gs pos="100000">
                <a:srgbClr val="E8F3F4"/>
              </a:gs>
            </a:gsLst>
            <a:lin ang="162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TUTTE LE INFORMAZIONI sul percorso di tesi SONO REPERIBILI via WEB sul sito del dsv di unimore » Didattica» Corsi di laurea magistrale a ciclo unico» Laurea CTF» tesi (sperimentale/compilativa/Tirocinio prelaurea/ERASMUS): </a:t>
            </a:r>
            <a:endParaRPr/>
          </a:p>
          <a:p>
            <a:pPr indent="0" lvl="0" marL="0" marR="0" rtl="0" algn="just">
              <a:spcBef>
                <a:spcPts val="36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Arial"/>
              <a:buNone/>
            </a:pPr>
            <a:r>
              <a:rPr b="0" i="0" lang="it-IT" sz="1800" u="sng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https://www.dsv.unimore.it/it/node/395 </a:t>
            </a:r>
            <a:endParaRPr b="0" i="0" sz="1800" u="none" cap="none" strike="noStrike">
              <a:solidFill>
                <a:srgbClr val="0070C0"/>
              </a:solidFill>
              <a:highlight>
                <a:srgbClr val="FF00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/>
          <p:nvPr/>
        </p:nvSpPr>
        <p:spPr>
          <a:xfrm>
            <a:off x="0" y="1337866"/>
            <a:ext cx="8604448" cy="4770537"/>
          </a:xfrm>
          <a:prstGeom prst="rect">
            <a:avLst/>
          </a:prstGeom>
          <a:gradFill>
            <a:gsLst>
              <a:gs pos="0">
                <a:srgbClr val="EFF7F8"/>
              </a:gs>
              <a:gs pos="46000">
                <a:srgbClr val="DBEDEF"/>
              </a:gs>
              <a:gs pos="100000">
                <a:srgbClr val="5AAEB7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b="0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Verificare l’esistenza della </a:t>
            </a:r>
            <a:r>
              <a:rPr b="1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convenzione di tirocinio </a:t>
            </a:r>
            <a:r>
              <a:rPr b="0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 l’Azienda di interesse: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lphaLcParenR"/>
            </a:pPr>
            <a:r>
              <a:rPr b="1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l’azienda è convenzionata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L’elenco delle aziende in ambito farmaceutico/tecnologico/biomedicale/ analitico è riportato nella sezione «Modulistica» al seguente link: </a:t>
            </a:r>
            <a:r>
              <a:rPr b="0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https://www.dsv.unimore.it/it/node/395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Gli studenti di CTF possono comunque utilizzare anche le convenzioni attive per tutti gli altri corsi di laurea UNIMORE.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la </a:t>
            </a:r>
            <a:r>
              <a:rPr b="1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convenzione è scaduta: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 può sempre richiederne la </a:t>
            </a:r>
            <a:r>
              <a:rPr b="0" i="0" lang="it-IT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riattivazione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(per ulteriori informazioni, contattare l’Ufficio Tirocini DSV ufficiotirocini.scienzevita@unimore.it). </a:t>
            </a:r>
            <a:endParaRPr/>
          </a:p>
          <a:p>
            <a:pPr indent="0" lvl="1" marL="4572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L'azienda/ente deve accedere alla nostra piattaforma tirocini online e caricare i dati della nuova convenzione</a:t>
            </a:r>
            <a:endParaRPr/>
          </a:p>
          <a:p>
            <a:pPr indent="0" lvl="1" marL="4572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LINK:</a:t>
            </a:r>
            <a:r>
              <a:rPr b="0" i="0" lang="it-IT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http://www.orientamento.unimore.it/site/home/orientamento-al-lavoro-e-placement/aziende-ed-enti/gestione-tirocini.html</a:t>
            </a:r>
            <a:endParaRPr sz="1600">
              <a:solidFill>
                <a:srgbClr val="0070C0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se non esiste la convenzione, 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l'azienda/ente deve </a:t>
            </a:r>
            <a:r>
              <a:rPr b="0" i="0" lang="it-IT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registrarsi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sulla nostra piattaforma online </a:t>
            </a:r>
            <a:endParaRPr/>
          </a:p>
          <a:p>
            <a:pPr indent="0" lvl="1" marL="4572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LINK:</a:t>
            </a:r>
            <a:r>
              <a:rPr b="0" i="0" lang="it-IT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http://www.orientamento.unimore.it/site/home/orientamento-al-lavoro-e-placement/aziende-ed-enti/gestione-tirocini.html</a:t>
            </a:r>
            <a:r>
              <a:rPr b="0" i="0" lang="it-IT" sz="16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e caricare i dati della convenzione</a:t>
            </a:r>
            <a:endParaRPr sz="1600">
              <a:solidFill>
                <a:schemeClr val="dk1"/>
              </a:solidFill>
            </a:endParaRPr>
          </a:p>
          <a:p>
            <a:pPr indent="0" lvl="1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0" y="260648"/>
            <a:ext cx="838842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62673"/>
              </a:buClr>
              <a:buSzPts val="3200"/>
              <a:buFont typeface="Arial"/>
              <a:buNone/>
            </a:pPr>
            <a:r>
              <a:rPr b="1" i="0" lang="it-IT" sz="3200" u="none" cap="none" strike="noStrike">
                <a:solidFill>
                  <a:srgbClr val="262673"/>
                </a:solidFill>
                <a:latin typeface="Arial"/>
                <a:ea typeface="Arial"/>
                <a:cs typeface="Arial"/>
                <a:sym typeface="Arial"/>
              </a:rPr>
              <a:t>1° Step: </a:t>
            </a:r>
            <a:r>
              <a:rPr b="1" i="1" lang="it-IT" sz="3200" u="sng" cap="none" strike="noStrike">
                <a:solidFill>
                  <a:srgbClr val="262673"/>
                </a:solidFill>
                <a:latin typeface="Arial"/>
                <a:ea typeface="Arial"/>
                <a:cs typeface="Arial"/>
                <a:sym typeface="Arial"/>
              </a:rPr>
              <a:t>LA CONVENZIONE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/>
          <p:nvPr/>
        </p:nvSpPr>
        <p:spPr>
          <a:xfrm>
            <a:off x="0" y="836712"/>
            <a:ext cx="9144000" cy="5755422"/>
          </a:xfrm>
          <a:prstGeom prst="rect">
            <a:avLst/>
          </a:prstGeom>
          <a:gradFill>
            <a:gsLst>
              <a:gs pos="0">
                <a:srgbClr val="B6DBDF"/>
              </a:gs>
              <a:gs pos="23000">
                <a:srgbClr val="B6DBDF"/>
              </a:gs>
              <a:gs pos="69000">
                <a:srgbClr val="8AC6CC"/>
              </a:gs>
              <a:gs pos="97000">
                <a:srgbClr val="7ABEC5"/>
              </a:gs>
              <a:gs pos="100000">
                <a:srgbClr val="7ABEC5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convenzione di tirocinio stipulata e attivata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l'azienda/ente </a:t>
            </a:r>
            <a:r>
              <a:rPr b="1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 caricare 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sulla nostra piattaforma online il </a:t>
            </a:r>
            <a:r>
              <a:rPr b="1" i="0" lang="it-IT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progetto formativo 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concordato con lo studente e il docente UNIMORE tutor, individuato dallo studente stesso.</a:t>
            </a:r>
            <a:r>
              <a:rPr b="1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LINK: </a:t>
            </a:r>
            <a:r>
              <a:rPr b="0" i="0" lang="it-IT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http://www.orientamento.unimore.it/site/home/orientamento-al-lavoro-e-placement/aziende-ed-enti/gestione-tirocini.html</a:t>
            </a:r>
            <a:endParaRPr sz="1600">
              <a:solidFill>
                <a:srgbClr val="0070C0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70C0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tutor interno è il docente relatore della tesi di laurea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</a:t>
            </a:r>
            <a:r>
              <a:rPr b="1" i="0" lang="it-IT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progetto formativo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che dovrà illustrare il </a:t>
            </a:r>
            <a:r>
              <a:rPr b="1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lavoro e gli obiettivi della tesi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dovrà indicare il </a:t>
            </a:r>
            <a:r>
              <a:rPr b="1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nominativo del tutor aziendale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la </a:t>
            </a:r>
            <a:r>
              <a:rPr b="1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di inizio </a:t>
            </a:r>
            <a:r>
              <a:rPr b="1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la </a:t>
            </a:r>
            <a:r>
              <a:rPr b="1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di conclusione del tirocinio </a:t>
            </a:r>
            <a:r>
              <a:rPr b="1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i="0" lang="it-IT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non</a:t>
            </a:r>
            <a:r>
              <a:rPr b="1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it-IT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inferiore a sei mesi</a:t>
            </a:r>
            <a:r>
              <a:rPr b="1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volta approvato dall'Ufficio Tirocini, il </a:t>
            </a:r>
            <a:r>
              <a:rPr b="1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progetto</a:t>
            </a:r>
            <a:r>
              <a:rPr b="0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dovrà essere </a:t>
            </a:r>
            <a:r>
              <a:rPr b="1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scaricato</a:t>
            </a:r>
            <a:r>
              <a:rPr b="0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dalla piattaforma a cura dell'azienda/ente, </a:t>
            </a:r>
            <a:r>
              <a:rPr b="1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sottoscritto dal referente aziendale e dal tirocinante 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 inviato via mail all'Ufficio Tirocini ufficiotirocini.scienzevita@unimore.it per la successiva definitiva attivazione.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L’invio </a:t>
            </a:r>
            <a:r>
              <a:rPr b="1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 progetto formativo all’Ufficio Tirocini </a:t>
            </a:r>
            <a:r>
              <a:rPr b="1" i="0" lang="it-IT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deve precedere di almeno 10 giorni l’inizio effettivo del progetto</a:t>
            </a:r>
            <a:r>
              <a:rPr b="0" i="0" lang="it-IT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Eventuali </a:t>
            </a:r>
            <a:r>
              <a:rPr b="0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proroghe, sospensioni o annullamento 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 progetto dovranno essere comunicate via mail all'Ufficio Tirocini tempestivamente e comunque </a:t>
            </a:r>
            <a:r>
              <a:rPr b="0" i="0" lang="it-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 oltre 15 giorni prima dell’interruzione o proroga.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aziende/enti già convenzionati con UNIMORE procedono direttamente al caricamento in piattaforma del progetto formativo.</a:t>
            </a:r>
            <a:endParaRPr/>
          </a:p>
        </p:txBody>
      </p:sp>
      <p:sp>
        <p:nvSpPr>
          <p:cNvPr id="122" name="Google Shape;122;p3"/>
          <p:cNvSpPr txBox="1"/>
          <p:nvPr/>
        </p:nvSpPr>
        <p:spPr>
          <a:xfrm>
            <a:off x="119062" y="88900"/>
            <a:ext cx="891743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62673"/>
              </a:buClr>
              <a:buSzPts val="2000"/>
              <a:buFont typeface="Arial"/>
              <a:buNone/>
            </a:pPr>
            <a:r>
              <a:rPr b="1" i="0" lang="it-IT" sz="2000" u="none" cap="none" strike="noStrike">
                <a:solidFill>
                  <a:srgbClr val="262673"/>
                </a:solidFill>
                <a:latin typeface="Arial"/>
                <a:ea typeface="Arial"/>
                <a:cs typeface="Arial"/>
                <a:sym typeface="Arial"/>
              </a:rPr>
              <a:t>2° Step: </a:t>
            </a:r>
            <a:r>
              <a:rPr b="1" i="1" lang="it-IT" sz="2800" u="sng" cap="none" strike="noStrike">
                <a:solidFill>
                  <a:srgbClr val="262673"/>
                </a:solidFill>
                <a:latin typeface="Arial"/>
                <a:ea typeface="Arial"/>
                <a:cs typeface="Arial"/>
                <a:sym typeface="Arial"/>
              </a:rPr>
              <a:t>PROGETTO FORMATIVO e</a:t>
            </a:r>
            <a:r>
              <a:rPr b="1" i="0" lang="it-IT" sz="2800" u="none" cap="none" strike="noStrike">
                <a:solidFill>
                  <a:srgbClr val="26267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it-IT" sz="2800" u="sng" cap="none" strike="noStrike">
                <a:solidFill>
                  <a:srgbClr val="262673"/>
                </a:solidFill>
                <a:latin typeface="Arial"/>
                <a:ea typeface="Arial"/>
                <a:cs typeface="Arial"/>
                <a:sym typeface="Arial"/>
              </a:rPr>
              <a:t>TEMPISTICHE </a:t>
            </a:r>
            <a:endParaRPr b="1" i="1" sz="2000" u="sng" cap="none" strike="noStrike">
              <a:solidFill>
                <a:srgbClr val="26267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/>
          <p:nvPr/>
        </p:nvSpPr>
        <p:spPr>
          <a:xfrm>
            <a:off x="174829" y="1859339"/>
            <a:ext cx="8640763" cy="4247317"/>
          </a:xfrm>
          <a:prstGeom prst="rect">
            <a:avLst/>
          </a:prstGeom>
          <a:gradFill>
            <a:gsLst>
              <a:gs pos="0">
                <a:srgbClr val="B6DBDF"/>
              </a:gs>
              <a:gs pos="23000">
                <a:srgbClr val="B6DBDF"/>
              </a:gs>
              <a:gs pos="69000">
                <a:srgbClr val="8AC6CC"/>
              </a:gs>
              <a:gs pos="97000">
                <a:srgbClr val="7ABEC5"/>
              </a:gs>
              <a:gs pos="100000">
                <a:srgbClr val="7ABEC5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b="1" i="0" lang="it-IT" sz="18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questionari di valutazione </a:t>
            </a:r>
            <a:r>
              <a:rPr b="0" i="0" lang="it-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 tirocinio saranno compilati da studente e tutor aziendale </a:t>
            </a:r>
            <a:r>
              <a:rPr b="1" i="0" lang="it-IT" sz="18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direttamente</a:t>
            </a:r>
            <a:r>
              <a:rPr b="0" i="0" lang="it-IT" sz="18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it-IT" sz="18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sulla piattaforma </a:t>
            </a:r>
            <a:r>
              <a:rPr b="0" i="0" lang="it-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tirocini online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LINK: </a:t>
            </a:r>
            <a:r>
              <a:rPr b="0" i="0" lang="it-IT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http://www.orientamento.unimore.it/site/home/orientamento-al-lavoro-e-placement/aziende-ed-enti/gestione-tirocini.html</a:t>
            </a:r>
            <a:endParaRPr b="0" i="0" sz="1800" u="none" cap="none" strike="noStrike">
              <a:solidFill>
                <a:srgbClr val="1E46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rgbClr val="1E464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 riguardo, </a:t>
            </a:r>
            <a:r>
              <a:rPr b="1" i="0" lang="it-IT" sz="18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immediatamente dopo la conclusione del tirocinio,</a:t>
            </a:r>
            <a:r>
              <a:rPr b="0" i="0" lang="it-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sarà inviata una </a:t>
            </a:r>
            <a:r>
              <a:rPr b="1" i="0" lang="it-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mail automatica </a:t>
            </a:r>
            <a:r>
              <a:rPr b="0" i="0" lang="it-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 parte del sistema per ricordare la compilazione dei suddetti questionari.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b="1" i="0" lang="it-IT" sz="18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scheda-ore </a:t>
            </a:r>
            <a:r>
              <a:rPr b="1" i="0" lang="it-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dovrà essere inviata al termine del tirocinio via mail all'Ufficio Tirocini ufficiotirocini.scienzevita@unimore.it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4"/>
          <p:cNvSpPr txBox="1"/>
          <p:nvPr/>
        </p:nvSpPr>
        <p:spPr>
          <a:xfrm>
            <a:off x="119063" y="88900"/>
            <a:ext cx="7909321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62673"/>
              </a:buClr>
              <a:buSzPts val="1800"/>
              <a:buFont typeface="Arial"/>
              <a:buNone/>
            </a:pPr>
            <a:r>
              <a:rPr b="1" i="0" lang="it-IT" sz="1800" u="none" cap="none" strike="noStrike">
                <a:solidFill>
                  <a:srgbClr val="262673"/>
                </a:solidFill>
                <a:latin typeface="Arial"/>
                <a:ea typeface="Arial"/>
                <a:cs typeface="Arial"/>
                <a:sym typeface="Arial"/>
              </a:rPr>
              <a:t>3° Step  </a:t>
            </a:r>
            <a:r>
              <a:rPr b="1" i="1" lang="it-IT" sz="3200" u="sng" cap="none" strike="noStrike">
                <a:solidFill>
                  <a:srgbClr val="262673"/>
                </a:solidFill>
                <a:latin typeface="Arial"/>
                <a:ea typeface="Arial"/>
                <a:cs typeface="Arial"/>
                <a:sym typeface="Arial"/>
              </a:rPr>
              <a:t>QUESTIONARI DI VALUTAZIONE </a:t>
            </a:r>
            <a:endParaRPr b="1" i="0" sz="2400" u="none" cap="none" strike="noStrike">
              <a:solidFill>
                <a:srgbClr val="26267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Risultati immagini per alert icon flat" id="129" name="Google Shape;129;p4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Risultati immagini per alert icon flat" id="130" name="Google Shape;130;p4"/>
          <p:cNvSpPr/>
          <p:nvPr/>
        </p:nvSpPr>
        <p:spPr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isultati immagini per alert icon flat" id="131" name="Google Shape;13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80312" y="88900"/>
            <a:ext cx="1971675" cy="1665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/>
          <p:nvPr/>
        </p:nvSpPr>
        <p:spPr>
          <a:xfrm>
            <a:off x="3576638" y="188913"/>
            <a:ext cx="5595937" cy="3538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Durante l’attività di tirocinio è </a:t>
            </a:r>
            <a:r>
              <a:rPr b="1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necessario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compilare quotidianamente la </a:t>
            </a:r>
            <a:r>
              <a:rPr b="1" i="0" lang="it-IT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scheda ore;</a:t>
            </a:r>
            <a:endParaRPr/>
          </a:p>
          <a:p>
            <a:pPr indent="-2413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mantenere contatti con il </a:t>
            </a:r>
            <a:r>
              <a:rPr b="1" i="0" lang="it-IT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tutor interno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-2413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b="0" i="0" lang="it-IT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contattare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il referente dell’Ufficio Tirocini qualora dovessero insorgere problemi che obbligano all’interruzione, alla sospensione temporanea o alla proroga dell’attività di tirocinio. In tutti i casi, la richiesta deve essere inoltrata all’Ufficio Tirocini almeno 15 giorni prima dell’eventuale interruzione o richiesta di proroga.</a:t>
            </a:r>
            <a:b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 txBox="1"/>
          <p:nvPr/>
        </p:nvSpPr>
        <p:spPr>
          <a:xfrm>
            <a:off x="171450" y="3727450"/>
            <a:ext cx="8716963" cy="3647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ic Sans MS"/>
              <a:buNone/>
            </a:pPr>
            <a:r>
              <a:rPr b="0" i="1" lang="it-IT" sz="17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 eventuali chiarimenti riguardo la coerenza del progetto formativo con il proprio piano di studi, o per suggerimenti circa la scelta del relatore di tesi, si possono contattare: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1" sz="17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ic Sans MS"/>
              <a:buNone/>
            </a:pPr>
            <a:r>
              <a:rPr b="0" i="1" lang="it-IT" sz="17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Commissione monitoraggio tirocini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ic Sans MS"/>
              <a:buNone/>
            </a:pPr>
            <a:r>
              <a:rPr b="0" i="1" lang="it-IT" sz="17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Prof. Giovanni Tosi (</a:t>
            </a:r>
            <a:r>
              <a:rPr b="0" i="1" lang="it-IT" sz="17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gtosi@unimore.it</a:t>
            </a:r>
            <a:r>
              <a:rPr b="0" i="1" lang="it-IT" sz="17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)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ic Sans MS"/>
              <a:buNone/>
            </a:pPr>
            <a:r>
              <a:rPr b="0" i="1" lang="it-IT" sz="17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Prof. Luca Pinzi (luca.pinzi@unimore.it)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ic Sans MS"/>
              <a:buNone/>
            </a:pPr>
            <a:r>
              <a:rPr b="0" i="1" lang="it-IT" sz="17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Prof. Jason T. Duskley (jasonthomas.duskey@unimore.it)</a:t>
            </a:r>
            <a:endParaRPr b="0" i="1" sz="17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ic Sans MS"/>
              <a:buNone/>
            </a:pPr>
            <a:r>
              <a:rPr b="0" i="1" lang="it-IT" sz="17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Dr. Paolo Leonelli (</a:t>
            </a:r>
            <a:r>
              <a:rPr b="0" i="1" lang="it-IT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ufficiotirocini.scienzevita@unimore.it</a:t>
            </a:r>
            <a:r>
              <a:rPr b="0" i="1" lang="it-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1" sz="17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ic Sans MS"/>
              <a:buNone/>
            </a:pPr>
            <a:r>
              <a:rPr b="0" i="1" lang="it-IT" sz="17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pic>
        <p:nvPicPr>
          <p:cNvPr descr="http://www.scambieuropei.info/wp-content/uploads/2015/12/9672255_orig-768x510.jpg" id="139" name="Google Shape;139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1450" y="765175"/>
            <a:ext cx="3024188" cy="20081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/>
          <p:nvPr/>
        </p:nvSpPr>
        <p:spPr>
          <a:xfrm>
            <a:off x="179387" y="2168525"/>
            <a:ext cx="8785225" cy="2520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Ufficio Stage e Tirocini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i="0" lang="it-I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Dott. Leonelli Paolo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0" i="0" lang="it-I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c/o via Campi, 103, primo piano, alla sx del desk di accoglienza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0" i="0" lang="it-I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E-mail: </a:t>
            </a:r>
            <a:r>
              <a:rPr b="0" i="0" lang="it-IT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ufficiotirocini.scienzevita@unimore.it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0" i="0" lang="it-I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tel: 059/2058530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 txBox="1"/>
          <p:nvPr>
            <p:ph type="title"/>
          </p:nvPr>
        </p:nvSpPr>
        <p:spPr>
          <a:xfrm>
            <a:off x="204214" y="16503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u="sng">
                <a:solidFill>
                  <a:schemeClr val="hlink"/>
                </a:solidFill>
                <a:hlinkClick r:id="rId3"/>
              </a:rPr>
              <a:t>ELENCO TESI </a:t>
            </a:r>
            <a:br>
              <a:rPr lang="it-IT"/>
            </a:br>
            <a:r>
              <a:rPr lang="it-IT" sz="2800"/>
              <a:t>svolte in azienda</a:t>
            </a:r>
            <a:endParaRPr/>
          </a:p>
        </p:txBody>
      </p:sp>
      <p:sp>
        <p:nvSpPr>
          <p:cNvPr id="150" name="Google Shape;150;p7"/>
          <p:cNvSpPr txBox="1"/>
          <p:nvPr/>
        </p:nvSpPr>
        <p:spPr>
          <a:xfrm>
            <a:off x="0" y="394674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4400" u="sng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ELENCO AZIENDE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7"/>
          <p:cNvSpPr txBox="1"/>
          <p:nvPr/>
        </p:nvSpPr>
        <p:spPr>
          <a:xfrm>
            <a:off x="5508104" y="3284984"/>
            <a:ext cx="3377848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Tecnologiche Formulative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Analisi Chimica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Controllo Tossicologico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Controllo Qualità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Sintesi Chimica/Farm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Cosmetici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Veterinari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Dispositivi</a:t>
            </a:r>
            <a:b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Alimenti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Logistica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Confezionamento Primario/Sec</a:t>
            </a:r>
            <a:endParaRPr/>
          </a:p>
        </p:txBody>
      </p:sp>
      <p:sp>
        <p:nvSpPr>
          <p:cNvPr id="152" name="Google Shape;152;p7"/>
          <p:cNvSpPr txBox="1"/>
          <p:nvPr/>
        </p:nvSpPr>
        <p:spPr>
          <a:xfrm>
            <a:off x="5735895" y="359820"/>
            <a:ext cx="202972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NEWS</a:t>
            </a:r>
            <a:endParaRPr/>
          </a:p>
        </p:txBody>
      </p:sp>
      <p:sp>
        <p:nvSpPr>
          <p:cNvPr id="153" name="Google Shape;153;p7"/>
          <p:cNvSpPr/>
          <p:nvPr/>
        </p:nvSpPr>
        <p:spPr>
          <a:xfrm>
            <a:off x="6518363" y="1170595"/>
            <a:ext cx="464788" cy="772096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B5E5E9"/>
              </a:gs>
              <a:gs pos="100000">
                <a:srgbClr val="CAFFFF"/>
              </a:gs>
            </a:gsLst>
            <a:lin ang="16200000" scaled="0"/>
          </a:gradFill>
          <a:ln cap="flat" cmpd="sng" w="9525">
            <a:solidFill>
              <a:srgbClr val="B5DAD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7"/>
          <p:cNvSpPr txBox="1"/>
          <p:nvPr/>
        </p:nvSpPr>
        <p:spPr>
          <a:xfrm>
            <a:off x="157281" y="311872"/>
            <a:ext cx="31300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SITO PER TESI di LAUREA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7"/>
          <p:cNvSpPr txBox="1"/>
          <p:nvPr/>
        </p:nvSpPr>
        <p:spPr>
          <a:xfrm>
            <a:off x="157281" y="838886"/>
            <a:ext cx="4262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SITO PER TIROCINI/TESI in AZIENDA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7"/>
          <p:cNvSpPr txBox="1"/>
          <p:nvPr/>
        </p:nvSpPr>
        <p:spPr>
          <a:xfrm>
            <a:off x="4561728" y="2030772"/>
            <a:ext cx="437805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 u="sng">
                <a:solidFill>
                  <a:srgbClr val="3C8C92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PROPOSTE TESI</a:t>
            </a:r>
            <a:r>
              <a:rPr b="1" lang="it-IT" sz="1800" u="sng">
                <a:solidFill>
                  <a:srgbClr val="3C8C92"/>
                </a:solidFill>
                <a:latin typeface="Arial"/>
                <a:ea typeface="Arial"/>
                <a:cs typeface="Arial"/>
                <a:sym typeface="Arial"/>
              </a:rPr>
              <a:t> IN AZIENDA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rgbClr val="3C8C9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 u="sng">
                <a:solidFill>
                  <a:srgbClr val="3C8C92"/>
                </a:solidFill>
                <a:latin typeface="Arial"/>
                <a:ea typeface="Arial"/>
                <a:cs typeface="Arial"/>
                <a:sym typeface="Arial"/>
              </a:rPr>
              <a:t>https://www.dsv.unimore.it/it/node/398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2011-10-12T15:08:34Z</dcterms:created>
  <dc:creator>Amministratore</dc:creator>
</cp:coreProperties>
</file>