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5" r:id="rId9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2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36"/>
  </p:normalViewPr>
  <p:slideViewPr>
    <p:cSldViewPr>
      <p:cViewPr varScale="1">
        <p:scale>
          <a:sx n="74" d="100"/>
          <a:sy n="74" d="100"/>
        </p:scale>
        <p:origin x="1358" y="77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68AB9-D79F-4855-B43D-D78FFB804CC3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DBBE9-A8C8-4BD3-9001-192046FFB4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838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Dall’8 luglio va </a:t>
            </a:r>
            <a:r>
              <a:rPr lang="it-IT" dirty="0" err="1"/>
              <a:t>effetuato</a:t>
            </a:r>
            <a:r>
              <a:rPr lang="it-IT" dirty="0"/>
              <a:t> il pagamento del bollettino e pagata la prima rata dell’</a:t>
            </a:r>
            <a:r>
              <a:rPr lang="it-IT" dirty="0" err="1"/>
              <a:t>a.a</a:t>
            </a:r>
            <a:r>
              <a:rPr lang="it-IT" dirty="0"/>
              <a:t>. 2025-26 (fino al 10 settembre).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DBBE9-A8C8-4BD3-9001-192046FFB47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95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Noi predisponiamo le schede dal 1 al 10 settembre.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DBBE9-A8C8-4BD3-9001-192046FFB47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842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20438" y="748791"/>
            <a:ext cx="4486909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203864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4454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203864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4454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203864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203864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4184" y="6982459"/>
            <a:ext cx="993647" cy="18897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6167" y="240283"/>
            <a:ext cx="1237488" cy="142036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7879" y="1014475"/>
            <a:ext cx="1271016" cy="142036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2639" y="1788667"/>
            <a:ext cx="1304544" cy="142036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6063" y="2562859"/>
            <a:ext cx="1377696" cy="142036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7879" y="3324859"/>
            <a:ext cx="1271016" cy="1420367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2639" y="4099051"/>
            <a:ext cx="1304544" cy="1423416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45895" y="4876292"/>
            <a:ext cx="1018031" cy="1420368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7879" y="5650484"/>
            <a:ext cx="1271016" cy="14203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4183" y="6982459"/>
            <a:ext cx="993647" cy="1889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1548" y="403352"/>
            <a:ext cx="9095105" cy="1647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203864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9981" y="2365247"/>
            <a:ext cx="8542020" cy="3311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44546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7311" y="2741472"/>
            <a:ext cx="8734425" cy="3209290"/>
          </a:xfrm>
          <a:custGeom>
            <a:avLst/>
            <a:gdLst/>
            <a:ahLst/>
            <a:cxnLst/>
            <a:rect l="l" t="t" r="r" b="b"/>
            <a:pathLst>
              <a:path w="8734425" h="3209290">
                <a:moveTo>
                  <a:pt x="8734203" y="0"/>
                </a:moveTo>
                <a:lnTo>
                  <a:pt x="0" y="0"/>
                </a:lnTo>
                <a:lnTo>
                  <a:pt x="0" y="3208999"/>
                </a:lnTo>
                <a:lnTo>
                  <a:pt x="8734203" y="3208999"/>
                </a:lnTo>
                <a:lnTo>
                  <a:pt x="8734203" y="0"/>
                </a:lnTo>
                <a:close/>
              </a:path>
            </a:pathLst>
          </a:custGeom>
          <a:solidFill>
            <a:srgbClr val="EB30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26732" y="3458514"/>
            <a:ext cx="8075582" cy="126444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ctr">
              <a:lnSpc>
                <a:spcPct val="94300"/>
              </a:lnSpc>
              <a:spcBef>
                <a:spcPts val="385"/>
              </a:spcBef>
            </a:pPr>
            <a:r>
              <a:rPr sz="4200" b="1" spc="-10" dirty="0">
                <a:solidFill>
                  <a:srgbClr val="FFFFFF"/>
                </a:solidFill>
                <a:latin typeface="+mn-lt"/>
                <a:cs typeface="Arial"/>
              </a:rPr>
              <a:t>TRASFERIMENTO </a:t>
            </a:r>
            <a:r>
              <a:rPr lang="it-IT" sz="4200" b="1" spc="-10" dirty="0">
                <a:solidFill>
                  <a:srgbClr val="FFFFFF"/>
                </a:solidFill>
                <a:latin typeface="+mn-lt"/>
                <a:cs typeface="Arial"/>
              </a:rPr>
              <a:t>AL </a:t>
            </a:r>
            <a:r>
              <a:rPr sz="4200" b="1" dirty="0">
                <a:solidFill>
                  <a:srgbClr val="FFFFFF"/>
                </a:solidFill>
                <a:latin typeface="+mn-lt"/>
                <a:cs typeface="Arial"/>
              </a:rPr>
              <a:t>5°ANNO</a:t>
            </a:r>
            <a:r>
              <a:rPr sz="4200" b="1" spc="65" dirty="0">
                <a:solidFill>
                  <a:srgbClr val="FFFFFF"/>
                </a:solidFill>
                <a:latin typeface="+mn-lt"/>
                <a:cs typeface="Arial"/>
              </a:rPr>
              <a:t> </a:t>
            </a:r>
            <a:r>
              <a:rPr sz="4200" b="1" spc="-10" dirty="0">
                <a:solidFill>
                  <a:srgbClr val="FFFFFF"/>
                </a:solidFill>
                <a:latin typeface="+mn-lt"/>
                <a:cs typeface="Arial"/>
              </a:rPr>
              <a:t>LAUREA ABILITANTE</a:t>
            </a:r>
            <a:r>
              <a:rPr lang="it-IT" sz="4200" b="1" spc="-10" dirty="0">
                <a:solidFill>
                  <a:srgbClr val="FFFFFF"/>
                </a:solidFill>
                <a:latin typeface="+mn-lt"/>
                <a:cs typeface="Arial"/>
              </a:rPr>
              <a:t> IN  CTF</a:t>
            </a:r>
            <a:endParaRPr sz="4200" dirty="0">
              <a:latin typeface="+mn-lt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9226" y="215621"/>
            <a:ext cx="5248656" cy="341680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831272" y="5135393"/>
            <a:ext cx="303085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dirty="0" err="1">
                <a:solidFill>
                  <a:srgbClr val="FFFFFF"/>
                </a:solidFill>
                <a:latin typeface="+mn-lt"/>
                <a:cs typeface="Arial"/>
              </a:rPr>
              <a:t>Presentazione</a:t>
            </a:r>
            <a:r>
              <a:rPr sz="2500" b="1" spc="295" dirty="0">
                <a:solidFill>
                  <a:srgbClr val="FFFFFF"/>
                </a:solidFill>
                <a:latin typeface="+mn-lt"/>
                <a:cs typeface="Arial"/>
              </a:rPr>
              <a:t> </a:t>
            </a:r>
            <a:r>
              <a:rPr sz="2500" b="1" spc="-20" dirty="0">
                <a:solidFill>
                  <a:srgbClr val="FFFFFF"/>
                </a:solidFill>
                <a:latin typeface="+mn-lt"/>
                <a:cs typeface="Arial"/>
              </a:rPr>
              <a:t>202</a:t>
            </a:r>
            <a:r>
              <a:rPr lang="it-IT" sz="2500" b="1" spc="-20" dirty="0">
                <a:solidFill>
                  <a:srgbClr val="FFFFFF"/>
                </a:solidFill>
                <a:latin typeface="+mn-lt"/>
                <a:cs typeface="Arial"/>
              </a:rPr>
              <a:t>5</a:t>
            </a:r>
            <a:endParaRPr sz="2500" dirty="0">
              <a:latin typeface="+mn-lt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0174" y="6217425"/>
            <a:ext cx="8648700" cy="979114"/>
          </a:xfrm>
          <a:prstGeom prst="rect">
            <a:avLst/>
          </a:prstGeom>
          <a:solidFill>
            <a:srgbClr val="EB3013"/>
          </a:solidFill>
        </p:spPr>
        <p:txBody>
          <a:bodyPr vert="horz" wrap="square" lIns="0" tIns="106045" rIns="0" bIns="0" rtlCol="0">
            <a:spAutoFit/>
          </a:bodyPr>
          <a:lstStyle/>
          <a:p>
            <a:pPr marL="2098040" marR="1864995" algn="ctr">
              <a:spcBef>
                <a:spcPts val="835"/>
              </a:spcBef>
            </a:pPr>
            <a:r>
              <a:rPr lang="it-IT" sz="2500" b="1" dirty="0">
                <a:solidFill>
                  <a:srgbClr val="FFFFFF"/>
                </a:solidFill>
                <a:latin typeface="+mn-lt"/>
                <a:cs typeface="Arial"/>
              </a:rPr>
              <a:t>Prof.ssa</a:t>
            </a:r>
            <a:r>
              <a:rPr lang="it-IT" sz="2500" b="1" spc="155" dirty="0">
                <a:solidFill>
                  <a:srgbClr val="FFFFFF"/>
                </a:solidFill>
                <a:latin typeface="+mn-lt"/>
                <a:cs typeface="Arial"/>
              </a:rPr>
              <a:t> </a:t>
            </a:r>
            <a:r>
              <a:rPr lang="it-IT" sz="2500" b="1" dirty="0">
                <a:solidFill>
                  <a:srgbClr val="FFFFFF"/>
                </a:solidFill>
                <a:latin typeface="+mn-lt"/>
                <a:cs typeface="Arial"/>
              </a:rPr>
              <a:t>Maria</a:t>
            </a:r>
            <a:r>
              <a:rPr lang="it-IT" sz="2500" b="1" spc="30" dirty="0">
                <a:solidFill>
                  <a:srgbClr val="FFFFFF"/>
                </a:solidFill>
                <a:latin typeface="+mn-lt"/>
                <a:cs typeface="Arial"/>
              </a:rPr>
              <a:t> </a:t>
            </a:r>
            <a:r>
              <a:rPr lang="it-IT" sz="2500" b="1" dirty="0">
                <a:solidFill>
                  <a:srgbClr val="FFFFFF"/>
                </a:solidFill>
                <a:latin typeface="+mn-lt"/>
                <a:cs typeface="Arial"/>
              </a:rPr>
              <a:t>Angela</a:t>
            </a:r>
            <a:r>
              <a:rPr lang="it-IT" sz="2500" b="1" spc="135" dirty="0">
                <a:solidFill>
                  <a:srgbClr val="FFFFFF"/>
                </a:solidFill>
                <a:latin typeface="+mn-lt"/>
                <a:cs typeface="Arial"/>
              </a:rPr>
              <a:t> </a:t>
            </a:r>
            <a:r>
              <a:rPr lang="it-IT" sz="2500" b="1" spc="-10" dirty="0">
                <a:solidFill>
                  <a:srgbClr val="FFFFFF"/>
                </a:solidFill>
                <a:latin typeface="+mn-lt"/>
                <a:cs typeface="Arial"/>
              </a:rPr>
              <a:t>Vandelli</a:t>
            </a:r>
            <a:endParaRPr lang="it-IT" sz="2500" dirty="0">
              <a:latin typeface="+mn-lt"/>
              <a:cs typeface="Arial"/>
            </a:endParaRPr>
          </a:p>
          <a:p>
            <a:pPr marL="2098040" marR="1864995" algn="ctr">
              <a:lnSpc>
                <a:spcPct val="100000"/>
              </a:lnSpc>
              <a:spcBef>
                <a:spcPts val="835"/>
              </a:spcBef>
            </a:pPr>
            <a:r>
              <a:rPr sz="2500" b="1" dirty="0" err="1">
                <a:solidFill>
                  <a:srgbClr val="FFFFFF"/>
                </a:solidFill>
                <a:latin typeface="+mn-lt"/>
                <a:cs typeface="Arial"/>
              </a:rPr>
              <a:t>Prof.ssa</a:t>
            </a:r>
            <a:r>
              <a:rPr sz="2500" b="1" spc="130" dirty="0">
                <a:solidFill>
                  <a:srgbClr val="FFFFFF"/>
                </a:solidFill>
                <a:latin typeface="+mn-lt"/>
                <a:cs typeface="Arial"/>
              </a:rPr>
              <a:t> </a:t>
            </a:r>
            <a:r>
              <a:rPr lang="it-IT" sz="2500" b="1" spc="130" dirty="0">
                <a:solidFill>
                  <a:srgbClr val="FFFFFF"/>
                </a:solidFill>
                <a:latin typeface="+mn-lt"/>
                <a:cs typeface="Arial"/>
              </a:rPr>
              <a:t>Barbara </a:t>
            </a:r>
            <a:r>
              <a:rPr lang="it-IT" sz="2500" b="1" spc="130" dirty="0" err="1">
                <a:solidFill>
                  <a:srgbClr val="FFFFFF"/>
                </a:solidFill>
                <a:latin typeface="+mn-lt"/>
                <a:cs typeface="Arial"/>
              </a:rPr>
              <a:t>Ruozi</a:t>
            </a:r>
            <a:endParaRPr lang="it-IT" sz="2500" b="1" spc="130" dirty="0">
              <a:solidFill>
                <a:srgbClr val="FFFFFF"/>
              </a:solidFill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99147" y="733425"/>
            <a:ext cx="9095105" cy="1131079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 algn="ctr">
              <a:lnSpc>
                <a:spcPts val="4100"/>
              </a:lnSpc>
              <a:spcBef>
                <a:spcPts val="620"/>
              </a:spcBef>
            </a:pPr>
            <a:r>
              <a:rPr lang="it-IT" sz="3400" dirty="0">
                <a:solidFill>
                  <a:schemeClr val="tx1"/>
                </a:solidFill>
                <a:latin typeface="+mn-lt"/>
              </a:rPr>
              <a:t>RICHIESTA DI</a:t>
            </a:r>
            <a:r>
              <a:rPr sz="3400" spc="-90" dirty="0">
                <a:solidFill>
                  <a:schemeClr val="tx1"/>
                </a:solidFill>
                <a:latin typeface="+mn-lt"/>
              </a:rPr>
              <a:t> </a:t>
            </a:r>
            <a:r>
              <a:rPr sz="3400" dirty="0">
                <a:solidFill>
                  <a:schemeClr val="tx1"/>
                </a:solidFill>
                <a:latin typeface="+mn-lt"/>
              </a:rPr>
              <a:t>TRASFERIMENTO</a:t>
            </a:r>
            <a:r>
              <a:rPr sz="3400" spc="-75" dirty="0">
                <a:solidFill>
                  <a:schemeClr val="tx1"/>
                </a:solidFill>
                <a:latin typeface="+mn-lt"/>
              </a:rPr>
              <a:t> </a:t>
            </a:r>
            <a:br>
              <a:rPr lang="it-IT" sz="3400" spc="-75" dirty="0">
                <a:solidFill>
                  <a:schemeClr val="tx1"/>
                </a:solidFill>
                <a:latin typeface="+mn-lt"/>
              </a:rPr>
            </a:br>
            <a:r>
              <a:rPr sz="3400" dirty="0">
                <a:solidFill>
                  <a:schemeClr val="tx1"/>
                </a:solidFill>
                <a:latin typeface="+mn-lt"/>
              </a:rPr>
              <a:t>ALLA</a:t>
            </a:r>
            <a:r>
              <a:rPr sz="3400" spc="-80" dirty="0">
                <a:solidFill>
                  <a:schemeClr val="tx1"/>
                </a:solidFill>
                <a:latin typeface="+mn-lt"/>
              </a:rPr>
              <a:t> </a:t>
            </a:r>
            <a:r>
              <a:rPr sz="3400" spc="-10" dirty="0">
                <a:solidFill>
                  <a:schemeClr val="tx1"/>
                </a:solidFill>
                <a:latin typeface="+mn-lt"/>
              </a:rPr>
              <a:t>LAUREA ABILITANTE</a:t>
            </a:r>
            <a:endParaRPr sz="3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6325" y="2124746"/>
            <a:ext cx="8540750" cy="2588401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545"/>
              </a:spcBef>
            </a:pP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Gli</a:t>
            </a:r>
            <a:r>
              <a:rPr sz="2800" spc="43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studenti</a:t>
            </a:r>
            <a:r>
              <a:rPr sz="2800" spc="42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che</a:t>
            </a:r>
            <a:r>
              <a:rPr sz="2800" spc="43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intendono</a:t>
            </a:r>
            <a:r>
              <a:rPr sz="2800" spc="43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iscriversi</a:t>
            </a:r>
            <a:r>
              <a:rPr sz="2800" spc="43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al</a:t>
            </a:r>
            <a:r>
              <a:rPr sz="2800" spc="43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+mn-lt"/>
                <a:cs typeface="Calibri"/>
              </a:rPr>
              <a:t>quinto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anno</a:t>
            </a:r>
            <a:r>
              <a:rPr sz="2800" spc="-7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della</a:t>
            </a:r>
            <a:r>
              <a:rPr sz="2800" spc="-75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laurea</a:t>
            </a:r>
            <a:r>
              <a:rPr sz="2800" spc="-8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abilitante,</a:t>
            </a:r>
            <a:r>
              <a:rPr sz="2800" spc="-7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devono</a:t>
            </a:r>
            <a:r>
              <a:rPr sz="2800" spc="-65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+mn-lt"/>
                <a:cs typeface="Calibri"/>
              </a:rPr>
              <a:t>presentare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la</a:t>
            </a:r>
            <a:r>
              <a:rPr sz="2800" spc="165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domanda</a:t>
            </a:r>
            <a:r>
              <a:rPr sz="2800" spc="165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>
                <a:solidFill>
                  <a:schemeClr val="tx1"/>
                </a:solidFill>
                <a:latin typeface="+mn-lt"/>
                <a:cs typeface="Calibri"/>
              </a:rPr>
              <a:t>debitamente</a:t>
            </a:r>
            <a:r>
              <a:rPr sz="2800" spc="18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sz="2800" dirty="0" err="1">
                <a:solidFill>
                  <a:schemeClr val="tx1"/>
                </a:solidFill>
                <a:latin typeface="+mn-lt"/>
                <a:cs typeface="Calibri"/>
              </a:rPr>
              <a:t>compilata</a:t>
            </a:r>
            <a:r>
              <a:rPr sz="2800" spc="160" dirty="0">
                <a:solidFill>
                  <a:schemeClr val="tx1"/>
                </a:solidFill>
                <a:latin typeface="+mn-lt"/>
                <a:cs typeface="Calibri"/>
              </a:rPr>
              <a:t> </a:t>
            </a:r>
            <a:r>
              <a:rPr lang="it-IT" sz="2800" spc="160" dirty="0">
                <a:solidFill>
                  <a:srgbClr val="FF0000"/>
                </a:solidFill>
                <a:latin typeface="+mn-lt"/>
                <a:cs typeface="Calibri"/>
              </a:rPr>
              <a:t>dal 1 maggio fino a</a:t>
            </a:r>
            <a:r>
              <a:rPr lang="it-IT" sz="2800" spc="175" dirty="0">
                <a:solidFill>
                  <a:srgbClr val="FF0000"/>
                </a:solidFill>
                <a:latin typeface="+mn-lt"/>
                <a:cs typeface="Calibri"/>
              </a:rPr>
              <a:t>l’8 </a:t>
            </a:r>
            <a:r>
              <a:rPr lang="it-IT" sz="2800" spc="-25" dirty="0">
                <a:solidFill>
                  <a:srgbClr val="FF0000"/>
                </a:solidFill>
                <a:latin typeface="+mn-lt"/>
                <a:cs typeface="Calibri"/>
              </a:rPr>
              <a:t>luglio </a:t>
            </a:r>
            <a:r>
              <a:rPr sz="2800" spc="-10" dirty="0">
                <a:solidFill>
                  <a:srgbClr val="FF0000"/>
                </a:solidFill>
                <a:latin typeface="+mn-lt"/>
                <a:cs typeface="Calibri"/>
              </a:rPr>
              <a:t>202</a:t>
            </a:r>
            <a:r>
              <a:rPr lang="it-IT" sz="2800" spc="-10" dirty="0">
                <a:solidFill>
                  <a:srgbClr val="FF0000"/>
                </a:solidFill>
                <a:latin typeface="+mn-lt"/>
                <a:cs typeface="Calibri"/>
              </a:rPr>
              <a:t>5</a:t>
            </a:r>
            <a:r>
              <a:rPr sz="2800" spc="-10" dirty="0">
                <a:solidFill>
                  <a:schemeClr val="tx1"/>
                </a:solidFill>
                <a:latin typeface="+mn-lt"/>
                <a:cs typeface="Calibri"/>
              </a:rPr>
              <a:t>.</a:t>
            </a:r>
            <a:endParaRPr sz="2800" dirty="0">
              <a:solidFill>
                <a:schemeClr val="tx1"/>
              </a:solidFill>
              <a:latin typeface="+mn-lt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339875" y="6979919"/>
            <a:ext cx="965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0" dirty="0">
                <a:solidFill>
                  <a:srgbClr val="898989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46364" y="6972472"/>
            <a:ext cx="163830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dirty="0">
                <a:latin typeface="Times New Roman"/>
                <a:cs typeface="Times New Roman"/>
              </a:rPr>
              <a:t>1-</a:t>
            </a:r>
            <a:r>
              <a:rPr sz="800" spc="-50" dirty="0">
                <a:latin typeface="Times New Roman"/>
                <a:cs typeface="Times New Roman"/>
              </a:rPr>
              <a:t>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8660" y="633171"/>
            <a:ext cx="967105" cy="406522"/>
          </a:xfrm>
          <a:prstGeom prst="rect">
            <a:avLst/>
          </a:prstGeom>
          <a:ln w="6483">
            <a:solidFill>
              <a:srgbClr val="000000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70"/>
              </a:spcBef>
            </a:pPr>
            <a:endParaRPr sz="7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750" b="1" dirty="0">
                <a:latin typeface="Tahoma"/>
                <a:cs typeface="Tahoma"/>
              </a:rPr>
              <a:t>Marca</a:t>
            </a:r>
            <a:r>
              <a:rPr sz="750" b="1" spc="-4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da</a:t>
            </a:r>
            <a:r>
              <a:rPr sz="750" b="1" spc="-25" dirty="0">
                <a:latin typeface="Tahoma"/>
                <a:cs typeface="Tahoma"/>
              </a:rPr>
              <a:t> </a:t>
            </a:r>
            <a:r>
              <a:rPr sz="750" b="1" spc="-10" dirty="0">
                <a:latin typeface="Tahoma"/>
                <a:cs typeface="Tahoma"/>
              </a:rPr>
              <a:t>bollo</a:t>
            </a:r>
            <a:endParaRPr sz="750">
              <a:latin typeface="Tahoma"/>
              <a:cs typeface="Tahoma"/>
            </a:endParaRPr>
          </a:p>
          <a:p>
            <a:pPr marL="1905" algn="ctr">
              <a:lnSpc>
                <a:spcPct val="100000"/>
              </a:lnSpc>
              <a:spcBef>
                <a:spcPts val="15"/>
              </a:spcBef>
            </a:pPr>
            <a:r>
              <a:rPr sz="750" dirty="0">
                <a:latin typeface="Tahoma"/>
                <a:cs typeface="Tahoma"/>
              </a:rPr>
              <a:t>€</a:t>
            </a:r>
            <a:r>
              <a:rPr sz="750" spc="-5" dirty="0">
                <a:latin typeface="Tahoma"/>
                <a:cs typeface="Tahoma"/>
              </a:rPr>
              <a:t> </a:t>
            </a:r>
            <a:r>
              <a:rPr sz="750" spc="-10" dirty="0">
                <a:latin typeface="Tahoma"/>
                <a:cs typeface="Tahoma"/>
              </a:rPr>
              <a:t>16,00</a:t>
            </a:r>
            <a:endParaRPr sz="75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65014" y="4942184"/>
            <a:ext cx="1530985" cy="5715"/>
          </a:xfrm>
          <a:custGeom>
            <a:avLst/>
            <a:gdLst/>
            <a:ahLst/>
            <a:cxnLst/>
            <a:rect l="l" t="t" r="r" b="b"/>
            <a:pathLst>
              <a:path w="1530984" h="5714">
                <a:moveTo>
                  <a:pt x="1530877" y="0"/>
                </a:moveTo>
                <a:lnTo>
                  <a:pt x="0" y="0"/>
                </a:lnTo>
                <a:lnTo>
                  <a:pt x="0" y="5185"/>
                </a:lnTo>
                <a:lnTo>
                  <a:pt x="1530877" y="5185"/>
                </a:lnTo>
                <a:lnTo>
                  <a:pt x="15308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57404" y="478820"/>
            <a:ext cx="4542155" cy="135255"/>
          </a:xfrm>
          <a:prstGeom prst="rect">
            <a:avLst/>
          </a:prstGeom>
          <a:solidFill>
            <a:srgbClr val="E4E4E4"/>
          </a:solidFill>
        </p:spPr>
        <p:txBody>
          <a:bodyPr vert="horz" wrap="square" lIns="0" tIns="3810" rIns="0" bIns="0" rtlCol="0">
            <a:spAutoFit/>
          </a:bodyPr>
          <a:lstStyle/>
          <a:p>
            <a:pPr marL="280035">
              <a:lnSpc>
                <a:spcPct val="100000"/>
              </a:lnSpc>
              <a:spcBef>
                <a:spcPts val="30"/>
              </a:spcBef>
            </a:pPr>
            <a:r>
              <a:rPr sz="850" b="1" dirty="0">
                <a:latin typeface="Tahoma"/>
                <a:cs typeface="Tahoma"/>
              </a:rPr>
              <a:t>RICHIESTA</a:t>
            </a:r>
            <a:r>
              <a:rPr sz="850" b="1" spc="70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DI</a:t>
            </a:r>
            <a:r>
              <a:rPr sz="850" b="1" spc="75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PASSAGGIO</a:t>
            </a:r>
            <a:r>
              <a:rPr sz="850" b="1" spc="70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DI</a:t>
            </a:r>
            <a:r>
              <a:rPr sz="850" b="1" spc="75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CORSO</a:t>
            </a:r>
            <a:r>
              <a:rPr sz="850" b="1" spc="80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DI</a:t>
            </a:r>
            <a:r>
              <a:rPr sz="850" b="1" spc="85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STUDIO</a:t>
            </a:r>
            <a:r>
              <a:rPr sz="850" b="1" spc="95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O</a:t>
            </a:r>
            <a:r>
              <a:rPr sz="850" b="1" spc="70" dirty="0">
                <a:latin typeface="Tahoma"/>
                <a:cs typeface="Tahoma"/>
              </a:rPr>
              <a:t> </a:t>
            </a:r>
            <a:r>
              <a:rPr sz="850" b="1" dirty="0">
                <a:latin typeface="Tahoma"/>
                <a:cs typeface="Tahoma"/>
              </a:rPr>
              <a:t>DI</a:t>
            </a:r>
            <a:r>
              <a:rPr sz="850" b="1" spc="85" dirty="0">
                <a:latin typeface="Tahoma"/>
                <a:cs typeface="Tahoma"/>
              </a:rPr>
              <a:t> </a:t>
            </a:r>
            <a:r>
              <a:rPr sz="850" b="1" spc="-10" dirty="0">
                <a:latin typeface="Tahoma"/>
                <a:cs typeface="Tahoma"/>
              </a:rPr>
              <a:t>ORDINAMENTO</a:t>
            </a:r>
            <a:endParaRPr sz="850" dirty="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18872" y="1995189"/>
            <a:ext cx="118745" cy="5715"/>
          </a:xfrm>
          <a:custGeom>
            <a:avLst/>
            <a:gdLst/>
            <a:ahLst/>
            <a:cxnLst/>
            <a:rect l="l" t="t" r="r" b="b"/>
            <a:pathLst>
              <a:path w="118745" h="5714">
                <a:moveTo>
                  <a:pt x="52933" y="0"/>
                </a:moveTo>
                <a:lnTo>
                  <a:pt x="0" y="0"/>
                </a:lnTo>
                <a:lnTo>
                  <a:pt x="0" y="5181"/>
                </a:lnTo>
                <a:lnTo>
                  <a:pt x="52933" y="5181"/>
                </a:lnTo>
                <a:lnTo>
                  <a:pt x="52933" y="0"/>
                </a:lnTo>
                <a:close/>
              </a:path>
              <a:path w="118745" h="5714">
                <a:moveTo>
                  <a:pt x="118325" y="0"/>
                </a:moveTo>
                <a:lnTo>
                  <a:pt x="86144" y="0"/>
                </a:lnTo>
                <a:lnTo>
                  <a:pt x="86144" y="5181"/>
                </a:lnTo>
                <a:lnTo>
                  <a:pt x="118325" y="5181"/>
                </a:lnTo>
                <a:lnTo>
                  <a:pt x="118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27305" y="4298943"/>
            <a:ext cx="4069079" cy="93345"/>
          </a:xfrm>
          <a:custGeom>
            <a:avLst/>
            <a:gdLst/>
            <a:ahLst/>
            <a:cxnLst/>
            <a:rect l="l" t="t" r="r" b="b"/>
            <a:pathLst>
              <a:path w="4069079" h="93345">
                <a:moveTo>
                  <a:pt x="4068499" y="0"/>
                </a:moveTo>
                <a:lnTo>
                  <a:pt x="0" y="0"/>
                </a:lnTo>
                <a:lnTo>
                  <a:pt x="0" y="93336"/>
                </a:lnTo>
                <a:lnTo>
                  <a:pt x="4068499" y="93336"/>
                </a:lnTo>
                <a:lnTo>
                  <a:pt x="4068499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50774" y="1321684"/>
            <a:ext cx="5075295" cy="357097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1554" marR="5080" indent="229870" algn="just">
              <a:lnSpc>
                <a:spcPct val="102600"/>
              </a:lnSpc>
              <a:spcBef>
                <a:spcPts val="90"/>
              </a:spcBef>
            </a:pPr>
            <a:r>
              <a:rPr sz="600" b="1" dirty="0">
                <a:latin typeface="Tahoma"/>
                <a:cs typeface="Tahoma"/>
              </a:rPr>
              <a:t>Al</a:t>
            </a:r>
            <a:r>
              <a:rPr sz="600" b="1" spc="55" dirty="0">
                <a:latin typeface="Tahoma"/>
                <a:cs typeface="Tahoma"/>
              </a:rPr>
              <a:t> </a:t>
            </a:r>
            <a:r>
              <a:rPr sz="600" b="1" dirty="0">
                <a:latin typeface="Tahoma"/>
                <a:cs typeface="Tahoma"/>
              </a:rPr>
              <a:t>Magnifico</a:t>
            </a:r>
            <a:r>
              <a:rPr sz="600" b="1" spc="50" dirty="0">
                <a:latin typeface="Tahoma"/>
                <a:cs typeface="Tahoma"/>
              </a:rPr>
              <a:t> </a:t>
            </a:r>
            <a:r>
              <a:rPr sz="600" b="1" spc="-10" dirty="0">
                <a:latin typeface="Tahoma"/>
                <a:cs typeface="Tahoma"/>
              </a:rPr>
              <a:t>Rettore</a:t>
            </a:r>
            <a:r>
              <a:rPr sz="600" b="1" spc="500" dirty="0">
                <a:latin typeface="Tahoma"/>
                <a:cs typeface="Tahoma"/>
              </a:rPr>
              <a:t> </a:t>
            </a:r>
            <a:r>
              <a:rPr sz="600" b="1" dirty="0">
                <a:latin typeface="Tahoma"/>
                <a:cs typeface="Tahoma"/>
              </a:rPr>
              <a:t>dell’Università</a:t>
            </a:r>
            <a:r>
              <a:rPr sz="600" b="1" spc="200" dirty="0">
                <a:latin typeface="Tahoma"/>
                <a:cs typeface="Tahoma"/>
              </a:rPr>
              <a:t> </a:t>
            </a:r>
            <a:r>
              <a:rPr sz="600" b="1" dirty="0">
                <a:latin typeface="Tahoma"/>
                <a:cs typeface="Tahoma"/>
              </a:rPr>
              <a:t>degli</a:t>
            </a:r>
            <a:r>
              <a:rPr sz="600" b="1" spc="200" dirty="0">
                <a:latin typeface="Tahoma"/>
                <a:cs typeface="Tahoma"/>
              </a:rPr>
              <a:t> </a:t>
            </a:r>
            <a:r>
              <a:rPr sz="600" b="1" spc="-20" dirty="0">
                <a:latin typeface="Tahoma"/>
                <a:cs typeface="Tahoma"/>
              </a:rPr>
              <a:t>studi</a:t>
            </a:r>
            <a:r>
              <a:rPr sz="600" b="1" spc="500" dirty="0">
                <a:latin typeface="Tahoma"/>
                <a:cs typeface="Tahoma"/>
              </a:rPr>
              <a:t> </a:t>
            </a:r>
            <a:r>
              <a:rPr sz="600" b="1" dirty="0">
                <a:latin typeface="Tahoma"/>
                <a:cs typeface="Tahoma"/>
              </a:rPr>
              <a:t>di Modena</a:t>
            </a:r>
            <a:r>
              <a:rPr sz="600" b="1" spc="5" dirty="0">
                <a:latin typeface="Tahoma"/>
                <a:cs typeface="Tahoma"/>
              </a:rPr>
              <a:t> </a:t>
            </a:r>
            <a:r>
              <a:rPr sz="600" b="1" dirty="0">
                <a:latin typeface="Tahoma"/>
                <a:cs typeface="Tahoma"/>
              </a:rPr>
              <a:t>e</a:t>
            </a:r>
            <a:r>
              <a:rPr sz="600" b="1" spc="15" dirty="0">
                <a:latin typeface="Tahoma"/>
                <a:cs typeface="Tahoma"/>
              </a:rPr>
              <a:t> </a:t>
            </a:r>
            <a:r>
              <a:rPr sz="600" b="1" dirty="0">
                <a:latin typeface="Tahoma"/>
                <a:cs typeface="Tahoma"/>
              </a:rPr>
              <a:t>Reggio </a:t>
            </a:r>
            <a:r>
              <a:rPr sz="600" b="1" spc="-10" dirty="0">
                <a:latin typeface="Tahoma"/>
                <a:cs typeface="Tahoma"/>
              </a:rPr>
              <a:t>Emilia</a:t>
            </a:r>
            <a:endParaRPr sz="600" dirty="0">
              <a:latin typeface="Tahoma"/>
              <a:cs typeface="Tahoma"/>
            </a:endParaRPr>
          </a:p>
          <a:p>
            <a:pPr marL="55244" marR="27305" indent="-1270" algn="just">
              <a:lnSpc>
                <a:spcPct val="158100"/>
              </a:lnSpc>
              <a:spcBef>
                <a:spcPts val="575"/>
              </a:spcBef>
              <a:tabLst>
                <a:tab pos="1401445" algn="l"/>
                <a:tab pos="3097530" algn="l"/>
                <a:tab pos="3139440" algn="l"/>
                <a:tab pos="3590925" algn="l"/>
                <a:tab pos="4541520" algn="l"/>
              </a:tabLst>
            </a:pPr>
            <a:r>
              <a:rPr sz="650" dirty="0">
                <a:latin typeface="Tahoma"/>
                <a:cs typeface="Tahoma"/>
              </a:rPr>
              <a:t>Io</a:t>
            </a:r>
            <a:r>
              <a:rPr sz="650" spc="-2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sottoscritto/a 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			</a:t>
            </a:r>
            <a:r>
              <a:rPr sz="65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50" u="none" spc="500" dirty="0">
                <a:latin typeface="Times New Roman"/>
                <a:cs typeface="Times New Roman"/>
              </a:rPr>
              <a:t> </a:t>
            </a:r>
            <a:r>
              <a:rPr sz="650" u="none" dirty="0">
                <a:latin typeface="Tahoma"/>
                <a:cs typeface="Tahoma"/>
              </a:rPr>
              <a:t>nato/a</a:t>
            </a:r>
            <a:r>
              <a:rPr sz="650" u="none" spc="45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a</a:t>
            </a:r>
            <a:r>
              <a:rPr sz="650" u="none" spc="50" dirty="0">
                <a:latin typeface="Tahoma"/>
                <a:cs typeface="Tahoma"/>
              </a:rPr>
              <a:t> 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	</a:t>
            </a:r>
            <a:r>
              <a:rPr sz="650" u="none" dirty="0">
                <a:latin typeface="Times New Roman"/>
                <a:cs typeface="Times New Roman"/>
              </a:rPr>
              <a:t> 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50" u="none" dirty="0">
                <a:latin typeface="Tahoma"/>
                <a:cs typeface="Tahoma"/>
              </a:rPr>
              <a:t>_</a:t>
            </a:r>
            <a:r>
              <a:rPr sz="650" u="none" spc="10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il</a:t>
            </a:r>
            <a:r>
              <a:rPr sz="650" u="none" spc="225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/</a:t>
            </a:r>
            <a:r>
              <a:rPr sz="650" u="none" spc="60" dirty="0">
                <a:latin typeface="Tahoma"/>
                <a:cs typeface="Tahoma"/>
              </a:rPr>
              <a:t> </a:t>
            </a:r>
            <a:r>
              <a:rPr sz="650" u="none" spc="-25" dirty="0">
                <a:latin typeface="Tahoma"/>
                <a:cs typeface="Tahoma"/>
              </a:rPr>
              <a:t>_/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5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50" u="none" spc="500" dirty="0">
                <a:latin typeface="Times New Roman"/>
                <a:cs typeface="Times New Roman"/>
              </a:rPr>
              <a:t> </a:t>
            </a:r>
            <a:r>
              <a:rPr sz="650" u="none" spc="-10" dirty="0">
                <a:latin typeface="Tahoma"/>
                <a:cs typeface="Tahoma"/>
              </a:rPr>
              <a:t>telefono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50" u="none" dirty="0">
                <a:latin typeface="Tahoma"/>
                <a:cs typeface="Tahoma"/>
              </a:rPr>
              <a:t>_</a:t>
            </a:r>
            <a:r>
              <a:rPr sz="650" u="none" spc="10" dirty="0">
                <a:latin typeface="Tahoma"/>
                <a:cs typeface="Tahoma"/>
              </a:rPr>
              <a:t> </a:t>
            </a:r>
            <a:r>
              <a:rPr sz="650" u="none" spc="-20" dirty="0">
                <a:latin typeface="Tahoma"/>
                <a:cs typeface="Tahoma"/>
              </a:rPr>
              <a:t>mail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50" b="1" u="none" dirty="0">
                <a:latin typeface="Tahoma"/>
                <a:cs typeface="Tahoma"/>
              </a:rPr>
              <a:t>MATRICOLA</a:t>
            </a:r>
            <a:r>
              <a:rPr sz="650" b="1" u="none" spc="55" dirty="0">
                <a:latin typeface="Tahoma"/>
                <a:cs typeface="Tahoma"/>
              </a:rPr>
              <a:t> </a:t>
            </a:r>
            <a:r>
              <a:rPr sz="650" b="1" u="none" dirty="0">
                <a:latin typeface="Tahoma"/>
                <a:cs typeface="Tahoma"/>
              </a:rPr>
              <a:t>n.</a:t>
            </a:r>
            <a:r>
              <a:rPr sz="650" b="1" u="none" spc="70" dirty="0">
                <a:latin typeface="Tahoma"/>
                <a:cs typeface="Tahoma"/>
              </a:rPr>
              <a:t> 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650" dirty="0">
              <a:latin typeface="Times New Roman"/>
              <a:cs typeface="Times New Roman"/>
            </a:endParaRPr>
          </a:p>
          <a:p>
            <a:pPr marL="55244">
              <a:lnSpc>
                <a:spcPct val="100000"/>
              </a:lnSpc>
            </a:pPr>
            <a:r>
              <a:rPr sz="650" dirty="0">
                <a:latin typeface="Tahoma"/>
                <a:cs typeface="Tahoma"/>
              </a:rPr>
              <a:t>iscritto/a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per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l’anno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 err="1">
                <a:latin typeface="Tahoma"/>
                <a:cs typeface="Tahoma"/>
              </a:rPr>
              <a:t>accademico</a:t>
            </a:r>
            <a:r>
              <a:rPr sz="650" spc="60" dirty="0">
                <a:latin typeface="Tahoma"/>
                <a:cs typeface="Tahoma"/>
              </a:rPr>
              <a:t> 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202</a:t>
            </a:r>
            <a:r>
              <a:rPr lang="it-IT"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5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/202</a:t>
            </a:r>
            <a:r>
              <a:rPr lang="it-IT"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6</a:t>
            </a:r>
            <a:r>
              <a:rPr sz="650" b="1" u="none" spc="55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al</a:t>
            </a:r>
            <a:r>
              <a:rPr sz="650" u="none" spc="30" dirty="0">
                <a:latin typeface="Tahoma"/>
                <a:cs typeface="Tahoma"/>
              </a:rPr>
              <a:t> 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V°</a:t>
            </a:r>
            <a:r>
              <a:rPr sz="650" b="1" u="none" spc="55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anno</a:t>
            </a:r>
            <a:r>
              <a:rPr sz="650" u="none" spc="70" dirty="0">
                <a:latin typeface="Tahoma"/>
                <a:cs typeface="Tahoma"/>
              </a:rPr>
              <a:t> </a:t>
            </a:r>
            <a:r>
              <a:rPr sz="650" u="none" spc="-25" dirty="0">
                <a:latin typeface="Tahoma"/>
                <a:cs typeface="Tahoma"/>
              </a:rPr>
              <a:t>(indicare</a:t>
            </a:r>
            <a:r>
              <a:rPr sz="650" u="none" spc="35" dirty="0">
                <a:latin typeface="Tahoma"/>
                <a:cs typeface="Tahoma"/>
              </a:rPr>
              <a:t> </a:t>
            </a:r>
            <a:r>
              <a:rPr sz="650" u="none" spc="-20" dirty="0">
                <a:latin typeface="Tahoma"/>
                <a:cs typeface="Tahoma"/>
              </a:rPr>
              <a:t>anno</a:t>
            </a:r>
            <a:r>
              <a:rPr sz="650" u="none" spc="25" dirty="0">
                <a:latin typeface="Tahoma"/>
                <a:cs typeface="Tahoma"/>
              </a:rPr>
              <a:t> </a:t>
            </a:r>
            <a:r>
              <a:rPr sz="650" u="none" spc="-10" dirty="0">
                <a:latin typeface="Tahoma"/>
                <a:cs typeface="Tahoma"/>
              </a:rPr>
              <a:t>di</a:t>
            </a:r>
            <a:r>
              <a:rPr sz="650" u="none" spc="35" dirty="0">
                <a:latin typeface="Tahoma"/>
                <a:cs typeface="Tahoma"/>
              </a:rPr>
              <a:t> </a:t>
            </a:r>
            <a:r>
              <a:rPr sz="650" u="none" spc="-10" dirty="0">
                <a:latin typeface="Tahoma"/>
                <a:cs typeface="Tahoma"/>
              </a:rPr>
              <a:t>corso)</a:t>
            </a:r>
            <a:endParaRPr sz="650" dirty="0">
              <a:latin typeface="Tahoma"/>
              <a:cs typeface="Tahoma"/>
            </a:endParaRPr>
          </a:p>
          <a:p>
            <a:pPr marL="53975" algn="just">
              <a:lnSpc>
                <a:spcPct val="100000"/>
              </a:lnSpc>
              <a:spcBef>
                <a:spcPts val="455"/>
              </a:spcBef>
            </a:pPr>
            <a:r>
              <a:rPr sz="650" dirty="0">
                <a:latin typeface="Tahoma"/>
                <a:cs typeface="Tahoma"/>
              </a:rPr>
              <a:t>presso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il</a:t>
            </a:r>
            <a:r>
              <a:rPr sz="650" spc="7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Dipartimento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di</a:t>
            </a:r>
            <a:r>
              <a:rPr sz="650" spc="80" dirty="0">
                <a:latin typeface="Tahoma"/>
                <a:cs typeface="Tahoma"/>
              </a:rPr>
              <a:t> 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SCIENZE</a:t>
            </a:r>
            <a:r>
              <a:rPr sz="650" b="1" u="sng" spc="7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DELLA</a:t>
            </a:r>
            <a:r>
              <a:rPr sz="650" b="1" u="sng" spc="8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50" b="1" u="sng" spc="-2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VITA</a:t>
            </a:r>
            <a:r>
              <a:rPr sz="650" b="1" u="sng" spc="50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endParaRPr sz="650" dirty="0">
              <a:latin typeface="Tahoma"/>
              <a:cs typeface="Tahoma"/>
            </a:endParaRPr>
          </a:p>
          <a:p>
            <a:pPr marL="131445" indent="-77470">
              <a:lnSpc>
                <a:spcPct val="100000"/>
              </a:lnSpc>
              <a:spcBef>
                <a:spcPts val="455"/>
              </a:spcBef>
              <a:buChar char="□"/>
              <a:tabLst>
                <a:tab pos="131445" algn="l"/>
                <a:tab pos="4530090" algn="l"/>
              </a:tabLst>
            </a:pPr>
            <a:r>
              <a:rPr sz="650" dirty="0">
                <a:latin typeface="Tahoma"/>
                <a:cs typeface="Tahoma"/>
              </a:rPr>
              <a:t>al</a:t>
            </a:r>
            <a:r>
              <a:rPr sz="650" spc="4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Corso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di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Laurea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Magistrale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a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ciclo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unico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spc="-25" dirty="0">
                <a:latin typeface="Tahoma"/>
                <a:cs typeface="Tahoma"/>
              </a:rPr>
              <a:t>in: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50" u="none" spc="-50" dirty="0">
                <a:latin typeface="Tahoma"/>
                <a:cs typeface="Tahoma"/>
              </a:rPr>
              <a:t>_</a:t>
            </a:r>
            <a:endParaRPr sz="65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650" dirty="0">
              <a:latin typeface="Tahoma"/>
              <a:cs typeface="Tahoma"/>
            </a:endParaRPr>
          </a:p>
          <a:p>
            <a:pPr marL="38100" algn="ctr">
              <a:lnSpc>
                <a:spcPct val="100000"/>
              </a:lnSpc>
              <a:spcBef>
                <a:spcPts val="5"/>
              </a:spcBef>
            </a:pPr>
            <a:r>
              <a:rPr sz="800" b="1" u="heavy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CHIEDO</a:t>
            </a:r>
            <a:endParaRPr sz="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5"/>
              </a:spcBef>
            </a:pPr>
            <a:endParaRPr sz="800" dirty="0">
              <a:latin typeface="Tahoma"/>
              <a:cs typeface="Tahoma"/>
            </a:endParaRPr>
          </a:p>
          <a:p>
            <a:pPr marL="142875">
              <a:lnSpc>
                <a:spcPct val="100000"/>
              </a:lnSpc>
            </a:pPr>
            <a:r>
              <a:rPr sz="750" dirty="0">
                <a:latin typeface="Tahoma"/>
                <a:cs typeface="Tahoma"/>
              </a:rPr>
              <a:t>□</a:t>
            </a:r>
            <a:r>
              <a:rPr sz="750" spc="-1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IL</a:t>
            </a:r>
            <a:r>
              <a:rPr sz="750" b="1" spc="-1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PASSAGGIO</a:t>
            </a:r>
            <a:r>
              <a:rPr sz="750" b="1" spc="-1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AL</a:t>
            </a:r>
            <a:r>
              <a:rPr sz="750" b="1" spc="-15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NUOVO</a:t>
            </a:r>
            <a:r>
              <a:rPr sz="750" b="1" spc="-2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ORDINAMENTO</a:t>
            </a:r>
            <a:r>
              <a:rPr sz="750" b="1" spc="-1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ABILITANTE</a:t>
            </a:r>
            <a:r>
              <a:rPr sz="750" b="1" spc="5" dirty="0">
                <a:latin typeface="Tahoma"/>
                <a:cs typeface="Tahoma"/>
              </a:rPr>
              <a:t> </a:t>
            </a:r>
            <a:r>
              <a:rPr sz="750" b="1" spc="-10" dirty="0">
                <a:latin typeface="Tahoma"/>
                <a:cs typeface="Tahoma"/>
              </a:rPr>
              <a:t>dell’attuale</a:t>
            </a:r>
            <a:r>
              <a:rPr sz="750" b="1" spc="-2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corso</a:t>
            </a:r>
            <a:r>
              <a:rPr sz="750" b="1" spc="-10" dirty="0">
                <a:latin typeface="Tahoma"/>
                <a:cs typeface="Tahoma"/>
              </a:rPr>
              <a:t> </a:t>
            </a:r>
            <a:r>
              <a:rPr sz="750" b="1" dirty="0">
                <a:latin typeface="Tahoma"/>
                <a:cs typeface="Tahoma"/>
              </a:rPr>
              <a:t>di</a:t>
            </a:r>
            <a:r>
              <a:rPr sz="750" b="1" spc="-10" dirty="0">
                <a:latin typeface="Tahoma"/>
                <a:cs typeface="Tahoma"/>
              </a:rPr>
              <a:t> studi</a:t>
            </a:r>
            <a:endParaRPr sz="75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750" dirty="0">
              <a:latin typeface="Tahoma"/>
              <a:cs typeface="Tahoma"/>
            </a:endParaRPr>
          </a:p>
          <a:p>
            <a:pPr marL="55244">
              <a:lnSpc>
                <a:spcPct val="100000"/>
              </a:lnSpc>
              <a:spcBef>
                <a:spcPts val="5"/>
              </a:spcBef>
            </a:pPr>
            <a:r>
              <a:rPr sz="650" dirty="0">
                <a:latin typeface="Tahoma"/>
                <a:cs typeface="Tahoma"/>
              </a:rPr>
              <a:t>per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l’A.A.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202</a:t>
            </a:r>
            <a:r>
              <a:rPr lang="it-IT"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5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/202</a:t>
            </a:r>
            <a:r>
              <a:rPr lang="it-IT"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6</a:t>
            </a:r>
            <a:r>
              <a:rPr sz="650" b="1" u="none" spc="60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e</a:t>
            </a:r>
            <a:r>
              <a:rPr sz="650" u="none" spc="40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l’ammissione</a:t>
            </a:r>
            <a:r>
              <a:rPr sz="650" u="none" spc="45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al</a:t>
            </a:r>
            <a:r>
              <a:rPr sz="650" u="none" spc="45" dirty="0">
                <a:latin typeface="Tahoma"/>
                <a:cs typeface="Tahoma"/>
              </a:rPr>
              <a:t> </a:t>
            </a:r>
            <a:r>
              <a:rPr sz="65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V°</a:t>
            </a:r>
            <a:r>
              <a:rPr sz="650" b="1" u="none" spc="35" dirty="0">
                <a:latin typeface="Tahoma"/>
                <a:cs typeface="Tahoma"/>
              </a:rPr>
              <a:t> </a:t>
            </a:r>
            <a:r>
              <a:rPr sz="650" u="none" dirty="0">
                <a:latin typeface="Tahoma"/>
                <a:cs typeface="Tahoma"/>
              </a:rPr>
              <a:t>anno</a:t>
            </a:r>
            <a:r>
              <a:rPr sz="650" u="none" spc="60" dirty="0">
                <a:latin typeface="Tahoma"/>
                <a:cs typeface="Tahoma"/>
              </a:rPr>
              <a:t> </a:t>
            </a:r>
            <a:r>
              <a:rPr sz="650" u="none" spc="-20" dirty="0">
                <a:latin typeface="Tahoma"/>
                <a:cs typeface="Tahoma"/>
              </a:rPr>
              <a:t>(indicare</a:t>
            </a:r>
            <a:r>
              <a:rPr sz="650" u="none" spc="40" dirty="0">
                <a:latin typeface="Tahoma"/>
                <a:cs typeface="Tahoma"/>
              </a:rPr>
              <a:t> </a:t>
            </a:r>
            <a:r>
              <a:rPr sz="650" u="none" spc="-20" dirty="0">
                <a:latin typeface="Tahoma"/>
                <a:cs typeface="Tahoma"/>
              </a:rPr>
              <a:t>anno</a:t>
            </a:r>
            <a:r>
              <a:rPr sz="650" u="none" spc="30" dirty="0">
                <a:latin typeface="Tahoma"/>
                <a:cs typeface="Tahoma"/>
              </a:rPr>
              <a:t> </a:t>
            </a:r>
            <a:r>
              <a:rPr sz="650" u="none" spc="-10" dirty="0">
                <a:latin typeface="Tahoma"/>
                <a:cs typeface="Tahoma"/>
              </a:rPr>
              <a:t>di</a:t>
            </a:r>
            <a:r>
              <a:rPr sz="650" u="none" spc="25" dirty="0">
                <a:latin typeface="Tahoma"/>
                <a:cs typeface="Tahoma"/>
              </a:rPr>
              <a:t> </a:t>
            </a:r>
            <a:r>
              <a:rPr sz="650" u="none" spc="-10" dirty="0">
                <a:latin typeface="Tahoma"/>
                <a:cs typeface="Tahoma"/>
              </a:rPr>
              <a:t>corso)</a:t>
            </a:r>
            <a:endParaRPr sz="650" dirty="0">
              <a:latin typeface="Tahoma"/>
              <a:cs typeface="Tahoma"/>
            </a:endParaRPr>
          </a:p>
          <a:p>
            <a:pPr marL="72390" marR="84455">
              <a:lnSpc>
                <a:spcPts val="630"/>
              </a:lnSpc>
              <a:spcBef>
                <a:spcPts val="760"/>
              </a:spcBef>
            </a:pPr>
            <a:r>
              <a:rPr sz="550" b="1" dirty="0">
                <a:latin typeface="Tahoma"/>
                <a:cs typeface="Tahoma"/>
              </a:rPr>
              <a:t>NB: per</a:t>
            </a:r>
            <a:r>
              <a:rPr sz="550" b="1" spc="-5" dirty="0">
                <a:latin typeface="Tahoma"/>
                <a:cs typeface="Tahoma"/>
              </a:rPr>
              <a:t> </a:t>
            </a:r>
            <a:r>
              <a:rPr sz="550" b="1" spc="-10" dirty="0">
                <a:latin typeface="Tahoma"/>
                <a:cs typeface="Tahoma"/>
              </a:rPr>
              <a:t>presentare</a:t>
            </a:r>
            <a:r>
              <a:rPr sz="550" b="1" spc="-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la </a:t>
            </a:r>
            <a:r>
              <a:rPr sz="550" b="1" spc="-10" dirty="0">
                <a:latin typeface="Tahoma"/>
                <a:cs typeface="Tahoma"/>
              </a:rPr>
              <a:t>richiesta</a:t>
            </a:r>
            <a:r>
              <a:rPr sz="550" b="1" spc="-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è</a:t>
            </a:r>
            <a:r>
              <a:rPr sz="550" b="1" spc="10" dirty="0">
                <a:latin typeface="Tahoma"/>
                <a:cs typeface="Tahoma"/>
              </a:rPr>
              <a:t> </a:t>
            </a:r>
            <a:r>
              <a:rPr sz="550" b="1" spc="-10" dirty="0">
                <a:latin typeface="Tahoma"/>
                <a:cs typeface="Tahoma"/>
              </a:rPr>
              <a:t>necessario</a:t>
            </a:r>
            <a:r>
              <a:rPr sz="550" b="1" dirty="0">
                <a:latin typeface="Tahoma"/>
                <a:cs typeface="Tahoma"/>
              </a:rPr>
              <a:t> essere</a:t>
            </a:r>
            <a:r>
              <a:rPr sz="550" b="1" spc="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in </a:t>
            </a:r>
            <a:r>
              <a:rPr sz="550" b="1" spc="-10" dirty="0">
                <a:latin typeface="Tahoma"/>
                <a:cs typeface="Tahoma"/>
              </a:rPr>
              <a:t>regola</a:t>
            </a:r>
            <a:r>
              <a:rPr sz="550" b="1" spc="-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con la</a:t>
            </a:r>
            <a:r>
              <a:rPr sz="550" b="1" spc="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I</a:t>
            </a:r>
            <a:r>
              <a:rPr sz="550" b="1" spc="-10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rata</a:t>
            </a:r>
            <a:r>
              <a:rPr sz="550" b="1" spc="-5" dirty="0">
                <a:latin typeface="Tahoma"/>
                <a:cs typeface="Tahoma"/>
              </a:rPr>
              <a:t> </a:t>
            </a:r>
            <a:r>
              <a:rPr sz="550" b="1" spc="-10" dirty="0">
                <a:latin typeface="Tahoma"/>
                <a:cs typeface="Tahoma"/>
              </a:rPr>
              <a:t>dell’anno accademico</a:t>
            </a:r>
            <a:r>
              <a:rPr sz="550" b="1" spc="10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nel</a:t>
            </a:r>
            <a:r>
              <a:rPr sz="550" b="1" spc="-10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quale</a:t>
            </a:r>
            <a:r>
              <a:rPr sz="550" b="1" spc="-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si</a:t>
            </a:r>
            <a:r>
              <a:rPr sz="550" b="1" spc="5" dirty="0">
                <a:latin typeface="Tahoma"/>
                <a:cs typeface="Tahoma"/>
              </a:rPr>
              <a:t> </a:t>
            </a:r>
            <a:r>
              <a:rPr sz="550" b="1" spc="-10" dirty="0">
                <a:latin typeface="Tahoma"/>
                <a:cs typeface="Tahoma"/>
              </a:rPr>
              <a:t>richiede</a:t>
            </a:r>
            <a:r>
              <a:rPr sz="550" b="1" spc="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il</a:t>
            </a:r>
            <a:r>
              <a:rPr sz="550" b="1" spc="5" dirty="0">
                <a:latin typeface="Tahoma"/>
                <a:cs typeface="Tahoma"/>
              </a:rPr>
              <a:t> </a:t>
            </a:r>
            <a:r>
              <a:rPr sz="550" b="1" spc="-10" dirty="0">
                <a:latin typeface="Tahoma"/>
                <a:cs typeface="Tahoma"/>
              </a:rPr>
              <a:t>passaggio.</a:t>
            </a:r>
            <a:r>
              <a:rPr sz="550" b="1" spc="500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La</a:t>
            </a:r>
            <a:r>
              <a:rPr sz="550" b="1" spc="-20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rata</a:t>
            </a:r>
            <a:r>
              <a:rPr sz="550" b="1" spc="-1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versata</a:t>
            </a:r>
            <a:r>
              <a:rPr sz="550" b="1" spc="-15" dirty="0">
                <a:latin typeface="Tahoma"/>
                <a:cs typeface="Tahoma"/>
              </a:rPr>
              <a:t> </a:t>
            </a:r>
            <a:r>
              <a:rPr sz="550" b="1" spc="-10" dirty="0">
                <a:latin typeface="Tahoma"/>
                <a:cs typeface="Tahoma"/>
              </a:rPr>
              <a:t>confluirà</a:t>
            </a:r>
            <a:r>
              <a:rPr sz="550" b="1" spc="-15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sul</a:t>
            </a:r>
            <a:r>
              <a:rPr sz="550" b="1" spc="-10" dirty="0">
                <a:latin typeface="Tahoma"/>
                <a:cs typeface="Tahoma"/>
              </a:rPr>
              <a:t> </a:t>
            </a:r>
            <a:r>
              <a:rPr sz="550" b="1" dirty="0">
                <a:latin typeface="Tahoma"/>
                <a:cs typeface="Tahoma"/>
              </a:rPr>
              <a:t>nuovo</a:t>
            </a:r>
            <a:r>
              <a:rPr sz="550" b="1" spc="-10" dirty="0">
                <a:latin typeface="Tahoma"/>
                <a:cs typeface="Tahoma"/>
              </a:rPr>
              <a:t> corso.</a:t>
            </a:r>
            <a:endParaRPr sz="55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550" dirty="0">
              <a:latin typeface="Tahoma"/>
              <a:cs typeface="Tahoma"/>
            </a:endParaRPr>
          </a:p>
          <a:p>
            <a:pPr marL="53975" marR="401320">
              <a:lnSpc>
                <a:spcPct val="105700"/>
              </a:lnSpc>
              <a:spcBef>
                <a:spcPts val="5"/>
              </a:spcBef>
            </a:pPr>
            <a:r>
              <a:rPr sz="650" dirty="0">
                <a:latin typeface="Tahoma"/>
                <a:cs typeface="Tahoma"/>
              </a:rPr>
              <a:t>Sono</a:t>
            </a:r>
            <a:r>
              <a:rPr sz="650" spc="5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inoltre</a:t>
            </a:r>
            <a:r>
              <a:rPr sz="650" spc="8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consapevole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che,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al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fine</a:t>
            </a:r>
            <a:r>
              <a:rPr sz="650" spc="6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del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riconoscimento</a:t>
            </a:r>
            <a:r>
              <a:rPr sz="650" spc="5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degli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esami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indicati,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è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previsto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il</a:t>
            </a:r>
            <a:r>
              <a:rPr sz="650" spc="50" dirty="0">
                <a:latin typeface="Tahoma"/>
                <a:cs typeface="Tahoma"/>
              </a:rPr>
              <a:t> </a:t>
            </a:r>
            <a:r>
              <a:rPr sz="650" b="1" dirty="0">
                <a:latin typeface="Tahoma"/>
                <a:cs typeface="Tahoma"/>
              </a:rPr>
              <a:t>versamento</a:t>
            </a:r>
            <a:r>
              <a:rPr sz="650" b="1" spc="55" dirty="0">
                <a:latin typeface="Tahoma"/>
                <a:cs typeface="Tahoma"/>
              </a:rPr>
              <a:t> </a:t>
            </a:r>
            <a:r>
              <a:rPr sz="650" b="1" dirty="0">
                <a:latin typeface="Tahoma"/>
                <a:cs typeface="Tahoma"/>
              </a:rPr>
              <a:t>di</a:t>
            </a:r>
            <a:r>
              <a:rPr sz="650" b="1" spc="55" dirty="0">
                <a:latin typeface="Tahoma"/>
                <a:cs typeface="Tahoma"/>
              </a:rPr>
              <a:t> </a:t>
            </a:r>
            <a:r>
              <a:rPr sz="650" b="1" spc="-25" dirty="0">
                <a:latin typeface="Tahoma"/>
                <a:cs typeface="Tahoma"/>
              </a:rPr>
              <a:t>un</a:t>
            </a:r>
            <a:r>
              <a:rPr sz="650" b="1" spc="500" dirty="0">
                <a:latin typeface="Tahoma"/>
                <a:cs typeface="Tahoma"/>
              </a:rPr>
              <a:t> </a:t>
            </a:r>
            <a:r>
              <a:rPr sz="650" b="1" dirty="0">
                <a:latin typeface="Tahoma"/>
                <a:cs typeface="Tahoma"/>
              </a:rPr>
              <a:t>contributo</a:t>
            </a:r>
            <a:r>
              <a:rPr sz="650" b="1" spc="45" dirty="0">
                <a:latin typeface="Tahoma"/>
                <a:cs typeface="Tahoma"/>
              </a:rPr>
              <a:t> </a:t>
            </a:r>
            <a:r>
              <a:rPr sz="650" b="1" dirty="0">
                <a:latin typeface="Tahoma"/>
                <a:cs typeface="Tahoma"/>
              </a:rPr>
              <a:t>di</a:t>
            </a:r>
            <a:r>
              <a:rPr sz="650" b="1" spc="50" dirty="0">
                <a:latin typeface="Tahoma"/>
                <a:cs typeface="Tahoma"/>
              </a:rPr>
              <a:t> </a:t>
            </a:r>
            <a:r>
              <a:rPr sz="650" b="1" dirty="0">
                <a:latin typeface="Tahoma"/>
                <a:cs typeface="Tahoma"/>
              </a:rPr>
              <a:t>55</a:t>
            </a:r>
            <a:r>
              <a:rPr sz="650" b="1" spc="75" dirty="0">
                <a:latin typeface="Tahoma"/>
                <a:cs typeface="Tahoma"/>
              </a:rPr>
              <a:t> </a:t>
            </a:r>
            <a:r>
              <a:rPr sz="650" b="1" dirty="0">
                <a:latin typeface="Tahoma"/>
                <a:cs typeface="Tahoma"/>
              </a:rPr>
              <a:t>euro</a:t>
            </a:r>
            <a:r>
              <a:rPr sz="650" b="1" spc="9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che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verrà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caricato</a:t>
            </a:r>
            <a:r>
              <a:rPr sz="650" spc="6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dalla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Segreteria</a:t>
            </a:r>
            <a:r>
              <a:rPr sz="650" spc="8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Studenti</a:t>
            </a:r>
            <a:r>
              <a:rPr sz="650" spc="4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nel</a:t>
            </a:r>
            <a:r>
              <a:rPr sz="650" spc="6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mio</a:t>
            </a:r>
            <a:r>
              <a:rPr sz="650" spc="6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profilo</a:t>
            </a:r>
            <a:r>
              <a:rPr sz="650" spc="5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Esse3,</a:t>
            </a:r>
            <a:r>
              <a:rPr sz="650" spc="6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alla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spc="-20" dirty="0">
                <a:latin typeface="Tahoma"/>
                <a:cs typeface="Tahoma"/>
              </a:rPr>
              <a:t>voce</a:t>
            </a:r>
            <a:endParaRPr sz="650" dirty="0">
              <a:latin typeface="Tahoma"/>
              <a:cs typeface="Tahoma"/>
            </a:endParaRPr>
          </a:p>
          <a:p>
            <a:pPr marL="55244">
              <a:lnSpc>
                <a:spcPct val="100000"/>
              </a:lnSpc>
              <a:spcBef>
                <a:spcPts val="45"/>
              </a:spcBef>
            </a:pPr>
            <a:r>
              <a:rPr sz="650" dirty="0">
                <a:latin typeface="Tahoma"/>
                <a:cs typeface="Tahoma"/>
              </a:rPr>
              <a:t>“Tasse”,</a:t>
            </a:r>
            <a:r>
              <a:rPr sz="650" spc="5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dopo</a:t>
            </a:r>
            <a:r>
              <a:rPr sz="650" spc="6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la</a:t>
            </a:r>
            <a:r>
              <a:rPr sz="650" spc="7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ricezione</a:t>
            </a:r>
            <a:r>
              <a:rPr sz="650" spc="70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della</a:t>
            </a:r>
            <a:r>
              <a:rPr sz="650" spc="75" dirty="0">
                <a:latin typeface="Tahoma"/>
                <a:cs typeface="Tahoma"/>
              </a:rPr>
              <a:t> </a:t>
            </a:r>
            <a:r>
              <a:rPr sz="650" dirty="0">
                <a:latin typeface="Tahoma"/>
                <a:cs typeface="Tahoma"/>
              </a:rPr>
              <a:t>presente</a:t>
            </a:r>
            <a:r>
              <a:rPr sz="650" spc="70" dirty="0">
                <a:latin typeface="Tahoma"/>
                <a:cs typeface="Tahoma"/>
              </a:rPr>
              <a:t> </a:t>
            </a:r>
            <a:r>
              <a:rPr sz="650" spc="-10" dirty="0">
                <a:latin typeface="Tahoma"/>
                <a:cs typeface="Tahoma"/>
              </a:rPr>
              <a:t>richiesta.</a:t>
            </a:r>
            <a:endParaRPr sz="65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6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600" b="1" u="sng" spc="36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N.B.</a:t>
            </a:r>
            <a:r>
              <a:rPr sz="6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Il</a:t>
            </a:r>
            <a:r>
              <a:rPr sz="6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mancato pagamento</a:t>
            </a:r>
            <a:r>
              <a:rPr sz="6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di</a:t>
            </a:r>
            <a:r>
              <a:rPr sz="6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suddetto</a:t>
            </a:r>
            <a:r>
              <a:rPr sz="600" b="1" u="sng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contributo</a:t>
            </a:r>
            <a:r>
              <a:rPr sz="6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non</a:t>
            </a:r>
            <a:r>
              <a:rPr sz="600" b="1" u="sng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consentirà</a:t>
            </a:r>
            <a:r>
              <a:rPr sz="6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la</a:t>
            </a:r>
            <a:r>
              <a:rPr sz="600" b="1" u="sng" spc="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prenotazione</a:t>
            </a:r>
            <a:r>
              <a:rPr sz="600" b="1" u="sng" spc="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agli</a:t>
            </a:r>
            <a:r>
              <a:rPr sz="600" b="1" u="sng" spc="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appelli</a:t>
            </a:r>
            <a:r>
              <a:rPr sz="600" b="1" u="sng" spc="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600" b="1" u="sng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d’esam</a:t>
            </a:r>
            <a:r>
              <a:rPr sz="600" b="1" u="none" spc="-10" dirty="0">
                <a:latin typeface="Tahoma"/>
                <a:cs typeface="Tahoma"/>
              </a:rPr>
              <a:t>e</a:t>
            </a:r>
            <a:endParaRPr sz="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600" dirty="0">
              <a:latin typeface="Tahoma"/>
              <a:cs typeface="Tahoma"/>
            </a:endParaRPr>
          </a:p>
          <a:p>
            <a:pPr marL="53975">
              <a:lnSpc>
                <a:spcPct val="100000"/>
              </a:lnSpc>
              <a:spcBef>
                <a:spcPts val="5"/>
              </a:spcBef>
              <a:tabLst>
                <a:tab pos="1891030" algn="l"/>
              </a:tabLst>
            </a:pPr>
            <a:r>
              <a:rPr sz="650" dirty="0">
                <a:latin typeface="Tahoma"/>
                <a:cs typeface="Tahoma"/>
              </a:rPr>
              <a:t>Data e luogo,</a:t>
            </a:r>
            <a:r>
              <a:rPr sz="650" spc="229" dirty="0">
                <a:latin typeface="Tahoma"/>
                <a:cs typeface="Tahoma"/>
              </a:rPr>
              <a:t> </a:t>
            </a:r>
            <a:r>
              <a:rPr sz="6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650" dirty="0">
              <a:latin typeface="Times New Roman"/>
              <a:cs typeface="Times New Roman"/>
            </a:endParaRPr>
          </a:p>
          <a:p>
            <a:pPr marR="784860" algn="r">
              <a:lnSpc>
                <a:spcPct val="100000"/>
              </a:lnSpc>
            </a:pPr>
            <a:r>
              <a:rPr sz="650" spc="-20" dirty="0">
                <a:latin typeface="Tahoma"/>
                <a:cs typeface="Tahoma"/>
              </a:rPr>
              <a:t>Firma</a:t>
            </a:r>
            <a:endParaRPr sz="65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1229994" y="1571625"/>
            <a:ext cx="8233411" cy="2782621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545"/>
              </a:spcBef>
            </a:pPr>
            <a:r>
              <a:rPr sz="2400" b="0" dirty="0">
                <a:solidFill>
                  <a:schemeClr val="tx1"/>
                </a:solidFill>
              </a:rPr>
              <a:t>La</a:t>
            </a:r>
            <a:r>
              <a:rPr sz="2400" b="0" spc="275" dirty="0">
                <a:solidFill>
                  <a:schemeClr val="tx1"/>
                </a:solidFill>
              </a:rPr>
              <a:t> </a:t>
            </a:r>
            <a:r>
              <a:rPr sz="2400" b="0" dirty="0" err="1">
                <a:solidFill>
                  <a:schemeClr val="tx1"/>
                </a:solidFill>
              </a:rPr>
              <a:t>segreteria</a:t>
            </a:r>
            <a:r>
              <a:rPr sz="2400" b="0" spc="280" dirty="0">
                <a:solidFill>
                  <a:schemeClr val="tx1"/>
                </a:solidFill>
              </a:rPr>
              <a:t> </a:t>
            </a:r>
            <a:r>
              <a:rPr lang="it-IT" sz="2400" b="0" spc="280" dirty="0">
                <a:solidFill>
                  <a:schemeClr val="tx1"/>
                </a:solidFill>
              </a:rPr>
              <a:t>studenti </a:t>
            </a:r>
            <a:r>
              <a:rPr sz="2400" b="0" dirty="0" err="1">
                <a:solidFill>
                  <a:schemeClr val="tx1"/>
                </a:solidFill>
              </a:rPr>
              <a:t>convaliderà</a:t>
            </a:r>
            <a:r>
              <a:rPr sz="2400" b="0" spc="275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gli</a:t>
            </a:r>
            <a:r>
              <a:rPr sz="2400" b="0" spc="285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esami</a:t>
            </a:r>
            <a:r>
              <a:rPr sz="2400" b="0" spc="290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sostenuti</a:t>
            </a:r>
            <a:r>
              <a:rPr sz="2400" b="0" spc="280" dirty="0">
                <a:solidFill>
                  <a:schemeClr val="tx1"/>
                </a:solidFill>
              </a:rPr>
              <a:t> </a:t>
            </a:r>
            <a:r>
              <a:rPr sz="2400" b="0" spc="-50" dirty="0">
                <a:solidFill>
                  <a:schemeClr val="tx1"/>
                </a:solidFill>
              </a:rPr>
              <a:t>e </a:t>
            </a:r>
            <a:r>
              <a:rPr sz="2400" b="0" dirty="0">
                <a:solidFill>
                  <a:schemeClr val="tx1"/>
                </a:solidFill>
              </a:rPr>
              <a:t>le</a:t>
            </a:r>
            <a:r>
              <a:rPr sz="2400" b="0" spc="495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firme</a:t>
            </a:r>
            <a:r>
              <a:rPr sz="2400" b="0" spc="490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di</a:t>
            </a:r>
            <a:r>
              <a:rPr sz="2400" b="0" spc="495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frequenza</a:t>
            </a:r>
            <a:r>
              <a:rPr sz="2400" b="0" spc="490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acquisite</a:t>
            </a:r>
            <a:r>
              <a:rPr sz="2400" b="0" spc="500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dagli</a:t>
            </a:r>
            <a:r>
              <a:rPr sz="2400" b="0" spc="495" dirty="0">
                <a:solidFill>
                  <a:schemeClr val="tx1"/>
                </a:solidFill>
              </a:rPr>
              <a:t> </a:t>
            </a:r>
            <a:r>
              <a:rPr sz="2400" b="0" spc="-10" dirty="0">
                <a:solidFill>
                  <a:schemeClr val="tx1"/>
                </a:solidFill>
              </a:rPr>
              <a:t>studenti, </a:t>
            </a:r>
            <a:r>
              <a:rPr sz="2400" b="0" dirty="0">
                <a:solidFill>
                  <a:schemeClr val="tx1"/>
                </a:solidFill>
              </a:rPr>
              <a:t>secondo</a:t>
            </a:r>
            <a:r>
              <a:rPr sz="2400" b="0" spc="315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quanto</a:t>
            </a:r>
            <a:r>
              <a:rPr sz="2400" b="0" spc="320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approvato</a:t>
            </a:r>
            <a:r>
              <a:rPr sz="2400" b="0" spc="335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dai</a:t>
            </a:r>
            <a:r>
              <a:rPr sz="2400" b="0" spc="315" dirty="0">
                <a:solidFill>
                  <a:schemeClr val="tx1"/>
                </a:solidFill>
              </a:rPr>
              <a:t> </a:t>
            </a:r>
            <a:r>
              <a:rPr sz="2400" b="0" dirty="0">
                <a:solidFill>
                  <a:schemeClr val="tx1"/>
                </a:solidFill>
              </a:rPr>
              <a:t>CCdS,</a:t>
            </a:r>
            <a:r>
              <a:rPr sz="2400" b="0" spc="315" dirty="0">
                <a:solidFill>
                  <a:schemeClr val="tx1"/>
                </a:solidFill>
              </a:rPr>
              <a:t> </a:t>
            </a:r>
            <a:r>
              <a:rPr lang="it-IT" sz="2400" b="0" spc="315" dirty="0">
                <a:solidFill>
                  <a:schemeClr val="tx1"/>
                </a:solidFill>
              </a:rPr>
              <a:t>nel periodo </a:t>
            </a:r>
            <a:r>
              <a:rPr sz="2400" b="0" dirty="0">
                <a:solidFill>
                  <a:srgbClr val="FF0000"/>
                </a:solidFill>
              </a:rPr>
              <a:t>1</a:t>
            </a:r>
            <a:r>
              <a:rPr lang="it-IT" sz="2400" b="0" dirty="0">
                <a:solidFill>
                  <a:srgbClr val="FF0000"/>
                </a:solidFill>
              </a:rPr>
              <a:t>0-30</a:t>
            </a:r>
            <a:r>
              <a:rPr sz="2400" b="0" spc="690" dirty="0">
                <a:solidFill>
                  <a:srgbClr val="FF0000"/>
                </a:solidFill>
              </a:rPr>
              <a:t>  </a:t>
            </a:r>
            <a:r>
              <a:rPr lang="it-IT" sz="2400" b="0" spc="690" dirty="0">
                <a:solidFill>
                  <a:srgbClr val="FF0000"/>
                </a:solidFill>
              </a:rPr>
              <a:t>settembre 2025</a:t>
            </a:r>
            <a:r>
              <a:rPr sz="2400" b="0" dirty="0">
                <a:solidFill>
                  <a:schemeClr val="tx1"/>
                </a:solidFill>
              </a:rPr>
              <a:t>,</a:t>
            </a:r>
            <a:r>
              <a:rPr sz="2400" b="0" spc="690" dirty="0">
                <a:solidFill>
                  <a:schemeClr val="tx1"/>
                </a:solidFill>
              </a:rPr>
              <a:t>  </a:t>
            </a:r>
            <a:r>
              <a:rPr sz="2400" b="0" dirty="0">
                <a:solidFill>
                  <a:schemeClr val="tx1"/>
                </a:solidFill>
              </a:rPr>
              <a:t>al</a:t>
            </a:r>
            <a:r>
              <a:rPr sz="2400" b="0" spc="690" dirty="0">
                <a:solidFill>
                  <a:schemeClr val="tx1"/>
                </a:solidFill>
              </a:rPr>
              <a:t>  </a:t>
            </a:r>
            <a:r>
              <a:rPr sz="2400" b="0" dirty="0">
                <a:solidFill>
                  <a:schemeClr val="tx1"/>
                </a:solidFill>
              </a:rPr>
              <a:t>fine</a:t>
            </a:r>
            <a:r>
              <a:rPr sz="2400" b="0" spc="685" dirty="0">
                <a:solidFill>
                  <a:schemeClr val="tx1"/>
                </a:solidFill>
              </a:rPr>
              <a:t>  </a:t>
            </a:r>
            <a:r>
              <a:rPr sz="2400" b="0" dirty="0">
                <a:solidFill>
                  <a:schemeClr val="tx1"/>
                </a:solidFill>
              </a:rPr>
              <a:t>di</a:t>
            </a:r>
            <a:r>
              <a:rPr sz="2400" b="0" spc="690" dirty="0">
                <a:solidFill>
                  <a:schemeClr val="tx1"/>
                </a:solidFill>
              </a:rPr>
              <a:t>  </a:t>
            </a:r>
            <a:r>
              <a:rPr sz="2400" b="0" dirty="0">
                <a:solidFill>
                  <a:schemeClr val="tx1"/>
                </a:solidFill>
              </a:rPr>
              <a:t>permettere</a:t>
            </a:r>
            <a:r>
              <a:rPr sz="2400" b="0" spc="690" dirty="0">
                <a:solidFill>
                  <a:schemeClr val="tx1"/>
                </a:solidFill>
              </a:rPr>
              <a:t>  </a:t>
            </a:r>
            <a:r>
              <a:rPr sz="2400" b="0" spc="-25" dirty="0">
                <a:solidFill>
                  <a:schemeClr val="tx1"/>
                </a:solidFill>
              </a:rPr>
              <a:t>il </a:t>
            </a:r>
            <a:r>
              <a:rPr sz="2400" b="0" dirty="0">
                <a:solidFill>
                  <a:schemeClr val="tx1"/>
                </a:solidFill>
              </a:rPr>
              <a:t>riconoscimento</a:t>
            </a:r>
            <a:r>
              <a:rPr sz="2400" b="0" spc="445" dirty="0">
                <a:solidFill>
                  <a:schemeClr val="tx1"/>
                </a:solidFill>
              </a:rPr>
              <a:t>  </a:t>
            </a:r>
            <a:r>
              <a:rPr sz="2400" b="0" dirty="0">
                <a:solidFill>
                  <a:schemeClr val="tx1"/>
                </a:solidFill>
              </a:rPr>
              <a:t>degli</a:t>
            </a:r>
            <a:r>
              <a:rPr sz="2400" b="0" spc="445" dirty="0">
                <a:solidFill>
                  <a:schemeClr val="tx1"/>
                </a:solidFill>
              </a:rPr>
              <a:t>  </a:t>
            </a:r>
            <a:r>
              <a:rPr sz="2400" b="0" dirty="0" err="1">
                <a:solidFill>
                  <a:schemeClr val="tx1"/>
                </a:solidFill>
              </a:rPr>
              <a:t>esami</a:t>
            </a:r>
            <a:r>
              <a:rPr sz="2400" b="0" spc="445" dirty="0">
                <a:solidFill>
                  <a:schemeClr val="tx1"/>
                </a:solidFill>
              </a:rPr>
              <a:t> </a:t>
            </a:r>
            <a:r>
              <a:rPr sz="2400" b="0" dirty="0" err="1">
                <a:solidFill>
                  <a:schemeClr val="tx1"/>
                </a:solidFill>
              </a:rPr>
              <a:t>sostenuti</a:t>
            </a:r>
            <a:r>
              <a:rPr sz="2400" b="0" spc="445" dirty="0">
                <a:solidFill>
                  <a:schemeClr val="tx1"/>
                </a:solidFill>
              </a:rPr>
              <a:t> </a:t>
            </a:r>
            <a:r>
              <a:rPr sz="2400" b="0" spc="-10" dirty="0" err="1">
                <a:solidFill>
                  <a:schemeClr val="tx1"/>
                </a:solidFill>
              </a:rPr>
              <a:t>dagli</a:t>
            </a:r>
            <a:r>
              <a:rPr sz="2400" b="0" spc="-10" dirty="0">
                <a:solidFill>
                  <a:schemeClr val="tx1"/>
                </a:solidFill>
              </a:rPr>
              <a:t> </a:t>
            </a:r>
            <a:r>
              <a:rPr sz="2400" b="0" dirty="0" err="1">
                <a:solidFill>
                  <a:schemeClr val="tx1"/>
                </a:solidFill>
              </a:rPr>
              <a:t>studenti</a:t>
            </a:r>
            <a:r>
              <a:rPr lang="it-IT" sz="2400" b="0" dirty="0">
                <a:solidFill>
                  <a:schemeClr val="tx1"/>
                </a:solidFill>
              </a:rPr>
              <a:t> </a:t>
            </a:r>
            <a:r>
              <a:rPr lang="it-IT" sz="2400" b="0" dirty="0">
                <a:solidFill>
                  <a:srgbClr val="FF0000"/>
                </a:solidFill>
              </a:rPr>
              <a:t>fino al 31 agosto</a:t>
            </a:r>
            <a:r>
              <a:rPr sz="2400" b="0" spc="-10" dirty="0">
                <a:solidFill>
                  <a:schemeClr val="tx1"/>
                </a:solidFill>
              </a:rPr>
              <a:t>.</a:t>
            </a:r>
            <a:r>
              <a:rPr lang="it-IT" sz="2400" b="0" strike="sngStrike" dirty="0">
                <a:solidFill>
                  <a:schemeClr val="tx1"/>
                </a:solidFill>
              </a:rPr>
              <a:t> </a:t>
            </a:r>
            <a:endParaRPr sz="2400" b="0" spc="-10" dirty="0">
              <a:solidFill>
                <a:schemeClr val="tx1"/>
              </a:solidFill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A27A5C83-D7EF-480A-A5D1-5BB553B391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75397" y="581025"/>
            <a:ext cx="8142605" cy="635751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2673985" marR="5080" indent="-2661920" algn="ctr">
              <a:lnSpc>
                <a:spcPts val="4610"/>
              </a:lnSpc>
              <a:spcBef>
                <a:spcPts val="610"/>
              </a:spcBef>
            </a:pPr>
            <a:r>
              <a:rPr sz="3400" dirty="0">
                <a:solidFill>
                  <a:schemeClr val="tx1"/>
                </a:solidFill>
                <a:latin typeface="+mn-lt"/>
              </a:rPr>
              <a:t>RICONOSCIMENTO</a:t>
            </a:r>
            <a:r>
              <a:rPr sz="3400" spc="7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400" spc="70" dirty="0">
                <a:solidFill>
                  <a:schemeClr val="tx1"/>
                </a:solidFill>
                <a:latin typeface="+mn-lt"/>
              </a:rPr>
              <a:t>DELLA </a:t>
            </a:r>
            <a:r>
              <a:rPr sz="3400" spc="-10" dirty="0">
                <a:solidFill>
                  <a:schemeClr val="tx1"/>
                </a:solidFill>
                <a:latin typeface="+mn-lt"/>
              </a:rPr>
              <a:t>CARRIERA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75397" y="581025"/>
            <a:ext cx="8142605" cy="635751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2673985" marR="5080" indent="-2661920" algn="ctr">
              <a:lnSpc>
                <a:spcPts val="4610"/>
              </a:lnSpc>
              <a:spcBef>
                <a:spcPts val="610"/>
              </a:spcBef>
            </a:pPr>
            <a:r>
              <a:rPr sz="3400" dirty="0">
                <a:solidFill>
                  <a:schemeClr val="tx1"/>
                </a:solidFill>
                <a:latin typeface="+mn-lt"/>
              </a:rPr>
              <a:t>RICONOSCIMENTO</a:t>
            </a:r>
            <a:r>
              <a:rPr sz="3400" spc="7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400" spc="70" dirty="0">
                <a:solidFill>
                  <a:schemeClr val="tx1"/>
                </a:solidFill>
                <a:latin typeface="+mn-lt"/>
              </a:rPr>
              <a:t>DELLA </a:t>
            </a:r>
            <a:r>
              <a:rPr sz="3400" spc="-10" dirty="0">
                <a:solidFill>
                  <a:schemeClr val="tx1"/>
                </a:solidFill>
                <a:latin typeface="+mn-lt"/>
              </a:rPr>
              <a:t>CARRIERA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0023" y="1571625"/>
            <a:ext cx="8462329" cy="376321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 algn="just">
              <a:spcBef>
                <a:spcPts val="545"/>
              </a:spcBef>
            </a:pP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Se</a:t>
            </a:r>
            <a:r>
              <a:rPr sz="2400" spc="260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entro</a:t>
            </a:r>
            <a:r>
              <a:rPr sz="2400" spc="260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2400" dirty="0" err="1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2400" spc="26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lang="it-IT" sz="2400" spc="265" dirty="0">
                <a:solidFill>
                  <a:srgbClr val="FF0000"/>
                </a:solidFill>
                <a:latin typeface="Calibri"/>
                <a:cs typeface="Calibri"/>
              </a:rPr>
              <a:t>31</a:t>
            </a:r>
            <a:r>
              <a:rPr lang="it-IT" sz="2400" spc="260" dirty="0">
                <a:solidFill>
                  <a:srgbClr val="FF0000"/>
                </a:solidFill>
                <a:latin typeface="Calibri"/>
                <a:cs typeface="Calibri"/>
              </a:rPr>
              <a:t> agosto</a:t>
            </a:r>
            <a:r>
              <a:rPr sz="2400" spc="26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è</a:t>
            </a:r>
            <a:r>
              <a:rPr sz="2400" spc="265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stato</a:t>
            </a:r>
            <a:r>
              <a:rPr sz="2400" spc="260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spc="-10" dirty="0">
                <a:solidFill>
                  <a:schemeClr val="tx1"/>
                </a:solidFill>
                <a:latin typeface="Calibri"/>
                <a:cs typeface="Calibri"/>
              </a:rPr>
              <a:t>superato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l’esame</a:t>
            </a:r>
            <a:r>
              <a:rPr sz="2400" spc="630" dirty="0">
                <a:solidFill>
                  <a:schemeClr val="tx1"/>
                </a:solidFill>
                <a:latin typeface="Calibri"/>
                <a:cs typeface="Calibri"/>
              </a:rPr>
              <a:t> 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dell’insegnamento</a:t>
            </a:r>
            <a:r>
              <a:rPr sz="2400" spc="635" dirty="0">
                <a:solidFill>
                  <a:schemeClr val="tx1"/>
                </a:solidFill>
                <a:latin typeface="Calibri"/>
                <a:cs typeface="Calibri"/>
              </a:rPr>
              <a:t> 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che</a:t>
            </a:r>
            <a:r>
              <a:rPr sz="2400" spc="630" dirty="0">
                <a:solidFill>
                  <a:schemeClr val="tx1"/>
                </a:solidFill>
                <a:latin typeface="Calibri"/>
                <a:cs typeface="Calibri"/>
              </a:rPr>
              <a:t>    </a:t>
            </a:r>
            <a:r>
              <a:rPr sz="2400" spc="-10" dirty="0">
                <a:solidFill>
                  <a:schemeClr val="tx1"/>
                </a:solidFill>
                <a:latin typeface="Calibri"/>
                <a:cs typeface="Calibri"/>
              </a:rPr>
              <a:t>viene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riconosciuto</a:t>
            </a:r>
            <a:r>
              <a:rPr sz="2400" spc="470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nel</a:t>
            </a:r>
            <a:r>
              <a:rPr sz="2400" spc="47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nuovo</a:t>
            </a:r>
            <a:r>
              <a:rPr sz="2400" spc="47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ordinamento</a:t>
            </a:r>
            <a:r>
              <a:rPr sz="2400" spc="47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spc="-25" dirty="0">
                <a:solidFill>
                  <a:schemeClr val="tx1"/>
                </a:solidFill>
                <a:latin typeface="Calibri"/>
                <a:cs typeface="Calibri"/>
              </a:rPr>
              <a:t>la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segreteria</a:t>
            </a:r>
            <a:r>
              <a:rPr sz="2400" spc="430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riconoscerà</a:t>
            </a:r>
            <a:r>
              <a:rPr sz="2400" spc="434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l’esame</a:t>
            </a:r>
            <a:r>
              <a:rPr sz="2400" spc="434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con</a:t>
            </a:r>
            <a:r>
              <a:rPr sz="2400" spc="430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il</a:t>
            </a:r>
            <a:r>
              <a:rPr sz="2400" spc="440" dirty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sz="2400" spc="-20" dirty="0">
                <a:solidFill>
                  <a:schemeClr val="tx1"/>
                </a:solidFill>
                <a:latin typeface="Calibri"/>
                <a:cs typeface="Calibri"/>
              </a:rPr>
              <a:t>voto</a:t>
            </a:r>
            <a:endParaRPr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just"/>
            <a:r>
              <a:rPr lang="it-IT" sz="2400" spc="-10" dirty="0">
                <a:solidFill>
                  <a:schemeClr val="tx1"/>
                </a:solidFill>
                <a:latin typeface="Calibri"/>
                <a:cs typeface="Calibri"/>
              </a:rPr>
              <a:t>o</a:t>
            </a:r>
            <a:r>
              <a:rPr sz="2400" spc="-10" dirty="0" err="1">
                <a:solidFill>
                  <a:schemeClr val="tx1"/>
                </a:solidFill>
                <a:latin typeface="Calibri"/>
                <a:cs typeface="Calibri"/>
              </a:rPr>
              <a:t>ttenuto</a:t>
            </a:r>
            <a:r>
              <a:rPr lang="it-IT" sz="2400" spc="-10" dirty="0">
                <a:solidFill>
                  <a:schemeClr val="tx1"/>
                </a:solidFill>
                <a:latin typeface="Calibri"/>
                <a:cs typeface="Calibri"/>
              </a:rPr>
              <a:t> (come da convalida)</a:t>
            </a:r>
          </a:p>
          <a:p>
            <a:pPr marL="12700" algn="just"/>
            <a:endParaRPr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algn="just">
              <a:tabLst>
                <a:tab pos="588010" algn="l"/>
                <a:tab pos="1717675" algn="l"/>
                <a:tab pos="2084705" algn="l"/>
                <a:tab pos="2677160" algn="l"/>
                <a:tab pos="4671695" algn="l"/>
                <a:tab pos="5520690" algn="l"/>
                <a:tab pos="5892800" algn="l"/>
                <a:tab pos="6946900" algn="l"/>
              </a:tabLst>
            </a:pPr>
            <a:r>
              <a:rPr sz="2400" spc="-25" dirty="0">
                <a:solidFill>
                  <a:schemeClr val="tx1"/>
                </a:solidFill>
                <a:latin typeface="Calibri"/>
                <a:cs typeface="Calibri"/>
              </a:rPr>
              <a:t>Se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entro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	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lang="it-IT" sz="2400" dirty="0">
                <a:solidFill>
                  <a:srgbClr val="FF0000"/>
                </a:solidFill>
                <a:latin typeface="Calibri"/>
                <a:cs typeface="Calibri"/>
              </a:rPr>
              <a:t>31  agosto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2400" spc="-25" dirty="0">
                <a:solidFill>
                  <a:schemeClr val="tx1"/>
                </a:solidFill>
                <a:latin typeface="Calibri"/>
                <a:cs typeface="Calibri"/>
              </a:rPr>
              <a:t>non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2400" spc="-50" dirty="0">
                <a:solidFill>
                  <a:schemeClr val="tx1"/>
                </a:solidFill>
                <a:latin typeface="Calibri"/>
                <a:cs typeface="Calibri"/>
              </a:rPr>
              <a:t>è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2400" spc="-10" dirty="0">
                <a:solidFill>
                  <a:schemeClr val="tx1"/>
                </a:solidFill>
                <a:latin typeface="Calibri"/>
                <a:cs typeface="Calibri"/>
              </a:rPr>
              <a:t>stato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2400" spc="-20" dirty="0" err="1">
                <a:solidFill>
                  <a:schemeClr val="tx1"/>
                </a:solidFill>
                <a:latin typeface="Calibri"/>
                <a:cs typeface="Calibri"/>
              </a:rPr>
              <a:t>superat</a:t>
            </a:r>
            <a:r>
              <a:rPr lang="it-IT" sz="2400" spc="-20" dirty="0">
                <a:solidFill>
                  <a:schemeClr val="tx1"/>
                </a:solidFill>
                <a:latin typeface="Calibri"/>
                <a:cs typeface="Calibri"/>
              </a:rPr>
              <a:t>o </a:t>
            </a:r>
            <a:r>
              <a:rPr sz="2400" dirty="0" err="1">
                <a:solidFill>
                  <a:schemeClr val="tx1"/>
                </a:solidFill>
                <a:latin typeface="Calibri"/>
                <a:cs typeface="Calibri"/>
              </a:rPr>
              <a:t>l’esame</a:t>
            </a:r>
            <a:r>
              <a:rPr sz="2400" spc="630" dirty="0">
                <a:solidFill>
                  <a:schemeClr val="tx1"/>
                </a:solidFill>
                <a:latin typeface="Calibri"/>
                <a:cs typeface="Calibri"/>
              </a:rPr>
              <a:t> 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dell’insegnamento</a:t>
            </a:r>
            <a:r>
              <a:rPr sz="2400" spc="635" dirty="0">
                <a:solidFill>
                  <a:schemeClr val="tx1"/>
                </a:solidFill>
                <a:latin typeface="Calibri"/>
                <a:cs typeface="Calibri"/>
              </a:rPr>
              <a:t> 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che</a:t>
            </a:r>
            <a:r>
              <a:rPr sz="2400" spc="630" dirty="0">
                <a:solidFill>
                  <a:schemeClr val="tx1"/>
                </a:solidFill>
                <a:latin typeface="Calibri"/>
                <a:cs typeface="Calibri"/>
              </a:rPr>
              <a:t>    </a:t>
            </a:r>
            <a:r>
              <a:rPr sz="2400" spc="-10" dirty="0">
                <a:solidFill>
                  <a:schemeClr val="tx1"/>
                </a:solidFill>
                <a:latin typeface="Calibri"/>
                <a:cs typeface="Calibri"/>
              </a:rPr>
              <a:t>viene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riconosciuto</a:t>
            </a:r>
            <a:r>
              <a:rPr sz="2400" spc="53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nel</a:t>
            </a:r>
            <a:r>
              <a:rPr sz="2400" spc="540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nuovo</a:t>
            </a:r>
            <a:r>
              <a:rPr sz="2400" spc="54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ordinamento</a:t>
            </a:r>
            <a:r>
              <a:rPr sz="2400" spc="540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spc="-50" dirty="0">
                <a:solidFill>
                  <a:schemeClr val="tx1"/>
                </a:solidFill>
                <a:latin typeface="Calibri"/>
                <a:cs typeface="Calibri"/>
              </a:rPr>
              <a:t>e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l’insegnamento</a:t>
            </a:r>
            <a:r>
              <a:rPr sz="2400" spc="580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è</a:t>
            </a:r>
            <a:r>
              <a:rPr sz="2400" spc="58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stato</a:t>
            </a:r>
            <a:r>
              <a:rPr sz="2400" spc="58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frequentato</a:t>
            </a:r>
            <a:r>
              <a:rPr sz="2400" spc="585" dirty="0">
                <a:solidFill>
                  <a:schemeClr val="tx1"/>
                </a:solidFill>
                <a:latin typeface="Calibri"/>
                <a:cs typeface="Calibri"/>
              </a:rPr>
              <a:t>   </a:t>
            </a:r>
            <a:r>
              <a:rPr sz="2400" spc="-25" dirty="0">
                <a:solidFill>
                  <a:schemeClr val="tx1"/>
                </a:solidFill>
                <a:latin typeface="Calibri"/>
                <a:cs typeface="Calibri"/>
              </a:rPr>
              <a:t>la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segreteria</a:t>
            </a:r>
            <a:r>
              <a:rPr sz="2400" spc="535" dirty="0">
                <a:solidFill>
                  <a:schemeClr val="tx1"/>
                </a:solidFill>
                <a:latin typeface="Calibri"/>
                <a:cs typeface="Calibri"/>
              </a:rPr>
              <a:t>  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riconoscerà</a:t>
            </a:r>
            <a:r>
              <a:rPr sz="2400" spc="535" dirty="0">
                <a:solidFill>
                  <a:schemeClr val="tx1"/>
                </a:solidFill>
                <a:latin typeface="Calibri"/>
                <a:cs typeface="Calibri"/>
              </a:rPr>
              <a:t>     </a:t>
            </a:r>
            <a:r>
              <a:rPr sz="2400" dirty="0">
                <a:solidFill>
                  <a:schemeClr val="tx1"/>
                </a:solidFill>
                <a:latin typeface="Calibri"/>
                <a:cs typeface="Calibri"/>
              </a:rPr>
              <a:t>la</a:t>
            </a:r>
            <a:r>
              <a:rPr sz="2400" spc="535" dirty="0">
                <a:solidFill>
                  <a:schemeClr val="tx1"/>
                </a:solidFill>
                <a:latin typeface="Calibri"/>
                <a:cs typeface="Calibri"/>
              </a:rPr>
              <a:t>     </a:t>
            </a:r>
            <a:r>
              <a:rPr sz="2400" spc="-10" dirty="0">
                <a:solidFill>
                  <a:schemeClr val="tx1"/>
                </a:solidFill>
                <a:latin typeface="Calibri"/>
                <a:cs typeface="Calibri"/>
              </a:rPr>
              <a:t>frequenza all’insegnamento.</a:t>
            </a:r>
            <a:endParaRPr sz="24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9551707-4B2A-40F6-9570-66980F1CE0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86" t="17547" r="32897" b="6928"/>
          <a:stretch/>
        </p:blipFill>
        <p:spPr>
          <a:xfrm>
            <a:off x="2679700" y="47624"/>
            <a:ext cx="6553200" cy="741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6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71F7069-0A74-4F57-BE6E-0DE2EA06C6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86" t="19596" r="32897" b="14529"/>
          <a:stretch/>
        </p:blipFill>
        <p:spPr>
          <a:xfrm>
            <a:off x="2146300" y="21187"/>
            <a:ext cx="7086600" cy="752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3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3103243" y="581025"/>
            <a:ext cx="4486909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3400" spc="-10" dirty="0">
                <a:solidFill>
                  <a:srgbClr val="000000"/>
                </a:solidFill>
                <a:latin typeface="+mj-lt"/>
                <a:cs typeface="Arial"/>
              </a:rPr>
              <a:t>LINGUA INGLESE</a:t>
            </a:r>
            <a:endParaRPr sz="3400" spc="-10" dirty="0">
              <a:solidFill>
                <a:srgbClr val="000000"/>
              </a:solidFill>
              <a:latin typeface="+mj-lt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8047" y="1419225"/>
            <a:ext cx="8877300" cy="396659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47000"/>
              </a:lnSpc>
              <a:spcBef>
                <a:spcPts val="110"/>
              </a:spcBef>
            </a:pPr>
            <a:r>
              <a:rPr sz="2800" spc="-25" dirty="0">
                <a:solidFill>
                  <a:srgbClr val="FF0000"/>
                </a:solidFill>
                <a:latin typeface="+mn-lt"/>
                <a:cs typeface="Arial"/>
              </a:rPr>
              <a:t>OCCORRE</a:t>
            </a:r>
            <a:r>
              <a:rPr sz="2800" spc="-200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spc="-45" dirty="0">
                <a:solidFill>
                  <a:srgbClr val="FF0000"/>
                </a:solidFill>
                <a:latin typeface="+mn-lt"/>
                <a:cs typeface="Arial"/>
              </a:rPr>
              <a:t>AVERE</a:t>
            </a:r>
            <a:r>
              <a:rPr sz="2800" spc="-135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+mn-lt"/>
                <a:cs typeface="Arial"/>
              </a:rPr>
              <a:t>IL</a:t>
            </a:r>
            <a:r>
              <a:rPr sz="2800" spc="-180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+mn-lt"/>
                <a:cs typeface="Arial"/>
              </a:rPr>
              <a:t>LIVELLO</a:t>
            </a:r>
            <a:r>
              <a:rPr sz="2800" spc="-95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+mn-lt"/>
                <a:cs typeface="Arial"/>
              </a:rPr>
              <a:t>B2</a:t>
            </a:r>
            <a:r>
              <a:rPr sz="2800" spc="-80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+mn-lt"/>
                <a:cs typeface="Arial"/>
              </a:rPr>
              <a:t>PER</a:t>
            </a:r>
            <a:r>
              <a:rPr lang="it-IT" sz="2800" spc="-25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+mn-lt"/>
                <a:cs typeface="Arial"/>
              </a:rPr>
              <a:t>POTERE</a:t>
            </a:r>
            <a:r>
              <a:rPr sz="2800" spc="-185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+mn-lt"/>
                <a:cs typeface="Arial"/>
              </a:rPr>
              <a:t>CONSEGUIRE</a:t>
            </a:r>
            <a:r>
              <a:rPr sz="2800" spc="-120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+mn-lt"/>
                <a:cs typeface="Arial"/>
              </a:rPr>
              <a:t>LA</a:t>
            </a:r>
            <a:r>
              <a:rPr sz="2800" spc="-204" dirty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+mn-lt"/>
                <a:cs typeface="Arial"/>
              </a:rPr>
              <a:t>LAUREA ABILITANTE.</a:t>
            </a:r>
            <a:endParaRPr lang="it-IT" sz="2800" spc="-10" dirty="0">
              <a:solidFill>
                <a:srgbClr val="FF0000"/>
              </a:solidFill>
              <a:latin typeface="+mn-lt"/>
              <a:cs typeface="Arial"/>
            </a:endParaRPr>
          </a:p>
          <a:p>
            <a:pPr marL="12700" marR="5080" algn="just">
              <a:lnSpc>
                <a:spcPct val="147000"/>
              </a:lnSpc>
              <a:spcBef>
                <a:spcPts val="110"/>
              </a:spcBef>
            </a:pPr>
            <a:r>
              <a:rPr lang="it-IT" sz="2400" spc="-10" dirty="0">
                <a:solidFill>
                  <a:schemeClr val="tx1"/>
                </a:solidFill>
                <a:latin typeface="+mn-lt"/>
                <a:cs typeface="Arial"/>
              </a:rPr>
              <a:t>Lo studente in possesso di certificazione B2 o superiore può presentare il documento attestante il livello linguistico posseduto per il riconoscimento.</a:t>
            </a:r>
          </a:p>
          <a:p>
            <a:pPr marL="12700" marR="5080" algn="just">
              <a:lnSpc>
                <a:spcPct val="147000"/>
              </a:lnSpc>
              <a:spcBef>
                <a:spcPts val="110"/>
              </a:spcBef>
            </a:pPr>
            <a:r>
              <a:rPr lang="it-IT" sz="2400" spc="-10" dirty="0">
                <a:solidFill>
                  <a:schemeClr val="tx1"/>
                </a:solidFill>
                <a:latin typeface="+mn-lt"/>
                <a:cs typeface="Arial"/>
              </a:rPr>
              <a:t>Il Centro Linguistico di Ateneo (CLA) è disponibile alla verifica del livello B2 posseduto dallo studente.</a:t>
            </a:r>
            <a:endParaRPr sz="2400" dirty="0">
              <a:solidFill>
                <a:schemeClr val="tx1"/>
              </a:solidFill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502</Words>
  <Application>Microsoft Office PowerPoint</Application>
  <PresentationFormat>Personalizzato</PresentationFormat>
  <Paragraphs>50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Lucida Sans</vt:lpstr>
      <vt:lpstr>Tahoma</vt:lpstr>
      <vt:lpstr>Times New Roman</vt:lpstr>
      <vt:lpstr>Office Theme</vt:lpstr>
      <vt:lpstr>Presentazione standard di PowerPoint</vt:lpstr>
      <vt:lpstr>RICHIESTA DI TRASFERIMENTO  ALLA LAUREA ABILITANTE</vt:lpstr>
      <vt:lpstr>Presentazione standard di PowerPoint</vt:lpstr>
      <vt:lpstr>RICONOSCIMENTO DELLA CARRIERA</vt:lpstr>
      <vt:lpstr>RICONOSCIMENTO DELLA CARRIERA</vt:lpstr>
      <vt:lpstr>Presentazione standard di PowerPoint</vt:lpstr>
      <vt:lpstr>Presentazione standard di PowerPoint</vt:lpstr>
      <vt:lpstr>LINGUA INGLESE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2024_05_24_Trasferimento laurea abilitante_FARMACIA_CTF</dc:title>
  <dc:creator>Maria Angela Vandelli</dc:creator>
  <cp:lastModifiedBy>Barbara RUOZI</cp:lastModifiedBy>
  <cp:revision>10</cp:revision>
  <dcterms:created xsi:type="dcterms:W3CDTF">2025-03-27T09:39:24Z</dcterms:created>
  <dcterms:modified xsi:type="dcterms:W3CDTF">2025-04-29T11:07:12Z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2024-05-24T00:00:00Z</vt:filetime>
  </property>
  <property fmtid="{D5CDD505-2E9C-101B-9397-08002B2CF9AE}" pid="3" name="Creator">
    <vt:lpwstr>PowerPoint</vt:lpwstr>
  </property>
  <property fmtid="{D5CDD505-2E9C-101B-9397-08002B2CF9AE}" pid="4" name="LastSaved">
    <vt:filetime>2025-03-27T00:00:00Z</vt:filetime>
  </property>
  <property fmtid="{D5CDD505-2E9C-101B-9397-08002B2CF9AE}" pid="5" name="Producer">
    <vt:lpwstr>macOS Versione 10.16 (Build 21H1222) Quartz PDFContext</vt:lpwstr>
  </property>
</Properties>
</file>