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72" r:id="rId4"/>
    <p:sldId id="276" r:id="rId5"/>
    <p:sldId id="286" r:id="rId6"/>
    <p:sldId id="273" r:id="rId7"/>
    <p:sldId id="283" r:id="rId8"/>
    <p:sldId id="285" r:id="rId9"/>
    <p:sldId id="259" r:id="rId10"/>
    <p:sldId id="281" r:id="rId11"/>
    <p:sldId id="277" r:id="rId12"/>
    <p:sldId id="275" r:id="rId13"/>
    <p:sldId id="282" r:id="rId14"/>
    <p:sldId id="278" r:id="rId15"/>
    <p:sldId id="279" r:id="rId16"/>
    <p:sldId id="270" r:id="rId17"/>
    <p:sldId id="280" r:id="rId18"/>
    <p:sldId id="267" r:id="rId19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30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30" autoAdjust="0"/>
    <p:restoredTop sz="87755" autoAdjust="0"/>
  </p:normalViewPr>
  <p:slideViewPr>
    <p:cSldViewPr snapToGrid="0" snapToObjects="1">
      <p:cViewPr varScale="1">
        <p:scale>
          <a:sx n="112" d="100"/>
          <a:sy n="112" d="100"/>
        </p:scale>
        <p:origin x="256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7C68A3-539B-614C-AEED-9F3672566120}" type="datetimeFigureOut">
              <a:rPr lang="it-IT" smtClean="0"/>
              <a:t>08/05/25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C7824B-A553-014E-91C5-21C7C50A6C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92693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6825F9-C3E2-E147-B6D3-335C60204E37}" type="datetimeFigureOut">
              <a:rPr lang="it-IT" smtClean="0"/>
              <a:t>08/05/25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D8AB75-C383-C444-BAD8-6C37ACA013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867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D8AB75-C383-C444-BAD8-6C37ACA0136C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260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 userDrawn="1"/>
        </p:nvSpPr>
        <p:spPr>
          <a:xfrm>
            <a:off x="474341" y="2493698"/>
            <a:ext cx="8231383" cy="4013942"/>
          </a:xfrm>
          <a:prstGeom prst="rect">
            <a:avLst/>
          </a:prstGeom>
          <a:solidFill>
            <a:srgbClr val="EB301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40000" y="2988000"/>
            <a:ext cx="6400800" cy="1080000"/>
          </a:xfrm>
          <a:prstGeom prst="rect">
            <a:avLst/>
          </a:prstGeom>
        </p:spPr>
        <p:txBody>
          <a:bodyPr anchor="t" anchorCtr="0"/>
          <a:lstStyle>
            <a:lvl1pPr>
              <a:lnSpc>
                <a:spcPts val="4480"/>
              </a:lnSpc>
              <a:defRPr sz="4400" b="1" i="0">
                <a:solidFill>
                  <a:schemeClr val="bg1"/>
                </a:solidFill>
                <a:latin typeface="Helvetica Neue"/>
                <a:cs typeface="Helvetica Neue"/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40000" y="4392000"/>
            <a:ext cx="6400800" cy="626400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120"/>
              </a:lnSpc>
              <a:buNone/>
              <a:defRPr sz="3000">
                <a:solidFill>
                  <a:srgbClr val="FFFFFF"/>
                </a:solidFill>
                <a:latin typeface="Helvetica Neue LT Std 55 Roman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pic>
        <p:nvPicPr>
          <p:cNvPr id="5" name="Immagin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9851" y="176196"/>
            <a:ext cx="4944963" cy="3219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022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o 2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40000" y="306000"/>
            <a:ext cx="7171200" cy="514800"/>
          </a:xfrm>
          <a:prstGeom prst="rect">
            <a:avLst/>
          </a:prstGeom>
        </p:spPr>
        <p:txBody>
          <a:bodyPr anchor="ctr" anchorCtr="0"/>
          <a:lstStyle>
            <a:lvl1pPr>
              <a:defRPr b="1" i="0">
                <a:latin typeface="Helvetica Neue"/>
                <a:cs typeface="Helvetica Neue"/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40000" y="2394000"/>
            <a:ext cx="6562800" cy="3391200"/>
          </a:xfrm>
          <a:prstGeom prst="rect">
            <a:avLst/>
          </a:prstGeom>
        </p:spPr>
        <p:txBody>
          <a:bodyPr numCol="2" spcCol="360000">
            <a:normAutofit/>
          </a:bodyPr>
          <a:lstStyle>
            <a:lvl1pPr marL="0" indent="0" algn="just">
              <a:buNone/>
              <a:defRPr sz="3000">
                <a:solidFill>
                  <a:schemeClr val="tx1">
                    <a:lumMod val="50000"/>
                    <a:lumOff val="50000"/>
                  </a:schemeClr>
                </a:solidFill>
                <a:latin typeface="Helvetica Neue"/>
                <a:cs typeface="Helvetica Neue"/>
              </a:defRPr>
            </a:lvl1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270226" y="6306345"/>
            <a:ext cx="416574" cy="365125"/>
          </a:xfrm>
          <a:prstGeom prst="rect">
            <a:avLst/>
          </a:prstGeom>
        </p:spPr>
        <p:txBody>
          <a:bodyPr anchor="t" anchorCtr="0"/>
          <a:lstStyle>
            <a:lvl1pPr>
              <a:defRPr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E0F8B7D7-B5E3-644D-9856-CC0934E69055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Segnaposto testo 7"/>
          <p:cNvSpPr>
            <a:spLocks noGrp="1"/>
          </p:cNvSpPr>
          <p:nvPr>
            <p:ph type="body" sz="quarter" idx="13" hasCustomPrompt="1"/>
          </p:nvPr>
        </p:nvSpPr>
        <p:spPr>
          <a:xfrm>
            <a:off x="1440000" y="842400"/>
            <a:ext cx="7171200" cy="3276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None/>
              <a:defRPr sz="2600" b="0" i="0">
                <a:solidFill>
                  <a:srgbClr val="595959"/>
                </a:solidFill>
                <a:latin typeface="Helvetica Neue Medium"/>
                <a:cs typeface="Helvetica Neue Medium"/>
              </a:defRPr>
            </a:lvl1pPr>
          </a:lstStyle>
          <a:p>
            <a:pPr lvl="0"/>
            <a:r>
              <a:rPr lang="it-IT" dirty="0"/>
              <a:t>Sottotitolo</a:t>
            </a:r>
          </a:p>
        </p:txBody>
      </p:sp>
      <p:pic>
        <p:nvPicPr>
          <p:cNvPr id="11" name="Immagine 10" descr="unimor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535" y="6339386"/>
            <a:ext cx="935998" cy="175104"/>
          </a:xfrm>
          <a:prstGeom prst="rect">
            <a:avLst/>
          </a:prstGeom>
        </p:spPr>
      </p:pic>
      <p:sp>
        <p:nvSpPr>
          <p:cNvPr id="9" name="Segnaposto data 3"/>
          <p:cNvSpPr>
            <a:spLocks noGrp="1"/>
          </p:cNvSpPr>
          <p:nvPr>
            <p:ph type="dt" sz="half" idx="10"/>
          </p:nvPr>
        </p:nvSpPr>
        <p:spPr>
          <a:xfrm>
            <a:off x="1440000" y="6306345"/>
            <a:ext cx="932895" cy="365125"/>
          </a:xfrm>
          <a:prstGeom prst="rect">
            <a:avLst/>
          </a:prstGeom>
        </p:spPr>
        <p:txBody>
          <a:bodyPr anchor="t" anchorCtr="0"/>
          <a:lstStyle>
            <a:lvl1pPr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endParaRPr lang="it-IT" dirty="0"/>
          </a:p>
        </p:txBody>
      </p:sp>
      <p:sp>
        <p:nvSpPr>
          <p:cNvPr id="10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568824" y="6306345"/>
            <a:ext cx="5175215" cy="365125"/>
          </a:xfrm>
          <a:prstGeom prst="rect">
            <a:avLst/>
          </a:prstGeom>
        </p:spPr>
        <p:txBody>
          <a:bodyPr anchor="t" anchorCtr="0"/>
          <a:lstStyle>
            <a:lvl1pPr algn="l"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26475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o 1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/>
          <p:cNvSpPr>
            <a:spLocks noGrp="1"/>
          </p:cNvSpPr>
          <p:nvPr>
            <p:ph type="title"/>
          </p:nvPr>
        </p:nvSpPr>
        <p:spPr>
          <a:xfrm>
            <a:off x="1440000" y="306000"/>
            <a:ext cx="7171200" cy="514800"/>
          </a:xfrm>
          <a:prstGeom prst="rect">
            <a:avLst/>
          </a:prstGeom>
        </p:spPr>
        <p:txBody>
          <a:bodyPr anchor="ctr" anchorCtr="0"/>
          <a:lstStyle>
            <a:lvl1pPr>
              <a:defRPr b="1" i="0">
                <a:latin typeface="Helvetica Neue"/>
                <a:cs typeface="Helvetica Neue"/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  <p:sp>
        <p:nvSpPr>
          <p:cNvPr id="4" name="Segnaposto contenuto 2"/>
          <p:cNvSpPr>
            <a:spLocks noGrp="1"/>
          </p:cNvSpPr>
          <p:nvPr>
            <p:ph idx="1"/>
          </p:nvPr>
        </p:nvSpPr>
        <p:spPr>
          <a:xfrm>
            <a:off x="1440000" y="2394000"/>
            <a:ext cx="6562800" cy="3391200"/>
          </a:xfrm>
          <a:prstGeom prst="rect">
            <a:avLst/>
          </a:prstGeom>
        </p:spPr>
        <p:txBody>
          <a:bodyPr numCol="1" spcCol="360000">
            <a:normAutofit/>
          </a:bodyPr>
          <a:lstStyle>
            <a:lvl1pPr marL="0" indent="0" algn="just">
              <a:buNone/>
              <a:defRPr sz="3000">
                <a:solidFill>
                  <a:schemeClr val="tx1">
                    <a:lumMod val="50000"/>
                    <a:lumOff val="50000"/>
                  </a:schemeClr>
                </a:solidFill>
                <a:latin typeface="Helvetica Neue"/>
                <a:cs typeface="Helvetica Neue"/>
              </a:defRPr>
            </a:lvl1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>
          <a:xfrm>
            <a:off x="1440000" y="6306345"/>
            <a:ext cx="932895" cy="365125"/>
          </a:xfrm>
          <a:prstGeom prst="rect">
            <a:avLst/>
          </a:prstGeom>
        </p:spPr>
        <p:txBody>
          <a:bodyPr anchor="t" anchorCtr="0"/>
          <a:lstStyle>
            <a:lvl1pPr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endParaRPr lang="it-IT" dirty="0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568824" y="6306345"/>
            <a:ext cx="5175215" cy="365125"/>
          </a:xfrm>
          <a:prstGeom prst="rect">
            <a:avLst/>
          </a:prstGeom>
        </p:spPr>
        <p:txBody>
          <a:bodyPr anchor="t" anchorCtr="0"/>
          <a:lstStyle>
            <a:lvl1pPr algn="l"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endParaRPr lang="it-IT" dirty="0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270226" y="6306345"/>
            <a:ext cx="416574" cy="365125"/>
          </a:xfrm>
          <a:prstGeom prst="rect">
            <a:avLst/>
          </a:prstGeom>
        </p:spPr>
        <p:txBody>
          <a:bodyPr anchor="t" anchorCtr="0"/>
          <a:lstStyle>
            <a:lvl1pPr>
              <a:defRPr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E0F8B7D7-B5E3-644D-9856-CC0934E69055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Segnaposto testo 7"/>
          <p:cNvSpPr>
            <a:spLocks noGrp="1"/>
          </p:cNvSpPr>
          <p:nvPr>
            <p:ph type="body" sz="quarter" idx="13" hasCustomPrompt="1"/>
          </p:nvPr>
        </p:nvSpPr>
        <p:spPr>
          <a:xfrm>
            <a:off x="1440000" y="842400"/>
            <a:ext cx="7171200" cy="3276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None/>
              <a:defRPr sz="2600" b="0" i="0">
                <a:solidFill>
                  <a:srgbClr val="595959"/>
                </a:solidFill>
                <a:latin typeface="Helvetica Neue Medium"/>
                <a:cs typeface="Helvetica Neue Medium"/>
              </a:defRPr>
            </a:lvl1pPr>
          </a:lstStyle>
          <a:p>
            <a:pPr lvl="0"/>
            <a:r>
              <a:rPr lang="it-IT" dirty="0"/>
              <a:t>Sottotitolo</a:t>
            </a:r>
          </a:p>
        </p:txBody>
      </p:sp>
      <p:pic>
        <p:nvPicPr>
          <p:cNvPr id="9" name="Immagine 8" descr="unimor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535" y="6339386"/>
            <a:ext cx="935998" cy="175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375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644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1">
              <a:lumMod val="65000"/>
              <a:lumOff val="3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segrstud.scienzevita.farmacia@unimore.it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port.unimore.it/" TargetMode="External"/><Relationship Id="rId2" Type="http://schemas.openxmlformats.org/officeDocument/2006/relationships/hyperlink" Target="mailto:didattica.dsv.mo@unimore.it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unimore.it/didattica/forminse24cfu.html" TargetMode="External"/><Relationship Id="rId4" Type="http://schemas.openxmlformats.org/officeDocument/2006/relationships/hyperlink" Target="https://www.unimore.it/didattica/forminse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isport-italia.it/laboratori-di-ricerca/" TargetMode="External"/><Relationship Id="rId2" Type="http://schemas.openxmlformats.org/officeDocument/2006/relationships/hyperlink" Target="https://www.unimore.it/it/didattica/progetti-innovativi/icar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port.unimore.it/unimore-sport-excellence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822555" y="2988000"/>
            <a:ext cx="6400800" cy="1080000"/>
          </a:xfrm>
        </p:spPr>
        <p:txBody>
          <a:bodyPr/>
          <a:lstStyle/>
          <a:p>
            <a:r>
              <a:rPr lang="it-IT" dirty="0"/>
              <a:t>Esami a libera scelta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it-IT" sz="3200" dirty="0"/>
              <a:t>Orientamento del III° anno CTF</a:t>
            </a:r>
          </a:p>
          <a:p>
            <a:pPr algn="ctr"/>
            <a:endParaRPr lang="it-IT" sz="3200" dirty="0"/>
          </a:p>
          <a:p>
            <a:pPr algn="ctr"/>
            <a:r>
              <a:rPr lang="it-IT" sz="2400" dirty="0"/>
              <a:t>08 Maggio 2025</a:t>
            </a:r>
          </a:p>
        </p:txBody>
      </p:sp>
    </p:spTree>
    <p:extLst>
      <p:ext uri="{BB962C8B-B14F-4D97-AF65-F5344CB8AC3E}">
        <p14:creationId xmlns:p14="http://schemas.microsoft.com/office/powerpoint/2010/main" val="37034220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065401" y="1812563"/>
            <a:ext cx="744713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/>
              <a:t>Le materie a libera scelta </a:t>
            </a:r>
            <a:r>
              <a:rPr lang="it-IT" sz="3200" b="1" dirty="0"/>
              <a:t>non</a:t>
            </a:r>
            <a:r>
              <a:rPr lang="it-IT" sz="3200" dirty="0"/>
              <a:t> hanno l’obbligo della frequenza. </a:t>
            </a:r>
          </a:p>
          <a:p>
            <a:pPr algn="ctr"/>
            <a:endParaRPr lang="it-IT" sz="3200" dirty="0"/>
          </a:p>
          <a:p>
            <a:pPr algn="ctr"/>
            <a:r>
              <a:rPr lang="it-IT" sz="3200" dirty="0"/>
              <a:t>Le materie a scelta appositamente attivate dal </a:t>
            </a:r>
            <a:r>
              <a:rPr lang="it-IT" sz="3200" dirty="0" err="1"/>
              <a:t>CdS</a:t>
            </a:r>
            <a:r>
              <a:rPr lang="it-IT" sz="3200" dirty="0"/>
              <a:t> sono erogate in orari </a:t>
            </a:r>
            <a:r>
              <a:rPr lang="it-IT" sz="3200" u="sng" dirty="0"/>
              <a:t>non sovrapposti</a:t>
            </a:r>
            <a:r>
              <a:rPr lang="it-IT" sz="3200" dirty="0"/>
              <a:t> alle altre materie curricolari. </a:t>
            </a:r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03369" y="715903"/>
            <a:ext cx="7171200" cy="514800"/>
          </a:xfrm>
        </p:spPr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Materie a libera scelta</a:t>
            </a:r>
          </a:p>
        </p:txBody>
      </p:sp>
    </p:spTree>
    <p:extLst>
      <p:ext uri="{BB962C8B-B14F-4D97-AF65-F5344CB8AC3E}">
        <p14:creationId xmlns:p14="http://schemas.microsoft.com/office/powerpoint/2010/main" val="30656001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1400" y="909525"/>
            <a:ext cx="7171200" cy="514800"/>
          </a:xfrm>
        </p:spPr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Seminari</a:t>
            </a:r>
            <a:r>
              <a:rPr lang="it-IT" dirty="0"/>
              <a:t>   </a:t>
            </a:r>
            <a:r>
              <a:rPr lang="it-IT" sz="2400" b="0" dirty="0">
                <a:solidFill>
                  <a:schemeClr val="tx1"/>
                </a:solidFill>
              </a:rPr>
              <a:t>(ulteriori attività formative)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1440000" y="2497667"/>
            <a:ext cx="64340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>
                <a:latin typeface="Helvetica Neue"/>
                <a:cs typeface="Helvetica Neue"/>
              </a:rPr>
              <a:t>Ogni piano di studio deve prevedere </a:t>
            </a:r>
            <a:r>
              <a:rPr lang="it-IT" sz="2800" b="1" u="sng" dirty="0">
                <a:solidFill>
                  <a:srgbClr val="FF0000"/>
                </a:solidFill>
                <a:latin typeface="Helvetica Neue"/>
                <a:cs typeface="Helvetica Neue"/>
              </a:rPr>
              <a:t>almeno</a:t>
            </a:r>
            <a:r>
              <a:rPr lang="it-IT" sz="2800" b="1" u="sng" dirty="0">
                <a:latin typeface="Helvetica Neue"/>
                <a:cs typeface="Helvetica Neue"/>
              </a:rPr>
              <a:t> 3 CFU</a:t>
            </a:r>
            <a:r>
              <a:rPr lang="it-IT" sz="2800" b="1" dirty="0">
                <a:latin typeface="Helvetica Neue"/>
                <a:cs typeface="Helvetica Neue"/>
              </a:rPr>
              <a:t> </a:t>
            </a:r>
            <a:r>
              <a:rPr lang="it-IT" sz="2800" dirty="0">
                <a:latin typeface="Helvetica Neue"/>
                <a:cs typeface="Helvetica Neue"/>
              </a:rPr>
              <a:t>di ulteriori attività formative</a:t>
            </a:r>
          </a:p>
          <a:p>
            <a:endParaRPr lang="it-IT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1946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74838" y="551682"/>
            <a:ext cx="7171200" cy="514800"/>
          </a:xfrm>
        </p:spPr>
        <p:txBody>
          <a:bodyPr/>
          <a:lstStyle/>
          <a:p>
            <a:r>
              <a:rPr lang="it-IT" dirty="0"/>
              <a:t>Seminari </a:t>
            </a:r>
            <a:r>
              <a:rPr lang="it-IT" sz="2800" b="0" dirty="0"/>
              <a:t>(ulteriori attività formative)</a:t>
            </a:r>
          </a:p>
        </p:txBody>
      </p:sp>
      <p:graphicFrame>
        <p:nvGraphicFramePr>
          <p:cNvPr id="8" name="Segnaposto contenut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5586367"/>
              </p:ext>
            </p:extLst>
          </p:nvPr>
        </p:nvGraphicFramePr>
        <p:xfrm>
          <a:off x="265788" y="2138081"/>
          <a:ext cx="8612423" cy="34578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32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64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64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38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24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3412"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Seminari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CFU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Sem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 dirty="0" err="1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CdS</a:t>
                      </a:r>
                      <a:endParaRPr lang="it-IT" sz="2800" b="1" i="0" u="none" strike="noStrike" dirty="0">
                        <a:solidFill>
                          <a:srgbClr val="FFFF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Tutor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5341">
                <a:tc>
                  <a:txBody>
                    <a:bodyPr/>
                    <a:lstStyle/>
                    <a:p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Ricerca e sviluppo dei nuovi farmaci: la fase preclinica</a:t>
                      </a:r>
                      <a:endParaRPr lang="it-IT" sz="1800" dirty="0"/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CTF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S. Franchini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5341">
                <a:tc>
                  <a:txBody>
                    <a:bodyPr/>
                    <a:lstStyle/>
                    <a:p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Problematiche analitiche in tossicologia forense</a:t>
                      </a:r>
                      <a:endParaRPr lang="it-IT" sz="1800" dirty="0"/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CTF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C. Rustichelli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8248"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Prodotti nutraceutici: attualità̀ e prospettive </a:t>
                      </a:r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CTF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D. Bertelli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9288">
                <a:tc>
                  <a:txBody>
                    <a:bodyPr/>
                    <a:lstStyle/>
                    <a:p>
                      <a:r>
                        <a:rPr lang="it-IT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Farmacoeconomia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 farmacovigilanza </a:t>
                      </a:r>
                      <a:endParaRPr lang="it-IT" sz="1800" dirty="0"/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CTF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B. </a:t>
                      </a:r>
                      <a:r>
                        <a:rPr lang="it-IT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Ruozi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8248">
                <a:tc>
                  <a:txBody>
                    <a:bodyPr/>
                    <a:lstStyle/>
                    <a:p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Progettazione e sviluppo dei dispositivi medici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CTF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G. Tosi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" name="Segnaposto testo 4"/>
          <p:cNvSpPr>
            <a:spLocks noGrp="1"/>
          </p:cNvSpPr>
          <p:nvPr>
            <p:ph type="body" sz="quarter" idx="13"/>
          </p:nvPr>
        </p:nvSpPr>
        <p:spPr>
          <a:xfrm>
            <a:off x="2074838" y="1262035"/>
            <a:ext cx="5819396" cy="327600"/>
          </a:xfrm>
        </p:spPr>
        <p:txBody>
          <a:bodyPr/>
          <a:lstStyle/>
          <a:p>
            <a:r>
              <a:rPr lang="it-IT" b="1" i="1" dirty="0">
                <a:solidFill>
                  <a:srgbClr val="FF0000"/>
                </a:solidFill>
              </a:rPr>
              <a:t>Non necessitano di autorizzazione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0E6E2861-9006-4AE7-B08E-60D8D5171C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07" y="0"/>
            <a:ext cx="1550345" cy="1550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9955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Segnaposto contenuto 7">
            <a:extLst>
              <a:ext uri="{FF2B5EF4-FFF2-40B4-BE49-F238E27FC236}">
                <a16:creationId xmlns:a16="http://schemas.microsoft.com/office/drawing/2014/main" id="{87FF5E5A-D1A4-4F1D-890B-F19212882A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6138727"/>
              </p:ext>
            </p:extLst>
          </p:nvPr>
        </p:nvGraphicFramePr>
        <p:xfrm>
          <a:off x="368559" y="2388029"/>
          <a:ext cx="8406882" cy="34789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38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7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65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12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871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Seminari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CFU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Sem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 dirty="0" err="1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CdS</a:t>
                      </a:r>
                      <a:endParaRPr lang="it-IT" sz="2800" b="1" i="0" u="none" strike="noStrike" dirty="0">
                        <a:solidFill>
                          <a:srgbClr val="FFFF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Tutor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9841">
                <a:tc>
                  <a:txBody>
                    <a:bodyPr/>
                    <a:lstStyle/>
                    <a:p>
                      <a:r>
                        <a:rPr lang="it-IT" sz="1800" dirty="0"/>
                        <a:t>Intelligenza artificiale in ambito farmaceutico e aziendale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CTF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G. Rastelli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279635272"/>
                  </a:ext>
                </a:extLst>
              </a:tr>
              <a:tr h="519841">
                <a:tc>
                  <a:txBody>
                    <a:bodyPr/>
                    <a:lstStyle/>
                    <a:p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Strategie di comunicazione e </a:t>
                      </a:r>
                      <a:r>
                        <a:rPr lang="it-IT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problem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solving in ambito aziendale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CTF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M.C. Gamberini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9841">
                <a:tc>
                  <a:txBody>
                    <a:bodyPr/>
                    <a:lstStyle/>
                    <a:p>
                      <a:r>
                        <a:rPr lang="it-IT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Progettare e Pubblicare una attività di laboratorio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CTF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I. </a:t>
                      </a:r>
                      <a:r>
                        <a:rPr lang="it-IT" sz="18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Ottonelli</a:t>
                      </a:r>
                      <a:endParaRPr lang="it-IT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9841">
                <a:tc>
                  <a:txBody>
                    <a:bodyPr/>
                    <a:lstStyle/>
                    <a:p>
                      <a:r>
                        <a:rPr lang="it-IT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Lettura ed analisi di testi scientifici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CTF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G. </a:t>
                      </a:r>
                      <a:r>
                        <a:rPr lang="it-IT" sz="18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Milcovich</a:t>
                      </a:r>
                      <a:endParaRPr lang="it-IT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535098594"/>
                  </a:ext>
                </a:extLst>
              </a:tr>
              <a:tr h="519841">
                <a:tc>
                  <a:txBody>
                    <a:bodyPr/>
                    <a:lstStyle/>
                    <a:p>
                      <a:r>
                        <a:rPr lang="it-IT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Tecniche strumentali avanzate applicate allo studio di target biologici e allo sviluppo del farmaco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CTF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D. Tondi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2788665396"/>
                  </a:ext>
                </a:extLst>
              </a:tr>
            </a:tbl>
          </a:graphicData>
        </a:graphic>
      </p:graphicFrame>
      <p:pic>
        <p:nvPicPr>
          <p:cNvPr id="9" name="Immagine 8">
            <a:extLst>
              <a:ext uri="{FF2B5EF4-FFF2-40B4-BE49-F238E27FC236}">
                <a16:creationId xmlns:a16="http://schemas.microsoft.com/office/drawing/2014/main" id="{989D16E3-4DB0-487B-91D8-606553EFF7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07" y="0"/>
            <a:ext cx="1550666" cy="1550666"/>
          </a:xfrm>
          <a:prstGeom prst="rect">
            <a:avLst/>
          </a:prstGeom>
        </p:spPr>
      </p:pic>
      <p:sp>
        <p:nvSpPr>
          <p:cNvPr id="10" name="Titolo 1">
            <a:extLst>
              <a:ext uri="{FF2B5EF4-FFF2-40B4-BE49-F238E27FC236}">
                <a16:creationId xmlns:a16="http://schemas.microsoft.com/office/drawing/2014/main" id="{815DF21D-B46A-4FC8-8013-50D253C9F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2800" y="762384"/>
            <a:ext cx="7171200" cy="514800"/>
          </a:xfrm>
        </p:spPr>
        <p:txBody>
          <a:bodyPr/>
          <a:lstStyle/>
          <a:p>
            <a:r>
              <a:rPr lang="it-IT" dirty="0"/>
              <a:t>Seminari </a:t>
            </a:r>
            <a:r>
              <a:rPr lang="it-IT" sz="2800" b="0" dirty="0"/>
              <a:t>(ulteriori attività formative)</a:t>
            </a:r>
          </a:p>
        </p:txBody>
      </p:sp>
      <p:sp>
        <p:nvSpPr>
          <p:cNvPr id="11" name="Segnaposto testo 4">
            <a:extLst>
              <a:ext uri="{FF2B5EF4-FFF2-40B4-BE49-F238E27FC236}">
                <a16:creationId xmlns:a16="http://schemas.microsoft.com/office/drawing/2014/main" id="{584CC9B8-A92F-474A-B9C3-B8ADF9CE78F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972800" y="1386866"/>
            <a:ext cx="5819396" cy="327600"/>
          </a:xfrm>
        </p:spPr>
        <p:txBody>
          <a:bodyPr/>
          <a:lstStyle/>
          <a:p>
            <a:r>
              <a:rPr lang="it-IT" b="1" i="1" dirty="0">
                <a:solidFill>
                  <a:srgbClr val="FF0000"/>
                </a:solidFill>
              </a:rPr>
              <a:t>Non necessitano di autorizzazione</a:t>
            </a:r>
          </a:p>
        </p:txBody>
      </p:sp>
    </p:spTree>
    <p:extLst>
      <p:ext uri="{BB962C8B-B14F-4D97-AF65-F5344CB8AC3E}">
        <p14:creationId xmlns:p14="http://schemas.microsoft.com/office/powerpoint/2010/main" val="11356671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40000" y="609414"/>
            <a:ext cx="7171200" cy="514800"/>
          </a:xfrm>
        </p:spPr>
        <p:txBody>
          <a:bodyPr/>
          <a:lstStyle/>
          <a:p>
            <a:r>
              <a:rPr lang="it-IT" dirty="0"/>
              <a:t>Seminari      </a:t>
            </a:r>
            <a:r>
              <a:rPr lang="it-IT" sz="2800" b="0" dirty="0"/>
              <a:t>(ulteriori attività formative)</a:t>
            </a:r>
          </a:p>
        </p:txBody>
      </p:sp>
      <p:sp>
        <p:nvSpPr>
          <p:cNvPr id="10" name="Segnaposto testo 4"/>
          <p:cNvSpPr>
            <a:spLocks noGrp="1"/>
          </p:cNvSpPr>
          <p:nvPr>
            <p:ph type="body" sz="quarter" idx="13"/>
          </p:nvPr>
        </p:nvSpPr>
        <p:spPr>
          <a:xfrm>
            <a:off x="1440000" y="1181687"/>
            <a:ext cx="7171200" cy="327600"/>
          </a:xfrm>
        </p:spPr>
        <p:txBody>
          <a:bodyPr/>
          <a:lstStyle/>
          <a:p>
            <a:r>
              <a:rPr lang="it-IT" b="1" u="sng" dirty="0">
                <a:solidFill>
                  <a:srgbClr val="FF0000"/>
                </a:solidFill>
              </a:rPr>
              <a:t>Necessitano di autorizzazione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1065402" y="2217952"/>
            <a:ext cx="774226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latin typeface="Helvetica Neue"/>
                <a:cs typeface="Helvetica Neue"/>
              </a:rPr>
              <a:t>Si possono scegliere tutti le attività proposte dai </a:t>
            </a:r>
            <a:r>
              <a:rPr lang="it-IT" sz="2400" dirty="0" err="1">
                <a:latin typeface="Helvetica Neue"/>
                <a:cs typeface="Helvetica Neue"/>
              </a:rPr>
              <a:t>CdS</a:t>
            </a:r>
            <a:r>
              <a:rPr lang="it-IT" sz="2400" dirty="0">
                <a:latin typeface="Helvetica Neue"/>
                <a:cs typeface="Helvetica Neue"/>
              </a:rPr>
              <a:t> di </a:t>
            </a:r>
            <a:r>
              <a:rPr lang="it-IT" sz="2400" dirty="0" err="1">
                <a:latin typeface="Helvetica Neue"/>
                <a:cs typeface="Helvetica Neue"/>
              </a:rPr>
              <a:t>Unimore</a:t>
            </a:r>
            <a:r>
              <a:rPr lang="it-IT" sz="2400" dirty="0">
                <a:latin typeface="Helvetica Neue"/>
                <a:cs typeface="Helvetica Neue"/>
              </a:rPr>
              <a:t> a condizione che:</a:t>
            </a:r>
          </a:p>
          <a:p>
            <a:endParaRPr lang="it-IT" sz="2400" dirty="0">
              <a:latin typeface="Helvetica Neue"/>
              <a:cs typeface="Helvetica Neue"/>
            </a:endParaRPr>
          </a:p>
          <a:p>
            <a:pPr marL="457200" indent="-457200">
              <a:buFont typeface="Arial"/>
              <a:buChar char="•"/>
            </a:pPr>
            <a:r>
              <a:rPr lang="it-IT" sz="2400" dirty="0">
                <a:latin typeface="Helvetica Neue"/>
                <a:cs typeface="Helvetica Neue"/>
              </a:rPr>
              <a:t>Siano </a:t>
            </a:r>
            <a:r>
              <a:rPr lang="it-IT" sz="2400" b="1" dirty="0">
                <a:latin typeface="Helvetica Neue"/>
                <a:cs typeface="Helvetica Neue"/>
              </a:rPr>
              <a:t>coerenti</a:t>
            </a:r>
            <a:r>
              <a:rPr lang="it-IT" sz="2400" dirty="0">
                <a:latin typeface="Helvetica Neue"/>
                <a:cs typeface="Helvetica Neue"/>
              </a:rPr>
              <a:t> con il percorso di studi</a:t>
            </a:r>
          </a:p>
          <a:p>
            <a:pPr marL="457200" indent="-457200">
              <a:buFont typeface="Arial"/>
              <a:buChar char="•"/>
            </a:pPr>
            <a:r>
              <a:rPr lang="it-IT" sz="2400" b="1" dirty="0">
                <a:latin typeface="Helvetica Neue"/>
                <a:cs typeface="Helvetica Neue"/>
              </a:rPr>
              <a:t>Non</a:t>
            </a:r>
            <a:r>
              <a:rPr lang="it-IT" sz="2400" dirty="0">
                <a:latin typeface="Helvetica Neue"/>
                <a:cs typeface="Helvetica Neue"/>
              </a:rPr>
              <a:t> abbiano contenuti sovrapponibili anche solo parzialmente con esami obbligatori</a:t>
            </a:r>
          </a:p>
          <a:p>
            <a:pPr marL="457200" indent="-457200">
              <a:buFont typeface="Arial"/>
              <a:buChar char="•"/>
            </a:pPr>
            <a:r>
              <a:rPr lang="it-IT" sz="2400" dirty="0">
                <a:latin typeface="Helvetica Neue"/>
                <a:cs typeface="Helvetica Neue"/>
              </a:rPr>
              <a:t>Siano approvate dal consiglio di corso di studio dopo averne </a:t>
            </a:r>
            <a:r>
              <a:rPr lang="it-IT" sz="2400" b="1" dirty="0">
                <a:latin typeface="Helvetica Neue"/>
                <a:cs typeface="Helvetica Neue"/>
              </a:rPr>
              <a:t>richiesto l’autorizzazione </a:t>
            </a:r>
            <a:r>
              <a:rPr lang="it-IT" sz="2400" dirty="0">
                <a:latin typeface="Helvetica Neue"/>
                <a:cs typeface="Helvetica Neue"/>
              </a:rPr>
              <a:t>al presidente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BE1F2E4B-E723-453F-BE43-CD78CA0042E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8323"/>
          <a:stretch/>
        </p:blipFill>
        <p:spPr>
          <a:xfrm>
            <a:off x="125946" y="119771"/>
            <a:ext cx="939456" cy="1635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5138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8866" y="802262"/>
            <a:ext cx="7562889" cy="514800"/>
          </a:xfrm>
        </p:spPr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Materie a libera scelta - Seminari</a:t>
            </a:r>
            <a:endParaRPr lang="it-IT" sz="2800" b="0" dirty="0">
              <a:solidFill>
                <a:srgbClr val="FF0000"/>
              </a:solidFill>
            </a:endParaRPr>
          </a:p>
        </p:txBody>
      </p:sp>
      <p:sp>
        <p:nvSpPr>
          <p:cNvPr id="10" name="Segnaposto testo 4"/>
          <p:cNvSpPr>
            <a:spLocks noGrp="1"/>
          </p:cNvSpPr>
          <p:nvPr>
            <p:ph type="body" sz="quarter" idx="13"/>
          </p:nvPr>
        </p:nvSpPr>
        <p:spPr>
          <a:xfrm>
            <a:off x="398866" y="1431389"/>
            <a:ext cx="7171200" cy="327600"/>
          </a:xfrm>
        </p:spPr>
        <p:txBody>
          <a:bodyPr/>
          <a:lstStyle/>
          <a:p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Iter di richiesta per quelli non </a:t>
            </a:r>
            <a:r>
              <a:rPr lang="it-IT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pre</a:t>
            </a:r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-autorizzati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398867" y="2361944"/>
            <a:ext cx="8202176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it-IT" sz="2600" dirty="0">
                <a:latin typeface="Helvetica Neue"/>
                <a:cs typeface="Helvetica Neue"/>
              </a:rPr>
              <a:t>Compilare il modulo disponibile sul sito del corso di laurea </a:t>
            </a:r>
            <a:r>
              <a:rPr lang="it-IT" sz="2600" dirty="0">
                <a:latin typeface="Helvetica Neue"/>
                <a:cs typeface="Helvetica Neue"/>
                <a:sym typeface="Wingdings"/>
              </a:rPr>
              <a:t> </a:t>
            </a:r>
            <a:r>
              <a:rPr lang="it-IT" sz="2600" dirty="0">
                <a:latin typeface="Helvetica Neue"/>
                <a:cs typeface="Helvetica Neue"/>
              </a:rPr>
              <a:t>sezione «Didattica del </a:t>
            </a:r>
            <a:r>
              <a:rPr lang="it-IT" sz="2600" dirty="0" err="1">
                <a:latin typeface="Helvetica Neue"/>
                <a:cs typeface="Helvetica Neue"/>
              </a:rPr>
              <a:t>CdS</a:t>
            </a:r>
            <a:r>
              <a:rPr lang="it-IT" sz="2600" dirty="0">
                <a:latin typeface="Helvetica Neue"/>
                <a:cs typeface="Helvetica Neue"/>
              </a:rPr>
              <a:t> </a:t>
            </a:r>
            <a:r>
              <a:rPr lang="it-IT" sz="2600" dirty="0">
                <a:latin typeface="Helvetica Neue"/>
                <a:cs typeface="Helvetica Neue"/>
                <a:sym typeface="Wingdings" pitchFamily="2" charset="2"/>
              </a:rPr>
              <a:t> </a:t>
            </a:r>
            <a:r>
              <a:rPr lang="it-IT" sz="2600" i="1" dirty="0">
                <a:latin typeface="Helvetica Neue"/>
                <a:cs typeface="Helvetica Neue"/>
              </a:rPr>
              <a:t>esami a libera scelta e seminari</a:t>
            </a:r>
            <a:r>
              <a:rPr lang="it-IT" sz="2600" dirty="0">
                <a:latin typeface="Helvetica Neue"/>
                <a:cs typeface="Helvetica Neue"/>
              </a:rPr>
              <a:t>» o presso la segreteria studenti;</a:t>
            </a:r>
          </a:p>
          <a:p>
            <a:pPr marL="285750" indent="-285750">
              <a:buFontTx/>
              <a:buChar char="-"/>
            </a:pPr>
            <a:endParaRPr lang="it-IT" sz="2600" dirty="0">
              <a:latin typeface="Helvetica Neue"/>
              <a:cs typeface="Helvetica Neue"/>
            </a:endParaRPr>
          </a:p>
          <a:p>
            <a:pPr marL="285750" indent="-285750">
              <a:buFontTx/>
              <a:buChar char="-"/>
            </a:pPr>
            <a:r>
              <a:rPr lang="it-IT" sz="2600" dirty="0">
                <a:latin typeface="Helvetica Neue"/>
                <a:cs typeface="Helvetica Neue"/>
              </a:rPr>
              <a:t>Consegnarlo alla segreteria studenti o </a:t>
            </a:r>
            <a:r>
              <a:rPr lang="it-IT" sz="2600" b="1" dirty="0">
                <a:latin typeface="Helvetica Neue"/>
                <a:cs typeface="Helvetica Neue"/>
              </a:rPr>
              <a:t>inviarlo</a:t>
            </a:r>
            <a:r>
              <a:rPr lang="it-IT" sz="2600" dirty="0">
                <a:latin typeface="Helvetica Neue"/>
                <a:cs typeface="Helvetica Neue"/>
              </a:rPr>
              <a:t> </a:t>
            </a:r>
            <a:r>
              <a:rPr lang="it-IT" sz="2600" b="1" dirty="0">
                <a:latin typeface="Helvetica Neue"/>
                <a:cs typeface="Helvetica Neue"/>
              </a:rPr>
              <a:t>per mail </a:t>
            </a:r>
            <a:r>
              <a:rPr lang="it-IT" sz="2600" b="1" dirty="0">
                <a:solidFill>
                  <a:srgbClr val="FF0000"/>
                </a:solidFill>
                <a:latin typeface="Helvetica Neue"/>
                <a:cs typeface="Helvetica Neue"/>
              </a:rPr>
              <a:t>firmato</a:t>
            </a:r>
            <a:r>
              <a:rPr lang="it-IT" sz="2600" dirty="0">
                <a:latin typeface="Helvetica Neue"/>
                <a:cs typeface="Helvetica Neue"/>
              </a:rPr>
              <a:t> e con allegati all’indirizzo </a:t>
            </a:r>
            <a:r>
              <a:rPr lang="it-IT" sz="2600" dirty="0">
                <a:latin typeface="Helvetica Neue"/>
                <a:cs typeface="Helvetica Neue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segrstud.scienzevita.farmacia@unimore.it</a:t>
            </a:r>
            <a:endParaRPr lang="it-IT" sz="2600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493807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308610" y="360491"/>
            <a:ext cx="852678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/>
              <a:t>Modena,……………………..….. </a:t>
            </a:r>
          </a:p>
          <a:p>
            <a:r>
              <a:rPr lang="it-IT" sz="1200" dirty="0"/>
              <a:t>Al Presidente del corso di studio……………………………………………..………………… </a:t>
            </a:r>
          </a:p>
          <a:p>
            <a:r>
              <a:rPr lang="it-IT" sz="1200" dirty="0"/>
              <a:t>Dipartimento di Scienze della Vita </a:t>
            </a:r>
          </a:p>
          <a:p>
            <a:r>
              <a:rPr lang="it-IT" sz="1200" dirty="0"/>
              <a:t>Università degli Studi di Modena e Reggio Emilia </a:t>
            </a:r>
          </a:p>
          <a:p>
            <a:endParaRPr lang="it-IT" sz="1200" b="1" dirty="0"/>
          </a:p>
          <a:p>
            <a:r>
              <a:rPr lang="it-IT" sz="1200" b="1" dirty="0"/>
              <a:t>OGGETTO: Richiesta di frequenza e/o accreditamento attività di libera scelta </a:t>
            </a:r>
            <a:endParaRPr lang="it-IT" sz="1200" dirty="0"/>
          </a:p>
          <a:p>
            <a:r>
              <a:rPr lang="it-IT" sz="1200" dirty="0"/>
              <a:t>Il/La sottoscritto/a ……………………………………........................ </a:t>
            </a:r>
          </a:p>
          <a:p>
            <a:r>
              <a:rPr lang="it-IT" sz="1200" dirty="0"/>
              <a:t>Corso di Studio in .......................................................………… </a:t>
            </a:r>
          </a:p>
          <a:p>
            <a:r>
              <a:rPr lang="de-DE" sz="1200" dirty="0" err="1"/>
              <a:t>Ordinamento</a:t>
            </a:r>
            <a:r>
              <a:rPr lang="de-DE" sz="1200" dirty="0"/>
              <a:t> </a:t>
            </a:r>
            <a:r>
              <a:rPr lang="de-DE" sz="1200" dirty="0" err="1"/>
              <a:t>Dm</a:t>
            </a:r>
            <a:r>
              <a:rPr lang="de-DE" sz="1200" dirty="0"/>
              <a:t>. 509/99 </a:t>
            </a:r>
            <a:r>
              <a:rPr lang="de-DE" sz="1200" dirty="0" err="1"/>
              <a:t>Dm</a:t>
            </a:r>
            <a:r>
              <a:rPr lang="de-DE" sz="1200" dirty="0"/>
              <a:t>. 270/04 </a:t>
            </a:r>
          </a:p>
          <a:p>
            <a:r>
              <a:rPr lang="it-IT" sz="1200" dirty="0"/>
              <a:t>matricola n° ...................anno di corso……………) </a:t>
            </a:r>
          </a:p>
          <a:p>
            <a:r>
              <a:rPr lang="it-IT" sz="1200" dirty="0"/>
              <a:t>chiede di potere: </a:t>
            </a:r>
          </a:p>
          <a:p>
            <a:r>
              <a:rPr lang="it-IT" sz="1200" dirty="0"/>
              <a:t>□ frequentare </a:t>
            </a:r>
          </a:p>
          <a:p>
            <a:r>
              <a:rPr lang="it-IT" sz="1200" dirty="0"/>
              <a:t>□ avere accreditate </a:t>
            </a:r>
          </a:p>
          <a:p>
            <a:r>
              <a:rPr lang="it-IT" sz="1200" dirty="0"/>
              <a:t>le attività sottoelencate, indicando se nella categoria “Materie a scelta” o “Altre attività formative”: </a:t>
            </a:r>
          </a:p>
          <a:p>
            <a:r>
              <a:rPr lang="it-IT" sz="1200" dirty="0"/>
              <a:t>- ……………………………………………………………………………………………………………………………... </a:t>
            </a:r>
          </a:p>
          <a:p>
            <a:r>
              <a:rPr lang="it-IT" sz="1200" dirty="0"/>
              <a:t>- ……………………………………………………………………………………………………………………………... </a:t>
            </a:r>
          </a:p>
          <a:p>
            <a:r>
              <a:rPr lang="it-IT" sz="1200" dirty="0"/>
              <a:t>Se si tratta di attività </a:t>
            </a:r>
            <a:r>
              <a:rPr lang="it-IT" sz="1200" u="sng" dirty="0"/>
              <a:t>già frequentate </a:t>
            </a:r>
            <a:r>
              <a:rPr lang="it-IT" sz="1200" dirty="0"/>
              <a:t>si allega certificato, prodotto dal Referente su carta intestata, che attesta titolo, durata dell’attività, superamento di prova idoneativa e CFU proposti; contenuti/programma svolto. </a:t>
            </a:r>
          </a:p>
          <a:p>
            <a:r>
              <a:rPr lang="it-IT" sz="1200" dirty="0"/>
              <a:t>Se si tratta di attività </a:t>
            </a:r>
            <a:r>
              <a:rPr lang="it-IT" sz="1200" u="sng" dirty="0"/>
              <a:t>da frequentare </a:t>
            </a:r>
            <a:r>
              <a:rPr lang="it-IT" sz="1200" dirty="0"/>
              <a:t>si allega: </a:t>
            </a:r>
          </a:p>
          <a:p>
            <a:r>
              <a:rPr lang="it-IT" sz="1200" dirty="0"/>
              <a:t>- titolo, </a:t>
            </a:r>
          </a:p>
          <a:p>
            <a:r>
              <a:rPr lang="it-IT" sz="1200" dirty="0"/>
              <a:t>- programma/contenuti </a:t>
            </a:r>
          </a:p>
          <a:p>
            <a:r>
              <a:rPr lang="it-IT" sz="1200" dirty="0"/>
              <a:t>- </a:t>
            </a:r>
            <a:r>
              <a:rPr lang="it-IT" sz="1200" dirty="0" err="1"/>
              <a:t>cfu</a:t>
            </a:r>
            <a:r>
              <a:rPr lang="it-IT" sz="1200" dirty="0"/>
              <a:t> </a:t>
            </a:r>
          </a:p>
          <a:p>
            <a:r>
              <a:rPr lang="it-IT" sz="1200" dirty="0"/>
              <a:t>- corso di laurea, dipartimento organizzatore o “Ente erogatore” </a:t>
            </a:r>
          </a:p>
          <a:p>
            <a:r>
              <a:rPr lang="it-IT" sz="1200" dirty="0"/>
              <a:t>- docente o relatore </a:t>
            </a:r>
          </a:p>
          <a:p>
            <a:r>
              <a:rPr lang="it-IT" sz="1200" dirty="0"/>
              <a:t>- motivo della scelta del corso/seminario richiesto </a:t>
            </a:r>
          </a:p>
          <a:p>
            <a:r>
              <a:rPr lang="it-IT" sz="1200" b="1" dirty="0"/>
              <a:t>N.B </a:t>
            </a:r>
            <a:endParaRPr lang="it-IT" sz="1200" dirty="0"/>
          </a:p>
          <a:p>
            <a:r>
              <a:rPr lang="it-IT" sz="1200" dirty="0"/>
              <a:t>L’accettazione di insegnamenti a libera scelta che prevedono ore di laboratorio è subordinata all’effettiva disponibilità di postazioni di lavoro e alla capienza del laboratorio stesso. Per l’occupazione di eventuali posti disponibili si utilizzerà il criterio dell’ordine di arrivo delle richieste. </a:t>
            </a:r>
          </a:p>
          <a:p>
            <a:r>
              <a:rPr lang="it-IT" sz="1200" dirty="0"/>
              <a:t>In fede </a:t>
            </a:r>
          </a:p>
          <a:p>
            <a:r>
              <a:rPr lang="it-IT" sz="1200" dirty="0"/>
              <a:t>____________________________ </a:t>
            </a:r>
          </a:p>
        </p:txBody>
      </p:sp>
    </p:spTree>
    <p:extLst>
      <p:ext uri="{BB962C8B-B14F-4D97-AF65-F5344CB8AC3E}">
        <p14:creationId xmlns:p14="http://schemas.microsoft.com/office/powerpoint/2010/main" val="3965452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4159" y="563399"/>
            <a:ext cx="7562889" cy="514800"/>
          </a:xfrm>
        </p:spPr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Materie a libera scelta - Seminari</a:t>
            </a:r>
            <a:endParaRPr lang="it-IT" sz="2800" b="0" dirty="0">
              <a:solidFill>
                <a:srgbClr val="FF0000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434159" y="1505428"/>
            <a:ext cx="8481059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latin typeface="Helvetica Neue"/>
                <a:cs typeface="Helvetica Neue"/>
              </a:rPr>
              <a:t>Per scegliere esami e seminari guardare i </a:t>
            </a:r>
            <a:r>
              <a:rPr lang="it-IT" sz="2000" u="sng" dirty="0">
                <a:latin typeface="Helvetica Neue"/>
                <a:cs typeface="Helvetica Neue"/>
              </a:rPr>
              <a:t>contenuti su esse3</a:t>
            </a:r>
          </a:p>
          <a:p>
            <a:endParaRPr lang="it-IT" sz="2000" dirty="0">
              <a:latin typeface="Helvetica Neue"/>
              <a:cs typeface="Helvetica Neue"/>
            </a:endParaRPr>
          </a:p>
          <a:p>
            <a:r>
              <a:rPr lang="it-IT" sz="2000" dirty="0">
                <a:latin typeface="Helvetica Neue"/>
                <a:cs typeface="Helvetica Neue"/>
              </a:rPr>
              <a:t>Nel caso vogliate chiedere l’autorizzazione a sostenere un esame non in elenco e dobbiate attendere la risposta, inserite nel piano un </a:t>
            </a:r>
            <a:r>
              <a:rPr lang="it-IT" sz="2000" u="sng" dirty="0">
                <a:latin typeface="Helvetica Neue"/>
                <a:cs typeface="Helvetica Neue"/>
              </a:rPr>
              <a:t>esame qualsiasi</a:t>
            </a:r>
            <a:r>
              <a:rPr lang="it-IT" sz="2000" dirty="0">
                <a:latin typeface="Helvetica Neue"/>
                <a:cs typeface="Helvetica Neue"/>
              </a:rPr>
              <a:t> per poter chiudere la carriera a 300 </a:t>
            </a:r>
            <a:r>
              <a:rPr lang="it-IT" sz="2000" dirty="0" err="1">
                <a:latin typeface="Helvetica Neue"/>
                <a:cs typeface="Helvetica Neue"/>
              </a:rPr>
              <a:t>cfu</a:t>
            </a:r>
            <a:r>
              <a:rPr lang="it-IT" sz="2000" dirty="0">
                <a:latin typeface="Helvetica Neue"/>
                <a:cs typeface="Helvetica Neue"/>
              </a:rPr>
              <a:t> e poi, appena avuta la risposta, inserite l’insegnamento corretto.</a:t>
            </a:r>
          </a:p>
          <a:p>
            <a:endParaRPr lang="it-IT" sz="2000" dirty="0">
              <a:latin typeface="Helvetica Neue"/>
              <a:cs typeface="Helvetica Neue"/>
            </a:endParaRPr>
          </a:p>
          <a:p>
            <a:r>
              <a:rPr lang="it-IT" sz="2000" dirty="0">
                <a:latin typeface="Helvetica Neue"/>
                <a:cs typeface="Helvetica Neue"/>
              </a:rPr>
              <a:t>Al termine della compilazione del piano è necessario cliccare il pulsante </a:t>
            </a:r>
            <a:r>
              <a:rPr lang="it-IT" sz="2000" b="1" dirty="0">
                <a:latin typeface="Helvetica Neue"/>
                <a:cs typeface="Helvetica Neue"/>
              </a:rPr>
              <a:t>«conferma piano» </a:t>
            </a:r>
            <a:r>
              <a:rPr lang="it-IT" sz="2000" dirty="0">
                <a:latin typeface="Helvetica Neue"/>
                <a:cs typeface="Helvetica Neue"/>
              </a:rPr>
              <a:t>e poi </a:t>
            </a:r>
            <a:r>
              <a:rPr lang="it-IT" sz="2000" b="1" dirty="0">
                <a:latin typeface="Helvetica Neue"/>
                <a:cs typeface="Helvetica Neue"/>
              </a:rPr>
              <a:t>«conferma definitivamente».</a:t>
            </a:r>
          </a:p>
          <a:p>
            <a:endParaRPr lang="it-IT" sz="2000" dirty="0">
              <a:latin typeface="Helvetica Neue"/>
              <a:cs typeface="Helvetica Neue"/>
            </a:endParaRPr>
          </a:p>
          <a:p>
            <a:r>
              <a:rPr lang="it-IT" sz="2000" dirty="0">
                <a:highlight>
                  <a:srgbClr val="FFFF00"/>
                </a:highlight>
                <a:latin typeface="Helvetica Neue"/>
                <a:cs typeface="Helvetica Neue"/>
              </a:rPr>
              <a:t>Anche dopo aver confermato definitivamente il piano </a:t>
            </a:r>
            <a:r>
              <a:rPr lang="it-IT" sz="2000" b="1" dirty="0">
                <a:highlight>
                  <a:srgbClr val="FFFF00"/>
                </a:highlight>
                <a:latin typeface="Helvetica Neue"/>
                <a:cs typeface="Helvetica Neue"/>
              </a:rPr>
              <a:t>è possibile modificarlo</a:t>
            </a:r>
            <a:r>
              <a:rPr lang="it-IT" sz="2000" dirty="0">
                <a:highlight>
                  <a:srgbClr val="FFFF00"/>
                </a:highlight>
                <a:latin typeface="Helvetica Neue"/>
                <a:cs typeface="Helvetica Neue"/>
              </a:rPr>
              <a:t> purché </a:t>
            </a:r>
            <a:r>
              <a:rPr lang="it-IT" sz="2000" u="sng" dirty="0">
                <a:highlight>
                  <a:srgbClr val="FFFF00"/>
                </a:highlight>
                <a:latin typeface="Helvetica Neue"/>
                <a:cs typeface="Helvetica Neue"/>
              </a:rPr>
              <a:t>non sia scaduto il periodo di compilazione</a:t>
            </a:r>
            <a:r>
              <a:rPr lang="it-IT" sz="2000" dirty="0">
                <a:highlight>
                  <a:srgbClr val="FFFF00"/>
                </a:highlight>
                <a:latin typeface="Helvetica Neue"/>
                <a:cs typeface="Helvetica Neue"/>
              </a:rPr>
              <a:t>.</a:t>
            </a:r>
          </a:p>
          <a:p>
            <a:r>
              <a:rPr lang="it-IT" sz="2000" dirty="0">
                <a:latin typeface="Helvetica Neue"/>
                <a:cs typeface="Helvetica Neue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9081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5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5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5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08359" y="185017"/>
            <a:ext cx="7804071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rgbClr val="FF0000"/>
                </a:solidFill>
                <a:latin typeface="Helvetica Neue"/>
                <a:cs typeface="Helvetica Neue"/>
              </a:rPr>
              <a:t>Segreteria didattica</a:t>
            </a:r>
            <a:r>
              <a:rPr lang="it-IT" sz="2800" dirty="0">
                <a:solidFill>
                  <a:srgbClr val="FF0000"/>
                </a:solidFill>
                <a:latin typeface="Helvetica Neue"/>
                <a:cs typeface="Helvetica Neue"/>
              </a:rPr>
              <a:t>:</a:t>
            </a:r>
          </a:p>
          <a:p>
            <a:endParaRPr lang="it-IT" sz="2400" dirty="0">
              <a:solidFill>
                <a:schemeClr val="tx1">
                  <a:lumMod val="65000"/>
                  <a:lumOff val="35000"/>
                </a:schemeClr>
              </a:solidFill>
              <a:latin typeface="Helvetica Neue"/>
              <a:cs typeface="Helvetica Neue"/>
            </a:endParaRPr>
          </a:p>
          <a:p>
            <a:r>
              <a:rPr lang="it-IT" sz="2400" dirty="0">
                <a:solidFill>
                  <a:srgbClr val="0000FF"/>
                </a:solidFill>
                <a:latin typeface="Helvetica Neue"/>
                <a:cs typeface="Helvetica Neue"/>
                <a:hlinkClick r:id="rId2"/>
              </a:rPr>
              <a:t>didattica.dsv.mo@unimore.it </a:t>
            </a:r>
            <a:endParaRPr lang="it-IT" sz="2400" dirty="0">
              <a:solidFill>
                <a:schemeClr val="tx1">
                  <a:lumMod val="65000"/>
                  <a:lumOff val="35000"/>
                </a:schemeClr>
              </a:solidFill>
              <a:latin typeface="Helvetica Neue"/>
              <a:cs typeface="Helvetica Neue"/>
            </a:endParaRPr>
          </a:p>
          <a:p>
            <a:endParaRPr lang="it-IT" sz="2200" dirty="0">
              <a:solidFill>
                <a:schemeClr val="tx1">
                  <a:lumMod val="65000"/>
                  <a:lumOff val="35000"/>
                </a:schemeClr>
              </a:solidFill>
              <a:latin typeface="Helvetica Neue"/>
              <a:cs typeface="Helvetica Neue"/>
            </a:endParaRPr>
          </a:p>
          <a:p>
            <a:r>
              <a:rPr lang="it-IT" sz="2200" dirty="0">
                <a:latin typeface="Helvetica Neue"/>
                <a:cs typeface="Helvetica Neue"/>
              </a:rPr>
              <a:t>Dott.ssa Micol Marchetti: 059 2058524</a:t>
            </a:r>
          </a:p>
          <a:p>
            <a:r>
              <a:rPr lang="it-IT" sz="2200" dirty="0">
                <a:latin typeface="Helvetica Neue"/>
                <a:cs typeface="Helvetica Neue"/>
              </a:rPr>
              <a:t>Dott. Paolo Leonelli: 059 2058528</a:t>
            </a:r>
          </a:p>
          <a:p>
            <a:endParaRPr lang="it-IT" sz="2400" dirty="0">
              <a:solidFill>
                <a:schemeClr val="tx1">
                  <a:lumMod val="65000"/>
                  <a:lumOff val="35000"/>
                </a:schemeClr>
              </a:solidFill>
              <a:latin typeface="Helvetica Neue"/>
              <a:cs typeface="Helvetica Neue"/>
            </a:endParaRPr>
          </a:p>
          <a:p>
            <a:r>
              <a:rPr lang="it-IT" sz="2400" dirty="0">
                <a:latin typeface="Helvetica Neue"/>
                <a:cs typeface="Helvetica Neue"/>
              </a:rPr>
              <a:t>Tutte le mattine ufficio 1° piano via Campi 103</a:t>
            </a:r>
          </a:p>
          <a:p>
            <a:endParaRPr lang="it-IT" sz="2400" dirty="0">
              <a:solidFill>
                <a:schemeClr val="tx1">
                  <a:lumMod val="65000"/>
                  <a:lumOff val="35000"/>
                </a:schemeClr>
              </a:solidFill>
              <a:latin typeface="Helvetica Neue"/>
              <a:cs typeface="Helvetica Neue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38994EA-8E99-4CB7-8401-34D019BD0CB3}"/>
              </a:ext>
            </a:extLst>
          </p:cNvPr>
          <p:cNvSpPr txBox="1"/>
          <p:nvPr/>
        </p:nvSpPr>
        <p:spPr>
          <a:xfrm>
            <a:off x="208359" y="3429000"/>
            <a:ext cx="84721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Siti utili: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b="1" dirty="0">
                <a:hlinkClick r:id="rId3"/>
              </a:rPr>
              <a:t>https://www.sport.unimore.it/</a:t>
            </a:r>
            <a:endParaRPr lang="it-IT" b="1" dirty="0"/>
          </a:p>
          <a:p>
            <a:r>
              <a:rPr lang="it-IT" b="1" dirty="0"/>
              <a:t>Programma sport excellence </a:t>
            </a:r>
          </a:p>
          <a:p>
            <a:endParaRPr lang="it-IT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dirty="0">
                <a:hlinkClick r:id="rId4"/>
              </a:rPr>
              <a:t>https://www.unimore.it/didattica/forminse.html</a:t>
            </a:r>
            <a:endParaRPr lang="it-IT" dirty="0"/>
          </a:p>
          <a:p>
            <a:r>
              <a:rPr lang="it-IT" b="1" dirty="0"/>
              <a:t>Formazione iniziale degli insegnanti</a:t>
            </a:r>
          </a:p>
          <a:p>
            <a:endParaRPr lang="it-IT" b="1" dirty="0"/>
          </a:p>
          <a:p>
            <a:r>
              <a:rPr lang="it-IT" dirty="0">
                <a:hlinkClick r:id="rId5"/>
              </a:rPr>
              <a:t>Conseguimento 24 CFU in ambito </a:t>
            </a:r>
            <a:r>
              <a:rPr lang="it-IT" dirty="0" err="1">
                <a:hlinkClick r:id="rId5"/>
              </a:rPr>
              <a:t>antropo</a:t>
            </a:r>
            <a:r>
              <a:rPr lang="it-IT" dirty="0">
                <a:hlinkClick r:id="rId5"/>
              </a:rPr>
              <a:t>-psico-pedagogico e metodologie e tecnologie didattiche (ex DM 616/17) ed elenco insegnamenti riconosciuti da </a:t>
            </a:r>
            <a:r>
              <a:rPr lang="it-IT" dirty="0" err="1">
                <a:hlinkClick r:id="rId5"/>
              </a:rPr>
              <a:t>Unimore</a:t>
            </a:r>
            <a:r>
              <a:rPr lang="it-IT" dirty="0">
                <a:hlinkClick r:id="rId5"/>
              </a:rPr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53457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947954" y="660906"/>
            <a:ext cx="778652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FF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Periodo</a:t>
            </a:r>
            <a:r>
              <a:rPr lang="it-IT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in cui sarà possibile compilare i piani on-line (dal IV anno):</a:t>
            </a:r>
          </a:p>
          <a:p>
            <a:endParaRPr lang="it-IT" sz="20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285750" indent="-285750">
              <a:buFontTx/>
              <a:buChar char="-"/>
            </a:pPr>
            <a:r>
              <a:rPr lang="it-IT" sz="2400" u="sng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Dal 3 novembre 2025 al 29 maggio 2026</a:t>
            </a:r>
          </a:p>
          <a:p>
            <a:pPr marL="285750" indent="-285750">
              <a:buFontTx/>
              <a:buChar char="-"/>
            </a:pPr>
            <a:endParaRPr lang="it-IT" sz="2000" dirty="0">
              <a:solidFill>
                <a:schemeClr val="tx1">
                  <a:lumMod val="65000"/>
                  <a:lumOff val="35000"/>
                </a:schemeClr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947954" y="2292122"/>
            <a:ext cx="7596231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FF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Procedura</a:t>
            </a:r>
            <a:r>
              <a:rPr lang="it-IT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 </a:t>
            </a:r>
          </a:p>
          <a:p>
            <a:r>
              <a:rPr lang="it-IT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Entrare in esse3 con login personale</a:t>
            </a:r>
          </a:p>
          <a:p>
            <a:r>
              <a:rPr lang="it-IT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Da Menù a destra: area studente</a:t>
            </a:r>
          </a:p>
          <a:p>
            <a:r>
              <a:rPr lang="it-IT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Pulsante: Piano carriera</a:t>
            </a:r>
          </a:p>
          <a:p>
            <a:r>
              <a:rPr lang="it-IT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Pulsante: Nuovo Piano</a:t>
            </a:r>
          </a:p>
          <a:p>
            <a:r>
              <a:rPr lang="it-IT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Seguire le indicazioni inserite</a:t>
            </a:r>
          </a:p>
          <a:p>
            <a:endParaRPr lang="it-IT" sz="20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it-IT" sz="2000" b="1" dirty="0">
                <a:solidFill>
                  <a:srgbClr val="FF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Scegliere</a:t>
            </a:r>
            <a:r>
              <a:rPr lang="it-IT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 </a:t>
            </a:r>
          </a:p>
          <a:p>
            <a:r>
              <a:rPr lang="it-IT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minimo 8 cfu - massimo 18 cfu di «Esami a libera scelta»</a:t>
            </a:r>
          </a:p>
          <a:p>
            <a:r>
              <a:rPr lang="it-IT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minimo 3 </a:t>
            </a:r>
            <a:r>
              <a:rPr lang="it-IT" sz="2000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cfu</a:t>
            </a:r>
            <a:r>
              <a:rPr lang="it-IT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- massimo 8 </a:t>
            </a:r>
            <a:r>
              <a:rPr lang="it-IT" sz="2000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cfu</a:t>
            </a:r>
            <a:r>
              <a:rPr lang="it-IT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di «Altre attività formative» come seminari</a:t>
            </a:r>
          </a:p>
        </p:txBody>
      </p:sp>
    </p:spTree>
    <p:extLst>
      <p:ext uri="{BB962C8B-B14F-4D97-AF65-F5344CB8AC3E}">
        <p14:creationId xmlns:p14="http://schemas.microsoft.com/office/powerpoint/2010/main" val="2347034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1400" y="1430606"/>
            <a:ext cx="7171200" cy="514800"/>
          </a:xfrm>
        </p:spPr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Materie a libera scelta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1440000" y="2497667"/>
            <a:ext cx="64340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>
                <a:latin typeface="Helvetica Neue"/>
                <a:cs typeface="Helvetica Neue"/>
              </a:rPr>
              <a:t>Ogni piano di studio deve prevedere </a:t>
            </a:r>
            <a:r>
              <a:rPr lang="it-IT" sz="2800" b="1" u="sng" dirty="0">
                <a:solidFill>
                  <a:srgbClr val="FF0000"/>
                </a:solidFill>
                <a:latin typeface="Helvetica Neue"/>
                <a:cs typeface="Helvetica Neue"/>
              </a:rPr>
              <a:t>almeno</a:t>
            </a:r>
            <a:r>
              <a:rPr lang="it-IT" sz="2800" b="1" u="sng" dirty="0">
                <a:latin typeface="Helvetica Neue"/>
                <a:cs typeface="Helvetica Neue"/>
              </a:rPr>
              <a:t> 8 CFU </a:t>
            </a:r>
            <a:r>
              <a:rPr lang="it-IT" sz="2800" dirty="0">
                <a:latin typeface="Helvetica Neue"/>
                <a:cs typeface="Helvetica Neue"/>
              </a:rPr>
              <a:t>a libera scelta dello studente</a:t>
            </a:r>
          </a:p>
          <a:p>
            <a:endParaRPr lang="it-IT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13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>
            <a:extLst>
              <a:ext uri="{FF2B5EF4-FFF2-40B4-BE49-F238E27FC236}">
                <a16:creationId xmlns:a16="http://schemas.microsoft.com/office/drawing/2014/main" id="{BADF8CED-9D8E-4DC6-B3AB-740D6644F1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07" y="0"/>
            <a:ext cx="1581876" cy="1581876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06447" y="584707"/>
            <a:ext cx="7171200" cy="514800"/>
          </a:xfrm>
        </p:spPr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Materie a libera scelta</a:t>
            </a:r>
          </a:p>
        </p:txBody>
      </p:sp>
      <p:graphicFrame>
        <p:nvGraphicFramePr>
          <p:cNvPr id="8" name="Segnaposto contenut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8424089"/>
              </p:ext>
            </p:extLst>
          </p:nvPr>
        </p:nvGraphicFramePr>
        <p:xfrm>
          <a:off x="304799" y="1902840"/>
          <a:ext cx="8534401" cy="40328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047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03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20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56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16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3717"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Materia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CFU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Sem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 dirty="0" err="1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CdS</a:t>
                      </a:r>
                      <a:endParaRPr lang="it-IT" sz="2800" b="1" i="0" u="none" strike="noStrike" dirty="0">
                        <a:solidFill>
                          <a:srgbClr val="FFFF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Docente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374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Progettazione dei Farmaci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CTF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G. Rastelli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3079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Controllo di qualità degli alimenti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CTF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D. Bertelli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432">
                <a:tc rowSpan="2"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US" sz="2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Biological drugs: from concept to delivery (E)</a:t>
                      </a:r>
                      <a:endParaRPr lang="it-IT" sz="20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it-IT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it-IT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it-IT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CTF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it-IT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M.P. Costi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20559">
                <a:tc vMerge="1"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endParaRPr lang="it-IT" sz="20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it-IT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it-IT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it-IT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CTF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it-IT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J.T. </a:t>
                      </a:r>
                      <a:r>
                        <a:rPr lang="it-IT" sz="20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Duskey</a:t>
                      </a:r>
                      <a:endParaRPr lang="it-IT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81204076"/>
                  </a:ext>
                </a:extLst>
              </a:tr>
              <a:tr h="489374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Prodotti ad uso cosmetico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C. Baraldi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5118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Dispositivi medici</a:t>
                      </a:r>
                      <a:endParaRPr lang="it-IT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M.A. Vandelli, G. Tosi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" name="Segnaposto testo 4"/>
          <p:cNvSpPr>
            <a:spLocks noGrp="1"/>
          </p:cNvSpPr>
          <p:nvPr>
            <p:ph type="body" sz="quarter" idx="13"/>
          </p:nvPr>
        </p:nvSpPr>
        <p:spPr>
          <a:xfrm>
            <a:off x="1906447" y="1173573"/>
            <a:ext cx="5903192" cy="327600"/>
          </a:xfrm>
        </p:spPr>
        <p:txBody>
          <a:bodyPr/>
          <a:lstStyle/>
          <a:p>
            <a:r>
              <a:rPr lang="it-IT" dirty="0"/>
              <a:t>Non necessitano di autorizzazione</a:t>
            </a:r>
          </a:p>
        </p:txBody>
      </p:sp>
    </p:spTree>
    <p:extLst>
      <p:ext uri="{BB962C8B-B14F-4D97-AF65-F5344CB8AC3E}">
        <p14:creationId xmlns:p14="http://schemas.microsoft.com/office/powerpoint/2010/main" val="553038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egnaposto contenuto 7">
            <a:extLst>
              <a:ext uri="{FF2B5EF4-FFF2-40B4-BE49-F238E27FC236}">
                <a16:creationId xmlns:a16="http://schemas.microsoft.com/office/drawing/2014/main" id="{B133D9C8-3CCA-4A5F-BD31-DEDE1112AF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7968181"/>
              </p:ext>
            </p:extLst>
          </p:nvPr>
        </p:nvGraphicFramePr>
        <p:xfrm>
          <a:off x="328365" y="1568470"/>
          <a:ext cx="8534401" cy="24958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047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03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32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4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14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3717"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Materia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CFU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Sem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 dirty="0" err="1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CdS</a:t>
                      </a:r>
                      <a:endParaRPr lang="it-IT" sz="2800" b="1" i="0" u="none" strike="noStrike" dirty="0">
                        <a:solidFill>
                          <a:srgbClr val="FFFF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Docente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374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Gestione aziendale- Gestione della farmacia*</a:t>
                      </a:r>
                      <a:endParaRPr lang="it-IT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</a:t>
                      </a:r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 De Canio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3079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Chimica dei farmaci ad uso veterinario</a:t>
                      </a:r>
                      <a:endParaRPr lang="it-IT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A. Venturelli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7496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it-IT" sz="2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Statistica per la ricerca biomedica</a:t>
                      </a:r>
                      <a:endParaRPr lang="it-IT" sz="20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it-IT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it-IT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it-IT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Biotech </a:t>
                      </a:r>
                      <a:r>
                        <a:rPr lang="it-IT" sz="20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Med</a:t>
                      </a:r>
                      <a:endParaRPr lang="it-IT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it-IT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R. D’Amico</a:t>
                      </a:r>
                      <a:endParaRPr lang="it-IT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8" name="Immagine 7">
            <a:extLst>
              <a:ext uri="{FF2B5EF4-FFF2-40B4-BE49-F238E27FC236}">
                <a16:creationId xmlns:a16="http://schemas.microsoft.com/office/drawing/2014/main" id="{06F63156-89B5-49C3-B5ED-55B19A9388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643" y="8867"/>
            <a:ext cx="1489718" cy="1489718"/>
          </a:xfrm>
          <a:prstGeom prst="rect">
            <a:avLst/>
          </a:prstGeom>
        </p:spPr>
      </p:pic>
      <p:sp>
        <p:nvSpPr>
          <p:cNvPr id="9" name="Titolo 1">
            <a:extLst>
              <a:ext uri="{FF2B5EF4-FFF2-40B4-BE49-F238E27FC236}">
                <a16:creationId xmlns:a16="http://schemas.microsoft.com/office/drawing/2014/main" id="{E893BF08-0185-41E1-A4A9-7B93CE6A6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6882" y="408684"/>
            <a:ext cx="5371347" cy="514800"/>
          </a:xfrm>
        </p:spPr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Materie a libera scelta</a:t>
            </a:r>
          </a:p>
        </p:txBody>
      </p:sp>
      <p:sp>
        <p:nvSpPr>
          <p:cNvPr id="10" name="Segnaposto testo 4">
            <a:extLst>
              <a:ext uri="{FF2B5EF4-FFF2-40B4-BE49-F238E27FC236}">
                <a16:creationId xmlns:a16="http://schemas.microsoft.com/office/drawing/2014/main" id="{AE2ADC77-113F-4855-B619-E5D4F5C9C3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996882" y="1012478"/>
            <a:ext cx="5841674" cy="327600"/>
          </a:xfrm>
        </p:spPr>
        <p:txBody>
          <a:bodyPr/>
          <a:lstStyle/>
          <a:p>
            <a:r>
              <a:rPr lang="it-IT" dirty="0"/>
              <a:t>Non necessitano di autorizzazione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05046D14-DA4A-4DC6-8598-DFA91BC21665}"/>
              </a:ext>
            </a:extLst>
          </p:cNvPr>
          <p:cNvSpPr txBox="1"/>
          <p:nvPr/>
        </p:nvSpPr>
        <p:spPr>
          <a:xfrm>
            <a:off x="404565" y="4524603"/>
            <a:ext cx="83820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dirty="0"/>
              <a:t>*N.B. Insegnamento necessario per il passaggio alla Laurea Abilitante </a:t>
            </a:r>
          </a:p>
        </p:txBody>
      </p:sp>
    </p:spTree>
    <p:extLst>
      <p:ext uri="{BB962C8B-B14F-4D97-AF65-F5344CB8AC3E}">
        <p14:creationId xmlns:p14="http://schemas.microsoft.com/office/powerpoint/2010/main" val="2144616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magine 10">
            <a:extLst>
              <a:ext uri="{FF2B5EF4-FFF2-40B4-BE49-F238E27FC236}">
                <a16:creationId xmlns:a16="http://schemas.microsoft.com/office/drawing/2014/main" id="{44FB5551-106E-4B62-B837-8F3F31D6BE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08" y="1"/>
            <a:ext cx="1489718" cy="1489718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31153" y="649205"/>
            <a:ext cx="5371347" cy="514800"/>
          </a:xfrm>
        </p:spPr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Materie a libera scelta</a:t>
            </a:r>
          </a:p>
        </p:txBody>
      </p:sp>
      <p:sp>
        <p:nvSpPr>
          <p:cNvPr id="9" name="Segnaposto testo 4"/>
          <p:cNvSpPr>
            <a:spLocks noGrp="1"/>
          </p:cNvSpPr>
          <p:nvPr>
            <p:ph type="body" sz="quarter" idx="13"/>
          </p:nvPr>
        </p:nvSpPr>
        <p:spPr>
          <a:xfrm>
            <a:off x="2031153" y="1385778"/>
            <a:ext cx="5800519" cy="327600"/>
          </a:xfrm>
        </p:spPr>
        <p:txBody>
          <a:bodyPr/>
          <a:lstStyle/>
          <a:p>
            <a:r>
              <a:rPr lang="it-IT" dirty="0"/>
              <a:t>Non necessitano di autorizzazione</a:t>
            </a:r>
          </a:p>
        </p:txBody>
      </p:sp>
      <p:graphicFrame>
        <p:nvGraphicFramePr>
          <p:cNvPr id="8" name="Segnaposto contenut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9665079"/>
              </p:ext>
            </p:extLst>
          </p:nvPr>
        </p:nvGraphicFramePr>
        <p:xfrm>
          <a:off x="283779" y="2156925"/>
          <a:ext cx="8598927" cy="39822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1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03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38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47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87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2535"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Materia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CFU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Sem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 dirty="0" err="1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CdS</a:t>
                      </a:r>
                      <a:endParaRPr lang="it-IT" sz="2800" b="1" i="0" u="none" strike="noStrike" dirty="0">
                        <a:solidFill>
                          <a:srgbClr val="FFFF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Docente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8020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1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Laboratorio di formazione per la partecipazione alle commissioni paritetiche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LM Ingegneria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C. </a:t>
                      </a:r>
                      <a:r>
                        <a:rPr lang="it-IT" sz="2400" b="0" i="0" u="none" strike="noStrike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Menziani</a:t>
                      </a:r>
                      <a:endParaRPr lang="it-IT" sz="2400" b="0" i="0" u="none" strike="noStrike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3358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1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Competenze trasversali sulla sostenibilità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400" b="0" i="0" u="none" strike="noStrike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4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L07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Ateneo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5042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1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Accoglienza e relazione di aiuto a favore di studenti disabili in ambito universitario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4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1 &amp; 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Ateneo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/ 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7933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1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Progetto ICARO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4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1 &amp; 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Ateneo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4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sk-SK" sz="24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/ </a:t>
                      </a:r>
                    </a:p>
                    <a:p>
                      <a:pPr algn="l" fontAlgn="b"/>
                      <a:endParaRPr lang="sk-SK" sz="2400" b="0" i="0" u="none" strike="noStrike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1288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Segnaposto contenuto 7">
            <a:extLst>
              <a:ext uri="{FF2B5EF4-FFF2-40B4-BE49-F238E27FC236}">
                <a16:creationId xmlns:a16="http://schemas.microsoft.com/office/drawing/2014/main" id="{F6BBE20E-E783-4593-8954-59D6E2F8CB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3917159"/>
              </p:ext>
            </p:extLst>
          </p:nvPr>
        </p:nvGraphicFramePr>
        <p:xfrm>
          <a:off x="251927" y="2566323"/>
          <a:ext cx="8640145" cy="20929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46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09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2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80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2535"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Materia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CFU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Sem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 dirty="0" err="1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CdS</a:t>
                      </a:r>
                      <a:endParaRPr lang="it-IT" sz="2800" b="1" i="0" u="none" strike="noStrike" dirty="0">
                        <a:solidFill>
                          <a:srgbClr val="FFFF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Docente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3358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1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Programma </a:t>
                      </a:r>
                      <a:r>
                        <a:rPr lang="it-IT" sz="2000" b="1" i="0" u="none" strike="noStrike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Unimore</a:t>
                      </a:r>
                      <a:r>
                        <a:rPr lang="it-IT" sz="2000" b="1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Sport </a:t>
                      </a:r>
                      <a:r>
                        <a:rPr lang="it-IT" sz="2000" b="1" i="0" u="none" strike="noStrike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Excellence</a:t>
                      </a:r>
                      <a:endParaRPr lang="it-IT" sz="2000" b="1" i="0" u="none" strike="noStrike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1 </a:t>
                      </a:r>
                      <a:r>
                        <a:rPr lang="hr-HR" sz="24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&amp;</a:t>
                      </a:r>
                      <a:r>
                        <a:rPr lang="it-IT" sz="24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 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Ateneo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 I. </a:t>
                      </a:r>
                      <a:r>
                        <a:rPr lang="it-IT" sz="2000" b="0" i="0" u="none" strike="noStrike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Morlini</a:t>
                      </a:r>
                      <a:endParaRPr lang="it-IT" sz="2000" b="0" i="0" u="none" strike="noStrike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3358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1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La ricerca dell’informazione scientifica per la tesi di laurea magistrale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4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4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BSI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9" name="Immagine 8">
            <a:extLst>
              <a:ext uri="{FF2B5EF4-FFF2-40B4-BE49-F238E27FC236}">
                <a16:creationId xmlns:a16="http://schemas.microsoft.com/office/drawing/2014/main" id="{3C1B61DB-9617-48DD-B78B-30E750D261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08" y="1"/>
            <a:ext cx="1489718" cy="1489718"/>
          </a:xfrm>
          <a:prstGeom prst="rect">
            <a:avLst/>
          </a:prstGeom>
        </p:spPr>
      </p:pic>
      <p:sp>
        <p:nvSpPr>
          <p:cNvPr id="10" name="Titolo 1">
            <a:extLst>
              <a:ext uri="{FF2B5EF4-FFF2-40B4-BE49-F238E27FC236}">
                <a16:creationId xmlns:a16="http://schemas.microsoft.com/office/drawing/2014/main" id="{81A25C27-63E2-448E-B089-8D25CF9BE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5541" y="740919"/>
            <a:ext cx="5371347" cy="514800"/>
          </a:xfrm>
        </p:spPr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Materie a libera scelta</a:t>
            </a:r>
          </a:p>
        </p:txBody>
      </p:sp>
      <p:sp>
        <p:nvSpPr>
          <p:cNvPr id="11" name="Segnaposto testo 4">
            <a:extLst>
              <a:ext uri="{FF2B5EF4-FFF2-40B4-BE49-F238E27FC236}">
                <a16:creationId xmlns:a16="http://schemas.microsoft.com/office/drawing/2014/main" id="{8A7E55A9-D31E-409B-8E71-4AD5FA74D02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995541" y="1325919"/>
            <a:ext cx="5604613" cy="327600"/>
          </a:xfrm>
        </p:spPr>
        <p:txBody>
          <a:bodyPr/>
          <a:lstStyle/>
          <a:p>
            <a:r>
              <a:rPr lang="it-IT" dirty="0"/>
              <a:t>Non necessitano di autorizzazione</a:t>
            </a:r>
          </a:p>
        </p:txBody>
      </p:sp>
    </p:spTree>
    <p:extLst>
      <p:ext uri="{BB962C8B-B14F-4D97-AF65-F5344CB8AC3E}">
        <p14:creationId xmlns:p14="http://schemas.microsoft.com/office/powerpoint/2010/main" val="392456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>
            <a:extLst>
              <a:ext uri="{FF2B5EF4-FFF2-40B4-BE49-F238E27FC236}">
                <a16:creationId xmlns:a16="http://schemas.microsoft.com/office/drawing/2014/main" id="{67C62987-01F1-4302-BC45-67454E2C3A8C}"/>
              </a:ext>
            </a:extLst>
          </p:cNvPr>
          <p:cNvSpPr txBox="1"/>
          <p:nvPr/>
        </p:nvSpPr>
        <p:spPr>
          <a:xfrm>
            <a:off x="144488" y="0"/>
            <a:ext cx="8847112" cy="7232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ICARO UNIMORE </a:t>
            </a:r>
            <a:r>
              <a:rPr lang="it-IT" sz="1600" dirty="0"/>
              <a:t>è un progetto sperimentale che forma ed allena gli studenti all'innovazione, in un percorso d'eccellenza basato su esperienze concrete che avvicinano i giovani alle realtà imprenditoriali del territorio e alla loro cultura d'impresa.</a:t>
            </a:r>
          </a:p>
          <a:p>
            <a:r>
              <a:rPr lang="it-IT" sz="1600" dirty="0"/>
              <a:t>Lo scopo del progetto è mettere al lavoro team eterogenei e multidisciplinari di 5 studenti ciascuno per dare risposte innovative a sfide reali poste da imprese del territorio. La durata del percorso formativo è di 4 mesi e comprende numerose attività di formazione, contatto con le aziende, project-work.</a:t>
            </a:r>
          </a:p>
          <a:p>
            <a:r>
              <a:rPr lang="it-IT" sz="1600" dirty="0"/>
              <a:t>ICARO UNIMORE è il risultato della collaborazione progettuale tra l’Università di Modena e Reggio Emilia e la Fondazione Golinelli di Bologna, con il supporto della Fondazione di Modena</a:t>
            </a:r>
          </a:p>
          <a:p>
            <a:endParaRPr lang="it-IT" dirty="0">
              <a:hlinkClick r:id="rId2"/>
            </a:endParaRPr>
          </a:p>
          <a:p>
            <a:r>
              <a:rPr lang="it-IT" dirty="0">
                <a:hlinkClick r:id="rId2"/>
              </a:rPr>
              <a:t>https://www.unimore.it/it/didattica/progetti-innovativi/icaro</a:t>
            </a:r>
            <a:endParaRPr lang="it-IT" dirty="0"/>
          </a:p>
          <a:p>
            <a:endParaRPr lang="it-IT" dirty="0"/>
          </a:p>
          <a:p>
            <a:r>
              <a:rPr lang="it-IT" b="1" dirty="0"/>
              <a:t>UNIMORE SPORT EXCELLENCE</a:t>
            </a:r>
          </a:p>
          <a:p>
            <a:pPr fontAlgn="base"/>
            <a:r>
              <a:rPr lang="it-IT" sz="1600" dirty="0"/>
              <a:t>Il programma </a:t>
            </a:r>
            <a:r>
              <a:rPr lang="it-IT" sz="1600" dirty="0" err="1"/>
              <a:t>Unimore</a:t>
            </a:r>
            <a:r>
              <a:rPr lang="it-IT" sz="1600" dirty="0"/>
              <a:t> Sport Excellence è il progetto dedicato ai giovani atleti di alto livello che intendano conciliare al meglio sport agonistico e impegno universitario, e permette di accedere alla cosiddetta “dual </a:t>
            </a:r>
            <a:r>
              <a:rPr lang="it-IT" sz="1600" dirty="0" err="1"/>
              <a:t>carreer</a:t>
            </a:r>
            <a:r>
              <a:rPr lang="it-IT" sz="1600" dirty="0"/>
              <a:t>”, quel sistema cioè di benefici e di strumenti che l’Ateneo mette in atto per facilitare il completamento della carriera universitaria contemporaneamente alla carriera agonistica. Tra questi il diploma </a:t>
            </a:r>
            <a:r>
              <a:rPr lang="it-IT" sz="1600" dirty="0" err="1"/>
              <a:t>supplement</a:t>
            </a:r>
            <a:r>
              <a:rPr lang="it-IT" sz="1600" dirty="0"/>
              <a:t>, al completamento degli studi in UNIMORE, che viene rilasciato ai partecipanti al programma per certificare il doppio percorso.</a:t>
            </a:r>
          </a:p>
          <a:p>
            <a:pPr fontAlgn="base"/>
            <a:r>
              <a:rPr lang="it-IT" sz="1600" dirty="0"/>
              <a:t>L’Università di Modena e Reggio Emilia ed il suo programma UNIMORE SPORT EXCELLENCE fanno parte dal 2018 di UNISPORT ITALIA, il Sistema Sportivo Universitario Nazionale e cioè la rete degli Atenei italiani che si propone la finalità di valorizzare le potenzialità dello sport universitario come strumento efficace e trasversale di formazione, ricerca, innovazione e di miglioramento del benessere e dell’esperienza universitaria in generale.  </a:t>
            </a:r>
            <a:r>
              <a:rPr lang="it-IT" sz="1600" b="1" dirty="0">
                <a:hlinkClick r:id="rId3"/>
              </a:rPr>
              <a:t>www.unisport-italia.it</a:t>
            </a:r>
            <a:endParaRPr lang="it-IT" sz="1600" b="1" dirty="0"/>
          </a:p>
          <a:p>
            <a:pPr fontAlgn="base"/>
            <a:endParaRPr lang="it-IT" sz="1600" dirty="0"/>
          </a:p>
          <a:p>
            <a:r>
              <a:rPr lang="it-IT" dirty="0"/>
              <a:t>                                                       </a:t>
            </a:r>
            <a:r>
              <a:rPr lang="it-IT" dirty="0">
                <a:hlinkClick r:id="rId4"/>
              </a:rPr>
              <a:t>https://www.sport.unimore.it/unimore-sport-excellence/</a:t>
            </a:r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00872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813366" y="2474715"/>
            <a:ext cx="77978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/>
              <a:t>Si possono scegliere tutti gli insegnamenti proposti nei </a:t>
            </a:r>
            <a:r>
              <a:rPr lang="it-IT" sz="2800" dirty="0" err="1"/>
              <a:t>CdS</a:t>
            </a:r>
            <a:r>
              <a:rPr lang="it-IT" sz="2800" dirty="0"/>
              <a:t> di </a:t>
            </a:r>
            <a:r>
              <a:rPr lang="it-IT" sz="2800" dirty="0" err="1"/>
              <a:t>Unimore</a:t>
            </a:r>
            <a:r>
              <a:rPr lang="it-IT" sz="2800" dirty="0"/>
              <a:t> a condizione che:</a:t>
            </a:r>
          </a:p>
          <a:p>
            <a:endParaRPr lang="it-IT" sz="2400" dirty="0"/>
          </a:p>
          <a:p>
            <a:pPr marL="457200" indent="-457200">
              <a:buFont typeface="Arial"/>
              <a:buChar char="•"/>
            </a:pPr>
            <a:r>
              <a:rPr lang="it-IT" sz="2400" dirty="0"/>
              <a:t>Siano </a:t>
            </a:r>
            <a:r>
              <a:rPr lang="it-IT" sz="2400" b="1" dirty="0"/>
              <a:t>coerenti</a:t>
            </a:r>
            <a:r>
              <a:rPr lang="it-IT" sz="2400" dirty="0"/>
              <a:t> con il percorso di studi</a:t>
            </a:r>
          </a:p>
          <a:p>
            <a:pPr marL="457200" indent="-457200">
              <a:buFont typeface="Arial"/>
              <a:buChar char="•"/>
            </a:pPr>
            <a:r>
              <a:rPr lang="it-IT" sz="2400" b="1" dirty="0"/>
              <a:t>Non</a:t>
            </a:r>
            <a:r>
              <a:rPr lang="it-IT" sz="2400" dirty="0"/>
              <a:t> abbiano contenuti sovrapponibili anche solo parzialmente con esami obbligatori</a:t>
            </a:r>
          </a:p>
          <a:p>
            <a:pPr marL="457200" indent="-457200">
              <a:buFont typeface="Arial"/>
              <a:buChar char="•"/>
            </a:pPr>
            <a:r>
              <a:rPr lang="it-IT" sz="2400" dirty="0"/>
              <a:t>Siano </a:t>
            </a:r>
            <a:r>
              <a:rPr lang="it-IT" sz="2400" b="1" dirty="0"/>
              <a:t>approvati</a:t>
            </a:r>
            <a:r>
              <a:rPr lang="it-IT" sz="2400" dirty="0"/>
              <a:t> dal Consiglio di Corso di Studio dopo averne richiesto l’autorizzazione al presidente</a:t>
            </a:r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587145" y="971523"/>
            <a:ext cx="7171200" cy="514800"/>
          </a:xfrm>
        </p:spPr>
        <p:txBody>
          <a:bodyPr/>
          <a:lstStyle/>
          <a:p>
            <a:r>
              <a:rPr lang="it-IT" dirty="0"/>
              <a:t>Materie a libera scelta</a:t>
            </a:r>
          </a:p>
        </p:txBody>
      </p:sp>
      <p:sp>
        <p:nvSpPr>
          <p:cNvPr id="9" name="Segnaposto testo 4"/>
          <p:cNvSpPr>
            <a:spLocks noGrp="1"/>
          </p:cNvSpPr>
          <p:nvPr>
            <p:ph type="body" sz="quarter" idx="13"/>
          </p:nvPr>
        </p:nvSpPr>
        <p:spPr>
          <a:xfrm>
            <a:off x="1587145" y="1652919"/>
            <a:ext cx="7171200" cy="327600"/>
          </a:xfrm>
        </p:spPr>
        <p:txBody>
          <a:bodyPr/>
          <a:lstStyle/>
          <a:p>
            <a:r>
              <a:rPr lang="it-IT" sz="2800" dirty="0">
                <a:solidFill>
                  <a:srgbClr val="FF0000"/>
                </a:solidFill>
              </a:rPr>
              <a:t>Necessitano di autorizzazione</a:t>
            </a:r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8236438E-CADD-4A1D-B65E-3688039B1D0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8323"/>
          <a:stretch/>
        </p:blipFill>
        <p:spPr>
          <a:xfrm>
            <a:off x="137585" y="88240"/>
            <a:ext cx="987756" cy="1719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5683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5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5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2395</TotalTime>
  <Words>1481</Words>
  <Application>Microsoft Macintosh PowerPoint</Application>
  <PresentationFormat>Presentazione su schermo (4:3)</PresentationFormat>
  <Paragraphs>277</Paragraphs>
  <Slides>18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6" baseType="lpstr">
      <vt:lpstr>Arial</vt:lpstr>
      <vt:lpstr>Calibri</vt:lpstr>
      <vt:lpstr>Helvetica Neue</vt:lpstr>
      <vt:lpstr>Helvetica Neue Light</vt:lpstr>
      <vt:lpstr>Helvetica Neue LT Std 55 Roman</vt:lpstr>
      <vt:lpstr>Helvetica Neue Medium</vt:lpstr>
      <vt:lpstr>Wingdings</vt:lpstr>
      <vt:lpstr>Tema di Office</vt:lpstr>
      <vt:lpstr>Esami a libera scelta</vt:lpstr>
      <vt:lpstr>Presentazione standard di PowerPoint</vt:lpstr>
      <vt:lpstr>Materie a libera scelta</vt:lpstr>
      <vt:lpstr>Materie a libera scelta</vt:lpstr>
      <vt:lpstr>Materie a libera scelta</vt:lpstr>
      <vt:lpstr>Materie a libera scelta</vt:lpstr>
      <vt:lpstr>Materie a libera scelta</vt:lpstr>
      <vt:lpstr>Presentazione standard di PowerPoint</vt:lpstr>
      <vt:lpstr>Materie a libera scelta</vt:lpstr>
      <vt:lpstr>Materie a libera scelta</vt:lpstr>
      <vt:lpstr>Seminari   (ulteriori attività formative)</vt:lpstr>
      <vt:lpstr>Seminari (ulteriori attività formative)</vt:lpstr>
      <vt:lpstr>Seminari (ulteriori attività formative)</vt:lpstr>
      <vt:lpstr>Seminari      (ulteriori attività formative)</vt:lpstr>
      <vt:lpstr>Materie a libera scelta - Seminari</vt:lpstr>
      <vt:lpstr>Presentazione standard di PowerPoint</vt:lpstr>
      <vt:lpstr>Materie a libera scelta - Seminari</vt:lpstr>
      <vt:lpstr>Presentazione standard di PowerPoint</vt:lpstr>
    </vt:vector>
  </TitlesOfParts>
  <Company>MORE-service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Luca Gasparini</dc:creator>
  <cp:lastModifiedBy>MICOL MARCHETTI</cp:lastModifiedBy>
  <cp:revision>149</cp:revision>
  <dcterms:created xsi:type="dcterms:W3CDTF">2015-06-30T14:46:04Z</dcterms:created>
  <dcterms:modified xsi:type="dcterms:W3CDTF">2025-05-08T07:58:30Z</dcterms:modified>
</cp:coreProperties>
</file>