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4" r:id="rId3"/>
    <p:sldId id="306" r:id="rId4"/>
    <p:sldId id="309" r:id="rId5"/>
    <p:sldId id="310" r:id="rId6"/>
    <p:sldId id="311" r:id="rId7"/>
    <p:sldId id="312" r:id="rId8"/>
    <p:sldId id="313" r:id="rId9"/>
    <p:sldId id="308" r:id="rId10"/>
    <p:sldId id="314" r:id="rId11"/>
    <p:sldId id="315" r:id="rId12"/>
    <p:sldId id="316" r:id="rId13"/>
    <p:sldId id="304" r:id="rId14"/>
    <p:sldId id="307" r:id="rId15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9CC93D-E52E-4D84-901B-11D7331DD495}">
          <p14:sldIdLst>
            <p14:sldId id="259"/>
            <p14:sldId id="294"/>
          </p14:sldIdLst>
        </p14:section>
        <p14:section name="Panoramica e obiettivi" id="{ABA716BF-3A5C-4ADB-94C9-CFEF84EBA240}">
          <p14:sldIdLst>
            <p14:sldId id="306"/>
            <p14:sldId id="309"/>
            <p14:sldId id="310"/>
            <p14:sldId id="311"/>
            <p14:sldId id="312"/>
            <p14:sldId id="313"/>
            <p14:sldId id="308"/>
            <p14:sldId id="314"/>
            <p14:sldId id="315"/>
            <p14:sldId id="316"/>
            <p14:sldId id="304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FAFCB8"/>
    <a:srgbClr val="FF6600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6" autoAdjust="0"/>
    <p:restoredTop sz="96405" autoAdjust="0"/>
  </p:normalViewPr>
  <p:slideViewPr>
    <p:cSldViewPr>
      <p:cViewPr varScale="1">
        <p:scale>
          <a:sx n="128" d="100"/>
          <a:sy n="128" d="100"/>
        </p:scale>
        <p:origin x="2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74EE5CD8-078F-4590-BF9C-A341A294A016}">
      <dgm:prSet phldrT="[Text]" custT="1"/>
      <dgm:spPr>
        <a:gradFill rotWithShape="0">
          <a:gsLst>
            <a:gs pos="0">
              <a:srgbClr val="FFC000"/>
            </a:gs>
            <a:gs pos="95000">
              <a:schemeClr val="accent6">
                <a:lumMod val="75000"/>
              </a:schemeClr>
            </a:gs>
          </a:gsLst>
        </a:gradFill>
      </dgm:spPr>
      <dgm:t>
        <a:bodyPr/>
        <a:lstStyle/>
        <a:p>
          <a:r>
            <a:rPr lang="it-IT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it-IT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it-IT" sz="3200"/>
        </a:p>
      </dgm:t>
    </dgm:pt>
    <dgm:pt modelId="{AA046201-5C4D-445E-BF0B-5C6D2B0A1945}">
      <dgm:prSet phldrT="[Text]"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rgbClr val="7030A0"/>
            </a:gs>
          </a:gsLst>
        </a:gradFill>
      </dgm:spPr>
      <dgm:t>
        <a:bodyPr/>
        <a:lstStyle/>
        <a:p>
          <a:r>
            <a:rPr lang="it-IT" sz="4400" dirty="0"/>
            <a:t>2 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it-IT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it-IT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Procedura richiesta tesi</a:t>
          </a: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it-IT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it-IT" sz="3200"/>
        </a:p>
      </dgm:t>
    </dgm:pt>
    <dgm:pt modelId="{19950490-2434-4C05-A4B1-0D0DD683BD95}">
      <dgm:prSet phldrT="[Text]" custT="1"/>
      <dgm:spPr/>
      <dgm:t>
        <a:bodyPr/>
        <a:lstStyle/>
        <a:p>
          <a:r>
            <a: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 in azienda</a:t>
          </a:r>
        </a:p>
      </dgm:t>
    </dgm:pt>
    <dgm:pt modelId="{27538389-4B07-4ED3-A0A7-94787C61E347}" type="parTrans" cxnId="{0F9C9462-B35C-4197-A8F8-3C127340F1C0}">
      <dgm:prSet/>
      <dgm:spPr/>
      <dgm:t>
        <a:bodyPr/>
        <a:lstStyle/>
        <a:p>
          <a:endParaRPr lang="it-IT"/>
        </a:p>
      </dgm:t>
    </dgm:pt>
    <dgm:pt modelId="{77C984A1-634C-486C-BEA6-E42251CEAB6D}" type="sibTrans" cxnId="{0F9C9462-B35C-4197-A8F8-3C127340F1C0}">
      <dgm:prSet/>
      <dgm:spPr/>
      <dgm:t>
        <a:bodyPr/>
        <a:lstStyle/>
        <a:p>
          <a:endParaRPr lang="it-IT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2" custScaleY="21534" custLinFactNeighborX="326" custLinFactNeighborY="-114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2" custScaleX="259632" custScaleY="21789" custLinFactNeighborX="-783" custLinFactNeighborY="-2325">
        <dgm:presLayoutVars>
          <dgm:bulletEnabled val="1"/>
        </dgm:presLayoutVars>
      </dgm:prSet>
      <dgm:spPr>
        <a:prstGeom prst="rect">
          <a:avLst/>
        </a:prstGeom>
      </dgm:spPr>
    </dgm:pt>
    <dgm:pt modelId="{AB8574CC-D4F2-4555-AEE3-F4EE58B11D03}" type="pres">
      <dgm:prSet presAssocID="{CF9FB981-E6ED-4440-AC98-4E4E2ABA2C55}" presName="sp" presStyleCnt="0"/>
      <dgm:spPr/>
    </dgm:pt>
    <dgm:pt modelId="{85B8F607-FDD8-476A-ADBE-E1250824F294}" type="pres">
      <dgm:prSet presAssocID="{AA046201-5C4D-445E-BF0B-5C6D2B0A1945}" presName="linNode" presStyleCnt="0"/>
      <dgm:spPr/>
    </dgm:pt>
    <dgm:pt modelId="{C04276DC-EE64-470A-B8BC-09067B8045FA}" type="pres">
      <dgm:prSet presAssocID="{AA046201-5C4D-445E-BF0B-5C6D2B0A1945}" presName="parentText" presStyleLbl="node1" presStyleIdx="1" presStyleCnt="2" custScaleY="22487" custLinFactNeighborX="326" custLinFactNeighborY="5622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B37A5355-225B-4C6F-AED7-6C620F99EECC}" type="pres">
      <dgm:prSet presAssocID="{AA046201-5C4D-445E-BF0B-5C6D2B0A1945}" presName="descendantText" presStyleLbl="alignAccFollowNode1" presStyleIdx="1" presStyleCnt="2" custScaleX="259632" custScaleY="25902" custLinFactNeighborX="-783" custLinFactNeighborY="758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2F5C8931-2CD2-42B5-A5D3-27EA1A3D54D9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0F9C9462-B35C-4197-A8F8-3C127340F1C0}" srcId="{AA046201-5C4D-445E-BF0B-5C6D2B0A1945}" destId="{19950490-2434-4C05-A4B1-0D0DD683BD95}" srcOrd="0" destOrd="0" parTransId="{27538389-4B07-4ED3-A0A7-94787C61E347}" sibTransId="{77C984A1-634C-486C-BEA6-E42251CEAB6D}"/>
    <dgm:cxn modelId="{3DB5BE79-08EE-4046-BEDE-A93771B767A3}" type="presOf" srcId="{19950490-2434-4C05-A4B1-0D0DD683BD95}" destId="{B37A5355-225B-4C6F-AED7-6C620F99EECC}" srcOrd="0" destOrd="0" presId="urn:microsoft.com/office/officeart/2005/8/layout/vList5"/>
    <dgm:cxn modelId="{E00DB482-1869-4528-B19C-0CFE6DCEEEE9}" type="presOf" srcId="{74EE5CD8-078F-4590-BF9C-A341A294A016}" destId="{7E429971-BC57-430F-BB25-C0574E5E39E3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203D15F6-0211-437D-ABBF-6C069641846D}" type="presOf" srcId="{AA046201-5C4D-445E-BF0B-5C6D2B0A1945}" destId="{C04276DC-EE64-470A-B8BC-09067B8045FA}" srcOrd="0" destOrd="0" presId="urn:microsoft.com/office/officeart/2005/8/layout/vList5"/>
    <dgm:cxn modelId="{5A12F9F6-760A-4BC7-98CA-A84C25310226}" type="presOf" srcId="{1E4D3931-0DBD-4211-A24A-6AF364284B1E}" destId="{D54B1729-BC98-42C1-9C6C-D65DCBA4358F}" srcOrd="0" destOrd="0" presId="urn:microsoft.com/office/officeart/2005/8/layout/vList5"/>
    <dgm:cxn modelId="{B3D7C104-E05E-4A45-827F-6BD8B3FF3583}" type="presParOf" srcId="{AAE7A1E6-6847-453D-B55B-8A82BF138C1D}" destId="{C4407577-18A2-46E0-8805-2838042EB67A}" srcOrd="0" destOrd="0" presId="urn:microsoft.com/office/officeart/2005/8/layout/vList5"/>
    <dgm:cxn modelId="{6E86AE76-C13D-431D-BB5D-80D5015508F3}" type="presParOf" srcId="{C4407577-18A2-46E0-8805-2838042EB67A}" destId="{7E429971-BC57-430F-BB25-C0574E5E39E3}" srcOrd="0" destOrd="0" presId="urn:microsoft.com/office/officeart/2005/8/layout/vList5"/>
    <dgm:cxn modelId="{F4CB1EDC-7E64-44B2-B6A0-12D60EE8D9F4}" type="presParOf" srcId="{C4407577-18A2-46E0-8805-2838042EB67A}" destId="{D54B1729-BC98-42C1-9C6C-D65DCBA4358F}" srcOrd="1" destOrd="0" presId="urn:microsoft.com/office/officeart/2005/8/layout/vList5"/>
    <dgm:cxn modelId="{B0B0A19B-E074-483B-B945-7146D6D70762}" type="presParOf" srcId="{AAE7A1E6-6847-453D-B55B-8A82BF138C1D}" destId="{AB8574CC-D4F2-4555-AEE3-F4EE58B11D03}" srcOrd="1" destOrd="0" presId="urn:microsoft.com/office/officeart/2005/8/layout/vList5"/>
    <dgm:cxn modelId="{1003911C-4A44-484F-9889-EFBE70F522B9}" type="presParOf" srcId="{AAE7A1E6-6847-453D-B55B-8A82BF138C1D}" destId="{85B8F607-FDD8-476A-ADBE-E1250824F294}" srcOrd="2" destOrd="0" presId="urn:microsoft.com/office/officeart/2005/8/layout/vList5"/>
    <dgm:cxn modelId="{7CEBF8D0-B252-40F7-A931-F1A511E1015F}" type="presParOf" srcId="{85B8F607-FDD8-476A-ADBE-E1250824F294}" destId="{C04276DC-EE64-470A-B8BC-09067B8045FA}" srcOrd="0" destOrd="0" presId="urn:microsoft.com/office/officeart/2005/8/layout/vList5"/>
    <dgm:cxn modelId="{A61A26C4-16C3-4884-8FC6-EC0F922A127C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383007" y="-834152"/>
          <a:ext cx="943365" cy="539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Procedura richiesta tesi</a:t>
          </a:r>
        </a:p>
      </dsp:txBody>
      <dsp:txXfrm rot="-5400000">
        <a:off x="1159021" y="1389834"/>
        <a:ext cx="5391338" cy="943365"/>
      </dsp:txXfrm>
    </dsp:sp>
    <dsp:sp modelId="{7E429971-BC57-430F-BB25-C0574E5E39E3}">
      <dsp:nvSpPr>
        <dsp:cNvPr id="0" name=""/>
        <dsp:cNvSpPr/>
      </dsp:nvSpPr>
      <dsp:spPr>
        <a:xfrm>
          <a:off x="6887" y="1317779"/>
          <a:ext cx="1168048" cy="1165406"/>
        </a:xfrm>
        <a:prstGeom prst="roundRect">
          <a:avLst/>
        </a:prstGeom>
        <a:gradFill rotWithShape="0">
          <a:gsLst>
            <a:gs pos="0">
              <a:srgbClr val="FFC000"/>
            </a:gs>
            <a:gs pos="95000">
              <a:schemeClr val="accent6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1</a:t>
          </a:r>
        </a:p>
      </dsp:txBody>
      <dsp:txXfrm>
        <a:off x="63777" y="1374669"/>
        <a:ext cx="1054268" cy="1051626"/>
      </dsp:txXfrm>
    </dsp:sp>
    <dsp:sp modelId="{B37A5355-225B-4C6F-AED7-6C620F99EECC}">
      <dsp:nvSpPr>
        <dsp:cNvPr id="0" name=""/>
        <dsp:cNvSpPr/>
      </dsp:nvSpPr>
      <dsp:spPr>
        <a:xfrm rot="5400000">
          <a:off x="3293970" y="1056869"/>
          <a:ext cx="1121439" cy="539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 in azienda</a:t>
          </a:r>
        </a:p>
      </dsp:txBody>
      <dsp:txXfrm rot="-5400000">
        <a:off x="1159021" y="3191818"/>
        <a:ext cx="5391338" cy="1121439"/>
      </dsp:txXfrm>
    </dsp:sp>
    <dsp:sp modelId="{C04276DC-EE64-470A-B8BC-09067B8045FA}">
      <dsp:nvSpPr>
        <dsp:cNvPr id="0" name=""/>
        <dsp:cNvSpPr/>
      </dsp:nvSpPr>
      <dsp:spPr>
        <a:xfrm>
          <a:off x="6887" y="3119737"/>
          <a:ext cx="1168048" cy="1216982"/>
        </a:xfrm>
        <a:prstGeom prst="round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100000">
              <a:srgbClr val="7030A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/>
            <a:t>2 </a:t>
          </a:r>
        </a:p>
      </dsp:txBody>
      <dsp:txXfrm>
        <a:off x="63906" y="3176756"/>
        <a:ext cx="1054010" cy="1102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3FDC75-7F73-4A4A-A77C-09AADF00E0EA}" type="datetimeFigureOut">
              <a:rPr lang="it-IT" smtClean="0"/>
              <a:pPr/>
              <a:t>12/05/25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59226BF-1F13-42D3-80DC-373E7ADD1EB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05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48AEF76B-3757-4A0B-AF93-28494465C1DD}" type="datetimeFigureOut">
              <a:pPr/>
              <a:t>12/05/25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75693FD4-8F83-4EF7-AC3F-0DC0388986B0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54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765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132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446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it-IT"/>
            </a:pPr>
            <a:r>
              <a:rPr lang="it-IT" sz="1200" dirty="0"/>
              <a:t>Questa è un'altra opzione</a:t>
            </a:r>
            <a:r>
              <a:rPr lang="it-IT" sz="1200" baseline="0" dirty="0"/>
              <a:t> per creare una diapositiva introduttiva.</a:t>
            </a:r>
            <a:endParaRPr lang="it-IT" sz="1200" dirty="0"/>
          </a:p>
          <a:p>
            <a:pPr marL="228600" indent="-228600">
              <a:buFont typeface="+mj-lt"/>
              <a:buNone/>
            </a:pPr>
            <a:endParaRPr lang="it-IT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47663" y="546100"/>
            <a:ext cx="3411537" cy="2560638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56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37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17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12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234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40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it-I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it-I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it-IT"/>
              <a:t>Fare clic per modificare lo stile del sottotitolo dello schema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2000" baseline="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it-I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180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it-IT"/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it-IT" sz="3200">
                <a:latin typeface="+mn-lt"/>
              </a:defRPr>
            </a:lvl1pPr>
            <a:lvl2pPr eaLnBrk="1" latinLnBrk="0" hangingPunct="1">
              <a:defRPr kumimoji="0" lang="it-IT" sz="2800">
                <a:latin typeface="+mn-lt"/>
              </a:defRPr>
            </a:lvl2pPr>
            <a:lvl3pPr eaLnBrk="1" latinLnBrk="0" hangingPunct="1">
              <a:defRPr kumimoji="0" lang="it-IT" sz="2400">
                <a:latin typeface="+mn-lt"/>
              </a:defRPr>
            </a:lvl3pPr>
            <a:lvl4pPr eaLnBrk="1" latinLnBrk="0" hangingPunct="1">
              <a:defRPr kumimoji="0" lang="it-IT" sz="2400">
                <a:latin typeface="+mn-lt"/>
              </a:defRPr>
            </a:lvl4pPr>
            <a:lvl5pPr eaLnBrk="1" latinLnBrk="0" hangingPunct="1">
              <a:defRPr kumimoji="0" lang="it-IT" sz="2400">
                <a:latin typeface="+mn-lt"/>
              </a:defRPr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it-IT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it-IT" sz="3200"/>
            </a:lvl1pPr>
            <a:lvl2pPr eaLnBrk="1" latinLnBrk="0" hangingPunct="1">
              <a:defRPr kumimoji="0" lang="it-IT" sz="2800"/>
            </a:lvl2pPr>
            <a:lvl3pPr eaLnBrk="1" latinLnBrk="0" hangingPunct="1">
              <a:defRPr kumimoji="0" lang="it-IT" sz="2400"/>
            </a:lvl3pPr>
            <a:lvl4pPr eaLnBrk="1" latinLnBrk="0" hangingPunct="1">
              <a:defRPr kumimoji="0" lang="it-IT" sz="2000"/>
            </a:lvl4pPr>
            <a:lvl5pPr eaLnBrk="1" latinLnBrk="0" hangingPunct="1">
              <a:defRPr kumimoji="0" lang="it-IT" sz="2000"/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20 Maggio 2024</a:t>
            </a:r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it-IT"/>
              <a:t>Presentazione 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hyperlink" Target="mailto:tesi.ctf@unimore.it" TargetMode="Externa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dsv.unimore.it/site/home/didattica/corsi-di-laurea-magistrale-a-ciclo-unico/articolo1003025759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tesi.ctf@unimore.it" TargetMode="External"/><Relationship Id="rId3" Type="http://schemas.openxmlformats.org/officeDocument/2006/relationships/tags" Target="../tags/tag13.xml"/><Relationship Id="rId7" Type="http://schemas.openxmlformats.org/officeDocument/2006/relationships/hyperlink" Target="../consenso%20informato.docx" TargetMode="Externa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hyperlink" Target="../modulo_prenotazione_doc%20(1).doc" TargetMode="Externa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hyperlink" Target="mailto:tesi.ctf@unimore.it" TargetMode="Externa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436B326-7C4A-424C-8C08-80F52EE48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6" y="512676"/>
            <a:ext cx="8742143" cy="583264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133351" y="3539975"/>
            <a:ext cx="4772528" cy="1503040"/>
          </a:xfr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it-IT" dirty="0"/>
              <a:t>PRESENTAZIONE PROPOSTE DI TESI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33351" y="5043015"/>
            <a:ext cx="4772528" cy="990600"/>
          </a:xfr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85000" lnSpcReduction="20000"/>
          </a:bodyPr>
          <a:lstStyle/>
          <a:p>
            <a:r>
              <a:rPr lang="it-IT" sz="2800" b="1" dirty="0">
                <a:latin typeface="+mn-lt"/>
              </a:rPr>
              <a:t>CHIMICA E TECNOLOGIA FARMACEUTICHE</a:t>
            </a:r>
            <a:endParaRPr lang="it-IT" sz="2400" dirty="0">
              <a:latin typeface="+mn-lt"/>
            </a:endParaRPr>
          </a:p>
          <a:p>
            <a:r>
              <a:rPr lang="it-IT" sz="2400" dirty="0">
                <a:latin typeface="+mn-lt"/>
              </a:rPr>
              <a:t>12 Maggio 2025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73CD7DF-556E-455B-BA33-88AEA516EE9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869" y="980728"/>
            <a:ext cx="8898700" cy="5184576"/>
          </a:xfrm>
        </p:spPr>
        <p:txBody>
          <a:bodyPr>
            <a:noAutofit/>
          </a:bodyPr>
          <a:lstStyle/>
          <a:p>
            <a:pPr algn="just"/>
            <a:r>
              <a:rPr lang="it-IT" sz="2200" dirty="0"/>
              <a:t>Si può </a:t>
            </a:r>
            <a:r>
              <a:rPr lang="it-IT" sz="2200" dirty="0">
                <a:solidFill>
                  <a:srgbClr val="009ED6"/>
                </a:solidFill>
              </a:rPr>
              <a:t>iniziare la tesi quando lo studente ha acquisito almeno </a:t>
            </a:r>
            <a:r>
              <a:rPr lang="it-IT" sz="2200" b="1" u="sng" dirty="0">
                <a:solidFill>
                  <a:srgbClr val="009ED6"/>
                </a:solidFill>
              </a:rPr>
              <a:t>190 CFU </a:t>
            </a:r>
            <a:r>
              <a:rPr lang="it-IT" sz="2200" dirty="0"/>
              <a:t>relativi alle attività formative di base, caratterizzanti e affini (sono quindi esclusi i CFU relativi a tirocinio, materie a scelta e alle ulteriori attività formative) </a:t>
            </a:r>
            <a:r>
              <a:rPr lang="it-IT" sz="2200" dirty="0">
                <a:solidFill>
                  <a:srgbClr val="00B050"/>
                </a:solidFill>
              </a:rPr>
              <a:t>presentando apposita domanda secondo le modalità riportate nel sito del </a:t>
            </a:r>
            <a:r>
              <a:rPr lang="it-IT" sz="2200" dirty="0" err="1">
                <a:solidFill>
                  <a:srgbClr val="00B050"/>
                </a:solidFill>
              </a:rPr>
              <a:t>CdS</a:t>
            </a:r>
            <a:r>
              <a:rPr lang="it-IT" sz="2200" dirty="0">
                <a:solidFill>
                  <a:srgbClr val="00B050"/>
                </a:solidFill>
              </a:rPr>
              <a:t> , https://www.dsv.unimore.it/it/didattica/corsi-di-laurea-magistrale-ciclo-unico/CTF. </a:t>
            </a:r>
          </a:p>
          <a:p>
            <a:pPr algn="just"/>
            <a:endParaRPr lang="it-IT" sz="2200" dirty="0">
              <a:solidFill>
                <a:schemeClr val="bg1"/>
              </a:solidFill>
            </a:endParaRPr>
          </a:p>
          <a:p>
            <a:pPr algn="just"/>
            <a:endParaRPr lang="it-IT" sz="22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sz="2200" dirty="0"/>
              <a:t>Si prende contatto con il docente qualche mese prima </a:t>
            </a:r>
            <a:r>
              <a:rPr lang="it-IT" sz="2200" u="sng" dirty="0">
                <a:solidFill>
                  <a:srgbClr val="00B050"/>
                </a:solidFill>
              </a:rPr>
              <a:t>(da definire) </a:t>
            </a:r>
            <a:r>
              <a:rPr lang="it-IT" sz="2200" dirty="0"/>
              <a:t>per </a:t>
            </a:r>
            <a:r>
              <a:rPr lang="it-IT" sz="2200" u="sng" dirty="0"/>
              <a:t>1. valutare la sua disponibilità </a:t>
            </a:r>
            <a:r>
              <a:rPr lang="it-IT" sz="2200" dirty="0"/>
              <a:t>e </a:t>
            </a:r>
            <a:r>
              <a:rPr lang="it-IT" sz="2200" u="sng" dirty="0"/>
              <a:t>2. </a:t>
            </a:r>
            <a:r>
              <a:rPr lang="it-IT" sz="2200" u="sng" dirty="0" err="1"/>
              <a:t>eventualmene</a:t>
            </a:r>
            <a:r>
              <a:rPr lang="it-IT" sz="2200" u="sng" dirty="0"/>
              <a:t> cominciare a concordare il lavoro di tesi</a:t>
            </a:r>
            <a:r>
              <a:rPr lang="it-IT" sz="2200" dirty="0"/>
              <a:t>.</a:t>
            </a:r>
          </a:p>
          <a:p>
            <a:pPr marL="0" indent="0">
              <a:buNone/>
            </a:pPr>
            <a:r>
              <a:rPr lang="it-IT" sz="2200" u="sng" dirty="0">
                <a:solidFill>
                  <a:srgbClr val="009ED6"/>
                </a:solidFill>
              </a:rPr>
              <a:t>Il docente relatore  è docente o ricercatore appartenente al </a:t>
            </a:r>
            <a:r>
              <a:rPr lang="it-IT" sz="2200" u="sng" dirty="0" err="1">
                <a:solidFill>
                  <a:srgbClr val="009ED6"/>
                </a:solidFill>
              </a:rPr>
              <a:t>CCdS</a:t>
            </a:r>
            <a:r>
              <a:rPr lang="it-IT" sz="2200" u="sng" dirty="0">
                <a:solidFill>
                  <a:srgbClr val="009ED6"/>
                </a:solidFill>
              </a:rPr>
              <a:t> o al Dipartimento o all’Ateneo.</a:t>
            </a:r>
            <a:r>
              <a:rPr lang="it-IT" sz="2200" u="sng" dirty="0"/>
              <a:t> </a:t>
            </a:r>
            <a:r>
              <a:rPr lang="it-IT" sz="2200" dirty="0"/>
              <a:t>Il docente invia una e-mail a: </a:t>
            </a:r>
            <a:r>
              <a:rPr lang="it-IT" sz="2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tesi.ctf@unimore.it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per comunicare la </a:t>
            </a:r>
            <a:r>
              <a:rPr lang="it-IT" sz="2200" b="1" dirty="0"/>
              <a:t>data di inizio della tesi</a:t>
            </a:r>
          </a:p>
          <a:p>
            <a:pPr marL="0" indent="0" algn="just">
              <a:buNone/>
            </a:pPr>
            <a:endParaRPr lang="it-IT" sz="2200" b="1" u="sng" dirty="0">
              <a:solidFill>
                <a:schemeClr val="bg1"/>
              </a:solidFill>
            </a:endParaRPr>
          </a:p>
          <a:p>
            <a:pPr algn="just"/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406C94CF-555C-466B-AE4A-F72544B201D2}"/>
              </a:ext>
            </a:extLst>
          </p:cNvPr>
          <p:cNvSpPr/>
          <p:nvPr/>
        </p:nvSpPr>
        <p:spPr>
          <a:xfrm>
            <a:off x="4020102" y="2986569"/>
            <a:ext cx="504056" cy="884862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451CCC1F-4431-40E4-80E0-9BF80272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16" y="2540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Procedura (15-256)  da regolamento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984362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F2763E4-E0AB-4D90-8A70-A51139EB7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788" y="404664"/>
            <a:ext cx="8659688" cy="42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Per accedere alla prova finale bisogna avere acquisito 273 CFU e avere conseguito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giudizio di idoneità alla prova pratica valutativa (PPV) delle competenze acquisite con il tirocinio pratico valutativo necessario per ottenere il titolo abilitante</a:t>
            </a:r>
            <a:r>
              <a:rPr lang="it-IT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512971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CEF9266-D302-498B-A45C-CF103E33F98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7504" y="872277"/>
            <a:ext cx="8928992" cy="571267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sz="6000" dirty="0"/>
              <a:t>Voto finale è dato da:</a:t>
            </a:r>
          </a:p>
          <a:p>
            <a:r>
              <a:rPr lang="it-IT" sz="6000" dirty="0"/>
              <a:t>Media ponderata in 110</a:t>
            </a:r>
          </a:p>
          <a:p>
            <a:r>
              <a:rPr lang="it-IT" sz="6000" dirty="0"/>
              <a:t>Massimo 8 punti per la tesi sperimentale </a:t>
            </a:r>
          </a:p>
          <a:p>
            <a:r>
              <a:rPr lang="it-IT" sz="6000" dirty="0"/>
              <a:t>Massimo 4 punti per la tesi compilativa </a:t>
            </a:r>
          </a:p>
          <a:p>
            <a:pPr marL="0" indent="0">
              <a:buNone/>
            </a:pPr>
            <a:endParaRPr lang="it-IT" sz="45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4500" i="1" dirty="0">
                <a:solidFill>
                  <a:srgbClr val="009ED6"/>
                </a:solidFill>
              </a:rPr>
              <a:t>si tiene conto dell’intera carriera dello studente, dei tempi e delle modalità di acquisizione dei CFU, delle attività formative precedenti e della prova finale, nonché di ogni elemento rilevante</a:t>
            </a:r>
          </a:p>
          <a:p>
            <a:pPr marL="0" indent="0">
              <a:buNone/>
            </a:pPr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6000" dirty="0"/>
              <a:t>+ 1 punto se lo studente si laurea in corso</a:t>
            </a:r>
          </a:p>
          <a:p>
            <a:r>
              <a:rPr lang="it-IT" sz="6000" dirty="0"/>
              <a:t>+ 1 punto se lo studente ha svolto anche solo in parte la tesi all’estero </a:t>
            </a:r>
          </a:p>
          <a:p>
            <a:r>
              <a:rPr lang="it-IT" sz="6000" dirty="0"/>
              <a:t>+ 1 punto se lo studente ha svolto  il ruolo di rappresentante e abbia partecipato alla formazione e soddisfi i requisiti previsti nell'ambito del "Progetto Empowerment" e nel caso in cui lo/la studente/essa abbia partecipato a Gruppo riesame/AQ, Comitato di indirizzo o alla Commissione paritetica docenti studenti;</a:t>
            </a:r>
          </a:p>
          <a:p>
            <a:r>
              <a:rPr lang="it-IT" sz="6000" dirty="0"/>
              <a:t>+ 0,25 punti per ogni lode fino a un massimo di 2 punti.</a:t>
            </a:r>
          </a:p>
          <a:p>
            <a:endParaRPr lang="it-IT" sz="5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9731556-05E7-4301-A973-6DADDA33B1A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33400" y="-99392"/>
            <a:ext cx="80772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Punteggio di laurea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180684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2332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4"/>
              </a:rPr>
              <a:t>www.dsv.unimore.it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755576" y="3789040"/>
            <a:ext cx="2088232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203848" y="3284984"/>
            <a:ext cx="1107720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F643B0-2971-492D-8FC6-567257AE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D7018AF-10A4-E2F0-5262-B8D14DBB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49616" y="6356350"/>
            <a:ext cx="2133600" cy="365125"/>
          </a:xfrm>
        </p:spPr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4A53D2-3CF4-4D11-A783-2DB860E7CE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5837"/>
          <a:stretch/>
        </p:blipFill>
        <p:spPr>
          <a:xfrm>
            <a:off x="0" y="857250"/>
            <a:ext cx="5867047" cy="51435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8F7E674-2099-4223-ADD7-E280A4BAF6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424"/>
          <a:stretch/>
        </p:blipFill>
        <p:spPr>
          <a:xfrm>
            <a:off x="3276953" y="1778893"/>
            <a:ext cx="5255487" cy="330021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518CEC1-7B48-40BC-BDD2-9ECE53EC586A}"/>
              </a:ext>
            </a:extLst>
          </p:cNvPr>
          <p:cNvSpPr/>
          <p:nvPr/>
        </p:nvSpPr>
        <p:spPr>
          <a:xfrm>
            <a:off x="823392" y="371664"/>
            <a:ext cx="803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https://www.dsv.unimore.it/it/didattica/corsi-di-laurea-magistrale-ciclo-unico/CTF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0BFF5982-2FDB-4456-BE3B-3F57610430FD}"/>
              </a:ext>
            </a:extLst>
          </p:cNvPr>
          <p:cNvSpPr/>
          <p:nvPr/>
        </p:nvSpPr>
        <p:spPr>
          <a:xfrm>
            <a:off x="2916913" y="4320858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179087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8376" y="2332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3366FF"/>
                </a:solidFill>
              </a:rPr>
              <a:t>http://www.bsi.unimore.it/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88F07A-913D-48BA-BA07-CF64C9F5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F17BB2-ACC5-41E3-BE81-0C84219D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BE140C-7CEA-E946-B9C4-F80AA21D0801}"/>
              </a:ext>
            </a:extLst>
          </p:cNvPr>
          <p:cNvSpPr/>
          <p:nvPr/>
        </p:nvSpPr>
        <p:spPr>
          <a:xfrm>
            <a:off x="1907704" y="4437112"/>
            <a:ext cx="345638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36F25B8-41EC-1343-B067-30C795266B5B}"/>
              </a:ext>
            </a:extLst>
          </p:cNvPr>
          <p:cNvSpPr/>
          <p:nvPr/>
        </p:nvSpPr>
        <p:spPr>
          <a:xfrm>
            <a:off x="3352800" y="1844824"/>
            <a:ext cx="3140224" cy="5419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D2C773-92D4-4912-8173-26F4BD4A8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" y="620688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3583859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5175716"/>
              </p:ext>
            </p:extLst>
          </p:nvPr>
        </p:nvGraphicFramePr>
        <p:xfrm>
          <a:off x="1828800" y="404664"/>
          <a:ext cx="6559624" cy="541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12E4C4-8E8E-42D4-9125-7CA581AA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99A494-9DA9-44F8-9D43-E830E9FA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</p:spTree>
    <p:extLst>
      <p:ext uri="{BB962C8B-B14F-4D97-AF65-F5344CB8AC3E}">
        <p14:creationId xmlns:p14="http://schemas.microsoft.com/office/powerpoint/2010/main" val="3725127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/>
              <a:t>Alla prova finale sono assegnati </a:t>
            </a:r>
            <a:r>
              <a:rPr lang="it-IT" b="1" u="sng" dirty="0">
                <a:solidFill>
                  <a:srgbClr val="FF0000"/>
                </a:solidFill>
              </a:rPr>
              <a:t>30 </a:t>
            </a:r>
            <a:r>
              <a:rPr lang="it-IT" b="1" u="sng" dirty="0" err="1">
                <a:solidFill>
                  <a:srgbClr val="FF0000"/>
                </a:solidFill>
              </a:rPr>
              <a:t>cfu</a:t>
            </a:r>
            <a:endParaRPr lang="it-IT" b="1" u="sng" dirty="0">
              <a:solidFill>
                <a:srgbClr val="FF0000"/>
              </a:solidFill>
            </a:endParaRPr>
          </a:p>
          <a:p>
            <a:r>
              <a:rPr lang="it-IT" b="1" u="sng" dirty="0">
                <a:solidFill>
                  <a:srgbClr val="FF0000"/>
                </a:solidFill>
              </a:rPr>
              <a:t>Non deve essere sovrapposta all’attività di tirocinio</a:t>
            </a:r>
          </a:p>
          <a:p>
            <a:r>
              <a:rPr lang="it-IT" dirty="0"/>
              <a:t>Di norma è una </a:t>
            </a:r>
            <a:r>
              <a:rPr lang="it-IT" b="1" u="sng" dirty="0"/>
              <a:t>tesi sperimentale </a:t>
            </a:r>
            <a:r>
              <a:rPr lang="it-IT" dirty="0"/>
              <a:t>ma è possibile anche svolgerla compilativa</a:t>
            </a:r>
          </a:p>
          <a:p>
            <a:r>
              <a:rPr lang="it-IT" dirty="0"/>
              <a:t>Può essere redatta in italiano o in inglese</a:t>
            </a:r>
          </a:p>
          <a:p>
            <a:r>
              <a:rPr lang="it-IT" b="1" u="sng" dirty="0">
                <a:solidFill>
                  <a:srgbClr val="FF0000"/>
                </a:solidFill>
              </a:rPr>
              <a:t>Durata minima: 6 mesi 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3568" y="404664"/>
            <a:ext cx="8077200" cy="90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Da regolamento didattico (15-252) 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98906"/>
            <a:ext cx="2133600" cy="365125"/>
          </a:xfrm>
        </p:spPr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832" y="6398905"/>
            <a:ext cx="2895600" cy="365125"/>
          </a:xfrm>
        </p:spPr>
        <p:txBody>
          <a:bodyPr/>
          <a:lstStyle/>
          <a:p>
            <a:r>
              <a:rPr kumimoji="0" lang="it-IT" dirty="0"/>
              <a:t>Presentazione TESI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07055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4EECA7-1CA3-47B8-B947-47E3DE4727B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99592" y="-5680"/>
            <a:ext cx="8077200" cy="908720"/>
          </a:xfrm>
        </p:spPr>
        <p:txBody>
          <a:bodyPr>
            <a:normAutofit/>
          </a:bodyPr>
          <a:lstStyle/>
          <a:p>
            <a:r>
              <a:rPr lang="it-IT" dirty="0"/>
              <a:t>Da regolamento didattico (15-252)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14C4D7A-3A57-45ED-8213-30645C3146F5}"/>
              </a:ext>
            </a:extLst>
          </p:cNvPr>
          <p:cNvSpPr txBox="1">
            <a:spLocks/>
          </p:cNvSpPr>
          <p:nvPr/>
        </p:nvSpPr>
        <p:spPr>
          <a:xfrm>
            <a:off x="304800" y="749375"/>
            <a:ext cx="8077200" cy="576064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400" b="1" u="sng" dirty="0"/>
              <a:t>Tesi sperimentale</a:t>
            </a:r>
            <a:r>
              <a:rPr lang="it-IT" sz="2400" dirty="0"/>
              <a:t>:</a:t>
            </a:r>
          </a:p>
          <a:p>
            <a:r>
              <a:rPr lang="it-IT" sz="2200" dirty="0"/>
              <a:t>Attività sperimentale coordinata da un </a:t>
            </a:r>
            <a:r>
              <a:rPr lang="it-IT" sz="2200" u="sng" dirty="0"/>
              <a:t>docente relatore </a:t>
            </a:r>
            <a:r>
              <a:rPr lang="it-IT" sz="2200" dirty="0"/>
              <a:t>svolta presso un </a:t>
            </a:r>
            <a:r>
              <a:rPr lang="it-IT" sz="2200" b="1" dirty="0"/>
              <a:t>laboratorio di ricerca di UNIMORE </a:t>
            </a:r>
            <a:r>
              <a:rPr lang="it-IT" sz="2200" dirty="0"/>
              <a:t>o di altre strutture pubbliche o private con le quali sia stata stipulata una convenzione. </a:t>
            </a:r>
          </a:p>
          <a:p>
            <a:r>
              <a:rPr lang="it-IT" sz="2200" dirty="0"/>
              <a:t>E’ possibile svolgerla anche </a:t>
            </a:r>
            <a:r>
              <a:rPr lang="it-IT" sz="2200" b="1" dirty="0"/>
              <a:t>all’estero</a:t>
            </a:r>
            <a:r>
              <a:rPr lang="it-IT" sz="2200" dirty="0"/>
              <a:t> sia all’interno di Erasmus che </a:t>
            </a:r>
            <a:r>
              <a:rPr lang="it-IT" sz="2200" b="1" dirty="0"/>
              <a:t>in un’azienda</a:t>
            </a:r>
            <a:r>
              <a:rPr lang="it-IT" sz="2200" dirty="0"/>
              <a:t> con cui si stipula una convenzione</a:t>
            </a:r>
          </a:p>
          <a:p>
            <a:r>
              <a:rPr lang="it-IT" sz="2200" dirty="0"/>
              <a:t>Durata: 6 mesi</a:t>
            </a:r>
          </a:p>
          <a:p>
            <a:r>
              <a:rPr lang="it-IT" sz="2200" dirty="0"/>
              <a:t>Punteggio massimo: 8 punti</a:t>
            </a:r>
          </a:p>
          <a:p>
            <a:pPr marL="0" indent="0">
              <a:buFont typeface="Arial" pitchFamily="34" charset="0"/>
              <a:buNone/>
            </a:pPr>
            <a:r>
              <a:rPr lang="it-IT" sz="2400" b="1" u="sng" dirty="0"/>
              <a:t>Tesi compilativa</a:t>
            </a:r>
            <a:r>
              <a:rPr lang="it-IT" sz="2400" dirty="0"/>
              <a:t>:</a:t>
            </a:r>
          </a:p>
          <a:p>
            <a:r>
              <a:rPr lang="it-IT" sz="2200" dirty="0"/>
              <a:t>Raccolta ed elaborazione critica di materiale bibliografico o di altri dati inerenti contenuti culturali e professionali del corso di laurea. </a:t>
            </a:r>
          </a:p>
          <a:p>
            <a:r>
              <a:rPr lang="it-IT" sz="2200" dirty="0"/>
              <a:t>Durata: 6 mesi</a:t>
            </a:r>
          </a:p>
          <a:p>
            <a:r>
              <a:rPr lang="it-IT" sz="2200" dirty="0"/>
              <a:t>Punteggio massimo: 4 punti</a:t>
            </a:r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Font typeface="Arial" pitchFamily="34" charset="0"/>
              <a:buNone/>
            </a:pPr>
            <a:endParaRPr lang="it-IT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00798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73CD7DF-556E-455B-BA33-88AEA516EE9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6409" y="1847732"/>
            <a:ext cx="8731696" cy="5184576"/>
          </a:xfrm>
        </p:spPr>
        <p:txBody>
          <a:bodyPr>
            <a:normAutofit/>
          </a:bodyPr>
          <a:lstStyle/>
          <a:p>
            <a:pPr algn="just"/>
            <a:r>
              <a:rPr lang="it-IT" sz="3600" b="1" dirty="0"/>
              <a:t>40 </a:t>
            </a:r>
            <a:r>
              <a:rPr lang="it-IT" sz="3600" b="1" dirty="0" err="1"/>
              <a:t>cfu</a:t>
            </a:r>
            <a:r>
              <a:rPr lang="it-IT" sz="3600" b="1" dirty="0"/>
              <a:t> (se al quarto anno) </a:t>
            </a:r>
          </a:p>
          <a:p>
            <a:pPr algn="just"/>
            <a:r>
              <a:rPr lang="it-IT" sz="3600" b="1" dirty="0"/>
              <a:t>30 </a:t>
            </a:r>
            <a:r>
              <a:rPr lang="it-IT" sz="3600" b="1" dirty="0" err="1"/>
              <a:t>cfu</a:t>
            </a:r>
            <a:r>
              <a:rPr lang="it-IT" sz="3600" b="1" dirty="0"/>
              <a:t> (se al quinto anno)  </a:t>
            </a:r>
          </a:p>
          <a:p>
            <a:pPr marL="0" indent="0" algn="just">
              <a:buNone/>
            </a:pPr>
            <a:r>
              <a:rPr lang="it-IT" sz="2200" dirty="0"/>
              <a:t>ad esclusione dei </a:t>
            </a:r>
            <a:r>
              <a:rPr lang="it-IT" sz="2200" dirty="0" err="1"/>
              <a:t>cfu</a:t>
            </a:r>
            <a:r>
              <a:rPr lang="it-IT" sz="2200" dirty="0"/>
              <a:t> per seminari «ulteriori attività formative»(3), materie a scelta (8), tirocinio (30) e tesi (30) . </a:t>
            </a:r>
          </a:p>
          <a:p>
            <a:pPr algn="just"/>
            <a:endParaRPr lang="it-IT" sz="2200" dirty="0"/>
          </a:p>
          <a:p>
            <a:pPr algn="just"/>
            <a:endParaRPr lang="it-IT" sz="2200" dirty="0"/>
          </a:p>
          <a:p>
            <a:pPr marL="0" indent="0" algn="just">
              <a:buNone/>
            </a:pPr>
            <a:r>
              <a:rPr lang="it-IT" sz="2200" dirty="0"/>
              <a:t>Si prendere contatto con il docente (vedi anche proposte di tesi) per </a:t>
            </a:r>
            <a:r>
              <a:rPr lang="it-IT" sz="2200" u="sng" dirty="0"/>
              <a:t>1. valutare la sua disponibilità </a:t>
            </a:r>
            <a:r>
              <a:rPr lang="it-IT" sz="2200" dirty="0"/>
              <a:t>e </a:t>
            </a:r>
            <a:r>
              <a:rPr lang="it-IT" sz="2200" u="sng" dirty="0"/>
              <a:t>2. </a:t>
            </a:r>
            <a:r>
              <a:rPr lang="it-IT" sz="2200" u="sng" dirty="0" err="1"/>
              <a:t>eventualmene</a:t>
            </a:r>
            <a:r>
              <a:rPr lang="it-IT" sz="2200" u="sng" dirty="0"/>
              <a:t> cominciare a concordare il lavoro di tesi</a:t>
            </a:r>
            <a:r>
              <a:rPr lang="it-IT" sz="2200" dirty="0"/>
              <a:t>.</a:t>
            </a:r>
          </a:p>
          <a:p>
            <a:pPr marL="0" indent="0" algn="just">
              <a:buNone/>
            </a:pPr>
            <a:r>
              <a:rPr lang="it-IT" sz="2200" dirty="0"/>
              <a:t>Il docente scelto deve essere un docente del </a:t>
            </a:r>
            <a:r>
              <a:rPr lang="it-IT" sz="2200" dirty="0" err="1"/>
              <a:t>CdS</a:t>
            </a:r>
            <a:r>
              <a:rPr lang="it-IT" sz="2200" dirty="0"/>
              <a:t> o del Dipartimento. 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406C94CF-555C-466B-AE4A-F72544B201D2}"/>
              </a:ext>
            </a:extLst>
          </p:cNvPr>
          <p:cNvSpPr/>
          <p:nvPr/>
        </p:nvSpPr>
        <p:spPr>
          <a:xfrm>
            <a:off x="4319972" y="3861048"/>
            <a:ext cx="504056" cy="79208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451CCC1F-4431-40E4-80E0-9BF80272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09" y="-106936"/>
            <a:ext cx="8077200" cy="1143000"/>
          </a:xfrm>
        </p:spPr>
        <p:txBody>
          <a:bodyPr/>
          <a:lstStyle/>
          <a:p>
            <a:r>
              <a:rPr lang="it-IT" dirty="0"/>
              <a:t>Procedura (15-252)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3960EAD-5DC5-4CC6-B3F4-3C49E7F2F6A6}"/>
              </a:ext>
            </a:extLst>
          </p:cNvPr>
          <p:cNvSpPr txBox="1"/>
          <p:nvPr/>
        </p:nvSpPr>
        <p:spPr>
          <a:xfrm>
            <a:off x="166409" y="704732"/>
            <a:ext cx="89775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1. IL CONTATTO</a:t>
            </a:r>
          </a:p>
          <a:p>
            <a:r>
              <a:rPr lang="it-IT" sz="2200" dirty="0"/>
              <a:t>Il contatto con il docente di riferimento dell’argomento di interesse deve avvenire quando mancano poco più di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058982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EC4A4E-8B97-46F2-B85F-6CEAB42CAAF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512" y="692696"/>
            <a:ext cx="8659688" cy="1503184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2. Prenotazione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/>
              <a:t>Quando allo studente mancano:</a:t>
            </a:r>
            <a:br>
              <a:rPr lang="it-IT" sz="4000" b="1" dirty="0"/>
            </a:br>
            <a:r>
              <a:rPr lang="it-IT" sz="4000" b="1" dirty="0"/>
              <a:t>* 40 </a:t>
            </a:r>
            <a:r>
              <a:rPr lang="it-IT" sz="4000" b="1" dirty="0" err="1"/>
              <a:t>cfu</a:t>
            </a:r>
            <a:r>
              <a:rPr lang="it-IT" sz="4000" b="1" dirty="0"/>
              <a:t> (se al quarto anno)</a:t>
            </a:r>
            <a:br>
              <a:rPr lang="it-IT" sz="4000" b="1" dirty="0"/>
            </a:br>
            <a:r>
              <a:rPr lang="it-IT" sz="4000" b="1" dirty="0"/>
              <a:t>* 30 </a:t>
            </a:r>
            <a:r>
              <a:rPr lang="it-IT" sz="4000" b="1" dirty="0" err="1"/>
              <a:t>cfu</a:t>
            </a:r>
            <a:r>
              <a:rPr lang="it-IT" sz="4000" b="1" dirty="0"/>
              <a:t> (se al quinto anno) </a:t>
            </a:r>
            <a:br>
              <a:rPr lang="it-IT" sz="4000" b="1" dirty="0"/>
            </a:br>
            <a:r>
              <a:rPr lang="it-IT" sz="4000" b="1" dirty="0"/>
              <a:t>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51384EF-F38C-4DB7-97B3-8FFF67224FC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23528" y="2249488"/>
            <a:ext cx="7848872" cy="46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/>
              <a:t>Lo studente contatta via e-mail il docente relatore per fissare un appuntamento durante il quale dovrà portare: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	- fotocopia del libretto personale da Esse3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	- </a:t>
            </a:r>
            <a:r>
              <a:rPr lang="it-IT" dirty="0">
                <a:hlinkClick r:id="rId6" action="ppaction://hlinkfile"/>
              </a:rPr>
              <a:t>domanda di tesi </a:t>
            </a:r>
            <a:r>
              <a:rPr lang="it-IT" dirty="0"/>
              <a:t>(scaricabile dal sito)</a:t>
            </a:r>
          </a:p>
          <a:p>
            <a:pPr marL="0" indent="0">
              <a:buFont typeface="Arial" pitchFamily="34" charset="0"/>
              <a:buNone/>
            </a:pPr>
            <a:r>
              <a:rPr lang="it-IT" dirty="0"/>
              <a:t>	- </a:t>
            </a:r>
            <a:r>
              <a:rPr lang="it-IT" dirty="0">
                <a:hlinkClick r:id="rId7" action="ppaction://hlinkfile"/>
              </a:rPr>
              <a:t>consenso</a:t>
            </a:r>
            <a:r>
              <a:rPr lang="it-IT" dirty="0"/>
              <a:t> per mailing list/intervista ad un anno dalla 	laurea (scaricabile dal sito)</a:t>
            </a:r>
          </a:p>
          <a:p>
            <a:pPr marL="0" indent="0">
              <a:buFont typeface="Arial" pitchFamily="34" charset="0"/>
              <a:buNone/>
            </a:pPr>
            <a:r>
              <a:rPr lang="it-IT" b="1" dirty="0"/>
              <a:t>Il docente firma la «domanda di tesi</a:t>
            </a:r>
            <a:r>
              <a:rPr lang="it-IT" dirty="0"/>
              <a:t>» accettando lo studente in tesi. </a:t>
            </a:r>
          </a:p>
          <a:p>
            <a:pPr marL="0" indent="0">
              <a:buFont typeface="Arial" pitchFamily="34" charset="0"/>
              <a:buNone/>
            </a:pPr>
            <a:endParaRPr lang="it-IT" dirty="0"/>
          </a:p>
          <a:p>
            <a:pPr marL="0" indent="0">
              <a:buFont typeface="Arial" pitchFamily="34" charset="0"/>
              <a:buNone/>
            </a:pPr>
            <a:r>
              <a:rPr lang="it-IT" dirty="0"/>
              <a:t>Lo studente invia tutto il materiale sopra indicato a:</a:t>
            </a:r>
          </a:p>
          <a:p>
            <a:pPr marL="0" indent="0">
              <a:buFont typeface="Arial" pitchFamily="34" charset="0"/>
              <a:buNone/>
            </a:pPr>
            <a:r>
              <a:rPr lang="it-IT" dirty="0">
                <a:hlinkClick r:id="rId8"/>
              </a:rPr>
              <a:t>tesi.ctf@unimore.it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659955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59D48EE-0770-4DC2-9545-4B722EEC571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9316" y="1426874"/>
            <a:ext cx="8526524" cy="5273388"/>
          </a:xfrm>
        </p:spPr>
        <p:txBody>
          <a:bodyPr>
            <a:normAutofit/>
          </a:bodyPr>
          <a:lstStyle/>
          <a:p>
            <a:r>
              <a:rPr lang="it-IT" sz="3600" b="1" dirty="0"/>
              <a:t>Quando mancano 20 </a:t>
            </a:r>
            <a:r>
              <a:rPr lang="it-IT" sz="3600" b="1" dirty="0" err="1"/>
              <a:t>cfu</a:t>
            </a:r>
            <a:r>
              <a:rPr lang="it-IT" sz="3600" b="1" dirty="0"/>
              <a:t> </a:t>
            </a:r>
            <a:r>
              <a:rPr lang="it-IT" sz="2400" dirty="0"/>
              <a:t>(esclusi quelli relativi a tirocini, materie a scelta e altre attività formative)</a:t>
            </a:r>
            <a:r>
              <a:rPr lang="it-IT" sz="2400" b="1" dirty="0"/>
              <a:t> </a:t>
            </a:r>
            <a:r>
              <a:rPr lang="it-IT" sz="2400" dirty="0"/>
              <a:t>di cui non più di 15 relativi a "materie caratterizzanti"</a:t>
            </a:r>
            <a:endParaRPr lang="it-IT" sz="2400" b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Lo studente contatta via e-mail il docente relatore per fissare un appuntamento durante il quale dovrà consegnare</a:t>
            </a:r>
          </a:p>
          <a:p>
            <a:pPr marL="0" indent="0">
              <a:buNone/>
            </a:pPr>
            <a:r>
              <a:rPr lang="it-IT" sz="2200" dirty="0"/>
              <a:t>	- fotocopia del libretto personale</a:t>
            </a:r>
          </a:p>
          <a:p>
            <a:pPr marL="0" indent="0">
              <a:buNone/>
            </a:pPr>
            <a:r>
              <a:rPr lang="it-IT" sz="2200" dirty="0"/>
              <a:t>Il docente invia una e-mail a: </a:t>
            </a:r>
            <a:r>
              <a:rPr lang="it-IT" sz="2200" dirty="0">
                <a:hlinkClick r:id="rId6"/>
              </a:rPr>
              <a:t>tesi.ctf@unimore.it</a:t>
            </a:r>
            <a:endParaRPr lang="it-IT" sz="2200" dirty="0"/>
          </a:p>
          <a:p>
            <a:pPr marL="0" indent="0">
              <a:buNone/>
            </a:pPr>
            <a:r>
              <a:rPr lang="it-IT" sz="2200" dirty="0"/>
              <a:t>per comunicare la </a:t>
            </a:r>
            <a:r>
              <a:rPr lang="it-IT" sz="2200" b="1" dirty="0"/>
              <a:t>data di inizio della tesi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98384B-E248-488A-AFC0-56DCB956927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79512" y="138249"/>
            <a:ext cx="8077200" cy="11430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3. Inizio Tesi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dirty="0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11D636C1-90FE-44A9-9E17-94A228090DC3}"/>
              </a:ext>
            </a:extLst>
          </p:cNvPr>
          <p:cNvSpPr/>
          <p:nvPr/>
        </p:nvSpPr>
        <p:spPr>
          <a:xfrm>
            <a:off x="4373978" y="2924944"/>
            <a:ext cx="41404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1153094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/>
            </a:gs>
            <a:gs pos="10000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CEF9266-D302-498B-A45C-CF103E33F98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1279525"/>
            <a:ext cx="8077200" cy="42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Voto finale è dato da:</a:t>
            </a:r>
          </a:p>
          <a:p>
            <a:r>
              <a:rPr lang="it-IT" dirty="0"/>
              <a:t>Media ponderata in 110</a:t>
            </a:r>
          </a:p>
          <a:p>
            <a:r>
              <a:rPr lang="it-IT" dirty="0"/>
              <a:t>Massimo 8 punti per la tesi sperimentale </a:t>
            </a:r>
          </a:p>
          <a:p>
            <a:r>
              <a:rPr lang="it-IT" dirty="0"/>
              <a:t>Massimo 4 punti per la tesi compilativa </a:t>
            </a:r>
          </a:p>
          <a:p>
            <a:pPr marL="0" indent="0">
              <a:buNone/>
            </a:pPr>
            <a:r>
              <a:rPr lang="it-IT" sz="2400" i="1" dirty="0"/>
              <a:t>si tiene conto dell’intera carriera dello studente, dei tempi e delle modalità di acquisizione dei CFU, delle attività formative precedenti e della prova finale, nonché di ogni elemento rilevante</a:t>
            </a:r>
          </a:p>
          <a:p>
            <a:r>
              <a:rPr lang="it-IT" dirty="0"/>
              <a:t>+ 1 punto se lo studente si laurea in corso</a:t>
            </a:r>
          </a:p>
          <a:p>
            <a:r>
              <a:rPr lang="it-IT" dirty="0"/>
              <a:t>+ 1 punto se lo studente ha svolto anche solo in parte la tesi all’estero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9731556-05E7-4301-A973-6DADDA33B1A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33400" y="136525"/>
            <a:ext cx="8077200" cy="1143000"/>
          </a:xfrm>
        </p:spPr>
        <p:txBody>
          <a:bodyPr>
            <a:normAutofit/>
          </a:bodyPr>
          <a:lstStyle/>
          <a:p>
            <a:r>
              <a:rPr lang="it-IT" dirty="0"/>
              <a:t>Punteggio di laurea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40779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/>
              <a:t>Alla prova finale sono assegnati </a:t>
            </a:r>
            <a:r>
              <a:rPr lang="it-IT" b="1" u="sng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it-IT" b="1" u="sng" dirty="0" err="1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cfu</a:t>
            </a:r>
            <a:endParaRPr lang="it-IT" b="1" u="sng" dirty="0">
              <a:solidFill>
                <a:srgbClr val="009E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b="1" u="sng" dirty="0">
                <a:solidFill>
                  <a:srgbClr val="009ED6"/>
                </a:solidFill>
              </a:rPr>
              <a:t>Non deve essere sovrapposta all’attività di tirocinio</a:t>
            </a:r>
          </a:p>
          <a:p>
            <a:r>
              <a:rPr lang="it-IT" dirty="0"/>
              <a:t>Di norma è una </a:t>
            </a:r>
            <a:r>
              <a:rPr lang="it-IT" b="1" u="sng" dirty="0"/>
              <a:t>tesi sperimentale </a:t>
            </a:r>
            <a:r>
              <a:rPr lang="it-IT" dirty="0"/>
              <a:t>ma è possibile anche svolgerla compilativa</a:t>
            </a:r>
          </a:p>
          <a:p>
            <a:r>
              <a:rPr lang="it-IT" dirty="0"/>
              <a:t>Può essere redatta in italiano o in inglese</a:t>
            </a:r>
          </a:p>
          <a:p>
            <a:r>
              <a:rPr lang="it-IT" b="1" u="sng" dirty="0">
                <a:solidFill>
                  <a:srgbClr val="009ED6"/>
                </a:solidFill>
              </a:rPr>
              <a:t>Durata minima: 6 mesi </a:t>
            </a: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1520" y="404664"/>
            <a:ext cx="8640960" cy="9087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regolamento didattico (laurea abilitante 15-256) 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0EC705A-6F71-46CF-8102-D9B3C90B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12 Maggio 2025</a:t>
            </a:r>
            <a:endParaRPr kumimoji="0"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0583EF-11D1-4F25-A393-C125725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it-IT"/>
              <a:t>Presentazione TESI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469105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Form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1077</Words>
  <Application>Microsoft Macintosh PowerPoint</Application>
  <PresentationFormat>Presentazione su schermo (4:3)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Formazione</vt:lpstr>
      <vt:lpstr>PRESENTAZIONE PROPOSTE DI TESI</vt:lpstr>
      <vt:lpstr>Presentazione standard di PowerPoint</vt:lpstr>
      <vt:lpstr>Presentazione standard di PowerPoint</vt:lpstr>
      <vt:lpstr>Da regolamento didattico (15-252) </vt:lpstr>
      <vt:lpstr>Procedura (15-252) </vt:lpstr>
      <vt:lpstr>STEP 2. Prenotazione Quando allo studente mancano: * 40 cfu (se al quarto anno) * 30 cfu (se al quinto anno)   </vt:lpstr>
      <vt:lpstr>STEP 3. Inizio Tesi </vt:lpstr>
      <vt:lpstr>Punteggio di laurea</vt:lpstr>
      <vt:lpstr>Presentazione standard di PowerPoint</vt:lpstr>
      <vt:lpstr>Procedura (15-256)  da regolamento</vt:lpstr>
      <vt:lpstr>Presentazione standard di PowerPoint</vt:lpstr>
      <vt:lpstr>Punteggio di laurea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2015-05-13T10:00:39Z</dcterms:created>
  <dcterms:modified xsi:type="dcterms:W3CDTF">2025-05-12T12:15:14Z</dcterms:modified>
</cp:coreProperties>
</file>