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72" r:id="rId6"/>
    <p:sldId id="269" r:id="rId7"/>
    <p:sldId id="273" r:id="rId8"/>
    <p:sldId id="276" r:id="rId9"/>
    <p:sldId id="275" r:id="rId10"/>
    <p:sldId id="271" r:id="rId11"/>
    <p:sldId id="270" r:id="rId12"/>
    <p:sldId id="274" r:id="rId13"/>
    <p:sldId id="261" r:id="rId14"/>
    <p:sldId id="25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11"/>
  </p:normalViewPr>
  <p:slideViewPr>
    <p:cSldViewPr showGuides="1">
      <p:cViewPr varScale="1">
        <p:scale>
          <a:sx n="104" d="100"/>
          <a:sy n="104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7BE6E-CD10-4B66-89FF-669DAF2A664A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0F7A-67A0-4945-B50E-0FF7DE71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05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NASH </a:t>
            </a:r>
            <a:r>
              <a:rPr lang="it-IT" dirty="0" err="1"/>
              <a:t>steatoepatite</a:t>
            </a:r>
            <a:r>
              <a:rPr lang="it-IT" dirty="0"/>
              <a:t> non alcolica.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30F7A-67A0-4945-B50E-0FF7DE718A3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02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ASD: disturbo dello spettro autistico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30F7A-67A0-4945-B50E-0FF7DE718A3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7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42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83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5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30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76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29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47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04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14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07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7248-202D-461E-93AD-D2AD305CCE58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1A9F-02FA-4477-8D29-8F1026614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41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skelion | Bioanalysis">
            <a:extLst>
              <a:ext uri="{FF2B5EF4-FFF2-40B4-BE49-F238E27FC236}">
                <a16:creationId xmlns:a16="http://schemas.microsoft.com/office/drawing/2014/main" id="{1340B604-019B-5BFD-06CA-0559E9F0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19336"/>
            <a:ext cx="2160613" cy="26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1769" y="620688"/>
            <a:ext cx="8780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Natural Products for Medicinal Chemistry</a:t>
            </a: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(NPMC Lab)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86993" y="1745521"/>
            <a:ext cx="49700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Calibri" pitchFamily="34" charset="0"/>
              </a:rPr>
              <a:t>Prof. Federica Pellati, Associate Professor, P.I.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2000" dirty="0">
                <a:latin typeface="Calibri" pitchFamily="34" charset="0"/>
              </a:rPr>
              <a:t>Dr. Virginia Brighenti, </a:t>
            </a:r>
            <a:r>
              <a:rPr lang="en-US" altLang="it-IT" sz="2000" dirty="0">
                <a:latin typeface="Calibri" pitchFamily="34" charset="0"/>
              </a:rPr>
              <a:t>research</a:t>
            </a:r>
            <a:r>
              <a:rPr lang="it-IT" altLang="it-IT" sz="2000" dirty="0">
                <a:latin typeface="Calibri" pitchFamily="34" charset="0"/>
              </a:rPr>
              <a:t> collaborator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altLang="it-IT" sz="2000" dirty="0">
                <a:latin typeface="Calibri" pitchFamily="34" charset="0"/>
              </a:rPr>
              <a:t>Dr. Laura </a:t>
            </a:r>
            <a:r>
              <a:rPr lang="en-US" altLang="it-IT" sz="2000" dirty="0" err="1">
                <a:latin typeface="Calibri" pitchFamily="34" charset="0"/>
              </a:rPr>
              <a:t>Bertarini</a:t>
            </a:r>
            <a:r>
              <a:rPr lang="en-US" altLang="it-IT" sz="2000" dirty="0">
                <a:latin typeface="Calibri" pitchFamily="34" charset="0"/>
              </a:rPr>
              <a:t>, PhD student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altLang="it-IT" sz="2000" dirty="0">
                <a:latin typeface="Calibri" pitchFamily="34" charset="0"/>
              </a:rPr>
              <a:t>Dr. Matilde </a:t>
            </a:r>
            <a:r>
              <a:rPr lang="en-US" altLang="it-IT" sz="2000" dirty="0" err="1">
                <a:latin typeface="Calibri" pitchFamily="34" charset="0"/>
              </a:rPr>
              <a:t>Marani</a:t>
            </a:r>
            <a:r>
              <a:rPr lang="en-US" altLang="it-IT" sz="2000" dirty="0">
                <a:latin typeface="Calibri" pitchFamily="34" charset="0"/>
              </a:rPr>
              <a:t>, postgraduate collaborator</a:t>
            </a:r>
          </a:p>
        </p:txBody>
      </p:sp>
      <p:pic>
        <p:nvPicPr>
          <p:cNvPr id="6" name="Picture 10" descr="chroma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21" y="3352800"/>
            <a:ext cx="373159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lant Analysis">
            <a:extLst>
              <a:ext uri="{FF2B5EF4-FFF2-40B4-BE49-F238E27FC236}">
                <a16:creationId xmlns:a16="http://schemas.microsoft.com/office/drawing/2014/main" id="{BF66BAEF-4207-B252-E5EE-631D95B4D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429000"/>
            <a:ext cx="3220505" cy="21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5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D274F0-EBEA-61BD-614B-0B1F155A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556792"/>
            <a:ext cx="8676456" cy="4192910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A489E84F-1849-42A3-0637-C479FB190A32}"/>
              </a:ext>
            </a:extLst>
          </p:cNvPr>
          <p:cNvSpPr txBox="1"/>
          <p:nvPr/>
        </p:nvSpPr>
        <p:spPr>
          <a:xfrm>
            <a:off x="1843207" y="332656"/>
            <a:ext cx="546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On-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going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 PNNR project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BD42F1D-51DB-32B7-D18F-AF1629899052}"/>
              </a:ext>
            </a:extLst>
          </p:cNvPr>
          <p:cNvSpPr/>
          <p:nvPr/>
        </p:nvSpPr>
        <p:spPr>
          <a:xfrm>
            <a:off x="359532" y="95132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/>
              <a:t>Untargeted metabolomics on NASH patients to identify new biomarkers of the disease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A8DEDB9-EEA5-0F6E-9144-4EA3046261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6"/>
          <a:stretch/>
        </p:blipFill>
        <p:spPr>
          <a:xfrm>
            <a:off x="0" y="5872908"/>
            <a:ext cx="9144000" cy="9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>
            <a:extLst>
              <a:ext uri="{FF2B5EF4-FFF2-40B4-BE49-F238E27FC236}">
                <a16:creationId xmlns:a16="http://schemas.microsoft.com/office/drawing/2014/main" id="{96928C1D-2113-4D8C-B83D-BE56614076F4}"/>
              </a:ext>
            </a:extLst>
          </p:cNvPr>
          <p:cNvSpPr txBox="1"/>
          <p:nvPr/>
        </p:nvSpPr>
        <p:spPr>
          <a:xfrm>
            <a:off x="699840" y="260718"/>
            <a:ext cx="770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On-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going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 project on p-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cresol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levels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 in brain 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tissues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BE7725-CDF9-4B32-826A-94FC95AD1A2D}"/>
              </a:ext>
            </a:extLst>
          </p:cNvPr>
          <p:cNvSpPr/>
          <p:nvPr/>
        </p:nvSpPr>
        <p:spPr>
          <a:xfrm>
            <a:off x="611560" y="932419"/>
            <a:ext cx="791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Development of a new GC-MS method for the analysis of p-cresol in the CNS </a:t>
            </a:r>
          </a:p>
        </p:txBody>
      </p:sp>
      <p:pic>
        <p:nvPicPr>
          <p:cNvPr id="1026" name="Picture 2" descr="The metabolite p‐cresol impairs dendritic development, synaptogenesis, and  synapse function in hippocampal neurons: Implications for autism spectrum  disorder - Guzmán‐Salas - 2022 - Journal of Neurochemistry - Wiley Online  Library">
            <a:extLst>
              <a:ext uri="{FF2B5EF4-FFF2-40B4-BE49-F238E27FC236}">
                <a16:creationId xmlns:a16="http://schemas.microsoft.com/office/drawing/2014/main" id="{4B9F66F5-BDDD-A94E-5D61-B823E247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" y="1721104"/>
            <a:ext cx="5580112" cy="39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3691A82-6ABA-5B6B-866E-5870C09E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036" y="1682053"/>
            <a:ext cx="654536" cy="18981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34D6A6-2F24-7421-728E-1D8071E9E9B3}"/>
              </a:ext>
            </a:extLst>
          </p:cNvPr>
          <p:cNvSpPr txBox="1"/>
          <p:nvPr/>
        </p:nvSpPr>
        <p:spPr>
          <a:xfrm>
            <a:off x="6209830" y="3580207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</a:t>
            </a:r>
            <a:r>
              <a:rPr lang="it-IT" dirty="0" err="1"/>
              <a:t>vial</a:t>
            </a:r>
            <a:r>
              <a:rPr lang="it-IT" dirty="0"/>
              <a:t> dual </a:t>
            </a:r>
            <a:r>
              <a:rPr lang="it-IT" dirty="0" err="1"/>
              <a:t>extraction</a:t>
            </a:r>
            <a:endParaRPr lang="it-IT" dirty="0"/>
          </a:p>
        </p:txBody>
      </p:sp>
      <p:pic>
        <p:nvPicPr>
          <p:cNvPr id="1028" name="Picture 4" descr="Gas chromatography - mass spectrometry (GC-MS) - Labster Theory">
            <a:extLst>
              <a:ext uri="{FF2B5EF4-FFF2-40B4-BE49-F238E27FC236}">
                <a16:creationId xmlns:a16="http://schemas.microsoft.com/office/drawing/2014/main" id="{1D5E45D1-8D94-9FFA-DFC9-AF5851BB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27249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87BA33-B349-507F-AC2B-7B9848DBDF2C}"/>
              </a:ext>
            </a:extLst>
          </p:cNvPr>
          <p:cNvSpPr txBox="1"/>
          <p:nvPr/>
        </p:nvSpPr>
        <p:spPr>
          <a:xfrm>
            <a:off x="6785437" y="5478361"/>
            <a:ext cx="162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GC-MS </a:t>
            </a:r>
            <a:r>
              <a:rPr lang="it-IT" dirty="0" err="1"/>
              <a:t>method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08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2-Arachidonoylglycerol - Wikipedia">
            <a:extLst>
              <a:ext uri="{FF2B5EF4-FFF2-40B4-BE49-F238E27FC236}">
                <a16:creationId xmlns:a16="http://schemas.microsoft.com/office/drawing/2014/main" id="{A8795AD6-36DA-D7DD-CEC1-3FCF98DF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13" y="4803313"/>
            <a:ext cx="1217764" cy="9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-Arachidonoylglycerol - Wikipedia">
            <a:extLst>
              <a:ext uri="{FF2B5EF4-FFF2-40B4-BE49-F238E27FC236}">
                <a16:creationId xmlns:a16="http://schemas.microsoft.com/office/drawing/2014/main" id="{E53E6F03-13F9-5266-5AAF-34D2F4FF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82066"/>
            <a:ext cx="1217764" cy="9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D8470B20-2ED2-AA9F-283A-E514C07CC699}"/>
              </a:ext>
            </a:extLst>
          </p:cNvPr>
          <p:cNvSpPr txBox="1"/>
          <p:nvPr/>
        </p:nvSpPr>
        <p:spPr>
          <a:xfrm>
            <a:off x="1403648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On-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going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 project on 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endocannabinoids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id="{21138CCF-F8C5-C77F-A3F2-ED34B694E079}"/>
              </a:ext>
            </a:extLst>
          </p:cNvPr>
          <p:cNvSpPr/>
          <p:nvPr/>
        </p:nvSpPr>
        <p:spPr>
          <a:xfrm>
            <a:off x="359532" y="95132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Optimization of a method for the extraction and quantification of endocannabinoids by means of HPLC-MS/MS and HPLC-HRMS</a:t>
            </a:r>
          </a:p>
        </p:txBody>
      </p:sp>
      <p:pic>
        <p:nvPicPr>
          <p:cNvPr id="6" name="Graphic 1" descr="Brain">
            <a:extLst>
              <a:ext uri="{FF2B5EF4-FFF2-40B4-BE49-F238E27FC236}">
                <a16:creationId xmlns:a16="http://schemas.microsoft.com/office/drawing/2014/main" id="{AE4C3B5D-89C3-6711-0C73-CE4460879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7624" y="1988840"/>
            <a:ext cx="889248" cy="889248"/>
          </a:xfrm>
          <a:prstGeom prst="rect">
            <a:avLst/>
          </a:prstGeom>
        </p:spPr>
      </p:pic>
      <p:pic>
        <p:nvPicPr>
          <p:cNvPr id="7" name="Graphic 2" descr="Needle">
            <a:extLst>
              <a:ext uri="{FF2B5EF4-FFF2-40B4-BE49-F238E27FC236}">
                <a16:creationId xmlns:a16="http://schemas.microsoft.com/office/drawing/2014/main" id="{A5600F3A-49EA-1486-3F5B-A7D5EA871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661861">
            <a:off x="798574" y="2422229"/>
            <a:ext cx="778098" cy="778098"/>
          </a:xfrm>
          <a:prstGeom prst="rect">
            <a:avLst/>
          </a:prstGeom>
        </p:spPr>
      </p:pic>
      <p:pic>
        <p:nvPicPr>
          <p:cNvPr id="8" name="Graphic 3" descr="Water">
            <a:extLst>
              <a:ext uri="{FF2B5EF4-FFF2-40B4-BE49-F238E27FC236}">
                <a16:creationId xmlns:a16="http://schemas.microsoft.com/office/drawing/2014/main" id="{CBF1092A-D125-B42C-CB08-1532377B3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3648" y="3069488"/>
            <a:ext cx="288032" cy="288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6184DB-6A88-7C47-117C-8A0129DADDC8}"/>
              </a:ext>
            </a:extLst>
          </p:cNvPr>
          <p:cNvSpPr txBox="1"/>
          <p:nvPr/>
        </p:nvSpPr>
        <p:spPr>
          <a:xfrm>
            <a:off x="500280" y="3519463"/>
            <a:ext cx="209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/>
              <a:t>brain tissue, biofluids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2E378B60-A243-C354-B9DC-9B2906436FE1}"/>
              </a:ext>
            </a:extLst>
          </p:cNvPr>
          <p:cNvSpPr/>
          <p:nvPr/>
        </p:nvSpPr>
        <p:spPr>
          <a:xfrm>
            <a:off x="2555776" y="2266938"/>
            <a:ext cx="4104456" cy="64633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 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889FE-3F88-A25B-273A-8255F3ECF069}"/>
              </a:ext>
            </a:extLst>
          </p:cNvPr>
          <p:cNvSpPr txBox="1"/>
          <p:nvPr/>
        </p:nvSpPr>
        <p:spPr>
          <a:xfrm>
            <a:off x="2699792" y="2852936"/>
            <a:ext cx="17214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Extraction protocol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0120E-5CC3-B824-71D2-5B96BC27B6CD}"/>
              </a:ext>
            </a:extLst>
          </p:cNvPr>
          <p:cNvSpPr txBox="1"/>
          <p:nvPr/>
        </p:nvSpPr>
        <p:spPr>
          <a:xfrm>
            <a:off x="4499992" y="2852936"/>
            <a:ext cx="172819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Chromatograpic</a:t>
            </a:r>
            <a:r>
              <a:rPr lang="en-GB" dirty="0"/>
              <a:t> conditions</a:t>
            </a:r>
          </a:p>
        </p:txBody>
      </p:sp>
      <p:pic>
        <p:nvPicPr>
          <p:cNvPr id="1026" name="Picture 2" descr="Chemical structures of palmitoylethanolamide (PEA). | Download Scientific  Diagram">
            <a:extLst>
              <a:ext uri="{FF2B5EF4-FFF2-40B4-BE49-F238E27FC236}">
                <a16:creationId xmlns:a16="http://schemas.microsoft.com/office/drawing/2014/main" id="{AF39B7D9-4D3E-78B1-D67F-77FF55D8E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8"/>
          <a:stretch/>
        </p:blipFill>
        <p:spPr bwMode="auto">
          <a:xfrm>
            <a:off x="6715253" y="1883228"/>
            <a:ext cx="1488591" cy="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andamide - Wikipedia">
            <a:extLst>
              <a:ext uri="{FF2B5EF4-FFF2-40B4-BE49-F238E27FC236}">
                <a16:creationId xmlns:a16="http://schemas.microsoft.com/office/drawing/2014/main" id="{4518D463-8768-6620-26F9-7CA2174D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0" y="2352008"/>
            <a:ext cx="1043607" cy="7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EE690-6221-7D51-D99B-2C73DEFA1A28}"/>
              </a:ext>
            </a:extLst>
          </p:cNvPr>
          <p:cNvSpPr txBox="1"/>
          <p:nvPr/>
        </p:nvSpPr>
        <p:spPr>
          <a:xfrm>
            <a:off x="7053090" y="348126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PEA, AEA,  2-AG</a:t>
            </a:r>
          </a:p>
        </p:txBody>
      </p:sp>
      <p:pic>
        <p:nvPicPr>
          <p:cNvPr id="1032" name="Picture 8" descr="Cell Culture Icon - Free Download Healthcare &amp; Medical Icons | IconScout">
            <a:extLst>
              <a:ext uri="{FF2B5EF4-FFF2-40B4-BE49-F238E27FC236}">
                <a16:creationId xmlns:a16="http://schemas.microsoft.com/office/drawing/2014/main" id="{B7AFCE5C-AAAC-8CAF-FE21-B4D08A21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3" y="4046144"/>
            <a:ext cx="1253010" cy="12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9AB319-F514-A7CF-8E9C-422C4A9A30D8}"/>
              </a:ext>
            </a:extLst>
          </p:cNvPr>
          <p:cNvSpPr txBox="1"/>
          <p:nvPr/>
        </p:nvSpPr>
        <p:spPr>
          <a:xfrm>
            <a:off x="359532" y="5446756"/>
            <a:ext cx="438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/>
              <a:t>cell culture medium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β-caryophyllene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CBD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β-caryophyllene/CBD combination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Essential Oil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8B9ECAFB-5173-921F-2663-27CEC3928DCF}"/>
              </a:ext>
            </a:extLst>
          </p:cNvPr>
          <p:cNvSpPr/>
          <p:nvPr/>
        </p:nvSpPr>
        <p:spPr>
          <a:xfrm>
            <a:off x="2555776" y="4464212"/>
            <a:ext cx="4104456" cy="64633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Optimized Method</a:t>
            </a:r>
          </a:p>
        </p:txBody>
      </p:sp>
      <p:pic>
        <p:nvPicPr>
          <p:cNvPr id="19" name="Picture 2" descr="Chemical structures of palmitoylethanolamide (PEA). | Download Scientific  Diagram">
            <a:extLst>
              <a:ext uri="{FF2B5EF4-FFF2-40B4-BE49-F238E27FC236}">
                <a16:creationId xmlns:a16="http://schemas.microsoft.com/office/drawing/2014/main" id="{032A2179-F51B-3AD6-699D-CF710D9D9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8"/>
          <a:stretch/>
        </p:blipFill>
        <p:spPr bwMode="auto">
          <a:xfrm>
            <a:off x="6874558" y="4004475"/>
            <a:ext cx="1488591" cy="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nandamide - Wikipedia">
            <a:extLst>
              <a:ext uri="{FF2B5EF4-FFF2-40B4-BE49-F238E27FC236}">
                <a16:creationId xmlns:a16="http://schemas.microsoft.com/office/drawing/2014/main" id="{1E314450-158E-984D-13C1-7DC83108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25" y="4473255"/>
            <a:ext cx="1043607" cy="7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CC96D5-6EC8-A215-E7BF-CEDBDB1EF096}"/>
              </a:ext>
            </a:extLst>
          </p:cNvPr>
          <p:cNvSpPr txBox="1"/>
          <p:nvPr/>
        </p:nvSpPr>
        <p:spPr>
          <a:xfrm>
            <a:off x="6444209" y="5786680"/>
            <a:ext cx="2481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Release of </a:t>
            </a:r>
            <a:r>
              <a:rPr lang="en-GB" sz="1400" b="1" dirty="0"/>
              <a:t>PEA</a:t>
            </a:r>
            <a:r>
              <a:rPr lang="en-GB" sz="1400" dirty="0"/>
              <a:t>, </a:t>
            </a:r>
            <a:r>
              <a:rPr lang="en-GB" sz="1400" b="1" dirty="0"/>
              <a:t>AEA</a:t>
            </a:r>
            <a:r>
              <a:rPr lang="en-GB" sz="1400" dirty="0"/>
              <a:t> and </a:t>
            </a:r>
            <a:r>
              <a:rPr lang="en-GB" sz="1400" b="1" dirty="0"/>
              <a:t>2-AG</a:t>
            </a:r>
            <a:r>
              <a:rPr lang="en-GB" sz="1400" dirty="0"/>
              <a:t> by treated cells in the culture medium</a:t>
            </a:r>
          </a:p>
        </p:txBody>
      </p:sp>
    </p:spTree>
    <p:extLst>
      <p:ext uri="{BB962C8B-B14F-4D97-AF65-F5344CB8AC3E}">
        <p14:creationId xmlns:p14="http://schemas.microsoft.com/office/powerpoint/2010/main" val="1928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1700" y="153712"/>
            <a:ext cx="7340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it-IT" sz="3000" b="1" dirty="0" err="1">
                <a:latin typeface="+mj-lt"/>
              </a:rPr>
              <a:t>Research</a:t>
            </a:r>
            <a:r>
              <a:rPr lang="it-IT" sz="3000" b="1" dirty="0">
                <a:latin typeface="+mj-lt"/>
              </a:rPr>
              <a:t> </a:t>
            </a:r>
            <a:r>
              <a:rPr lang="it-IT" sz="3000" b="1" dirty="0" err="1">
                <a:latin typeface="+mj-lt"/>
              </a:rPr>
              <a:t>collaboration</a:t>
            </a:r>
            <a:endParaRPr lang="it-IT" sz="3000" b="1" dirty="0"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8688" y="1014152"/>
            <a:ext cx="75374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Federica Pollastro (UNIUPO)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Daniele Merli (UNIPV)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Gianni Sacchetti (UNIFE)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n-lt"/>
              </a:rPr>
              <a:t>Prof. Laura </a:t>
            </a:r>
            <a:r>
              <a:rPr lang="it-IT" altLang="it-IT" sz="1800" dirty="0" err="1">
                <a:latin typeface="+mn-lt"/>
              </a:rPr>
              <a:t>Mercolini</a:t>
            </a:r>
            <a:r>
              <a:rPr lang="it-IT" altLang="it-IT" sz="1800" dirty="0">
                <a:latin typeface="+mn-lt"/>
              </a:rPr>
              <a:t> (UNIBO)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</a:t>
            </a:r>
            <a:r>
              <a:rPr lang="it-IT" altLang="it-IT" sz="1800" dirty="0" err="1">
                <a:latin typeface="+mj-lt"/>
              </a:rPr>
              <a:t>Roccaldo</a:t>
            </a:r>
            <a:r>
              <a:rPr lang="it-IT" altLang="it-IT" sz="1800" dirty="0">
                <a:latin typeface="+mj-lt"/>
              </a:rPr>
              <a:t> Sardella (UNIPG)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n-lt"/>
              </a:rPr>
              <a:t>Prof. </a:t>
            </a:r>
            <a:r>
              <a:rPr lang="it-IT" altLang="it-IT" sz="1800" dirty="0" err="1">
                <a:latin typeface="+mn-lt"/>
              </a:rPr>
              <a:t>Coral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1800" dirty="0" err="1">
                <a:latin typeface="+mn-lt"/>
              </a:rPr>
              <a:t>Barbas</a:t>
            </a:r>
            <a:r>
              <a:rPr lang="it-IT" altLang="it-IT" sz="1800" dirty="0">
                <a:latin typeface="+mn-lt"/>
              </a:rPr>
              <a:t> (CEU-San Pablo </a:t>
            </a:r>
            <a:r>
              <a:rPr lang="it-IT" altLang="it-IT" sz="1800" dirty="0" err="1">
                <a:latin typeface="+mn-lt"/>
              </a:rPr>
              <a:t>University</a:t>
            </a:r>
            <a:r>
              <a:rPr lang="it-IT" altLang="it-IT" sz="1800" dirty="0">
                <a:latin typeface="+mn-lt"/>
              </a:rPr>
              <a:t> of Madrid, </a:t>
            </a:r>
            <a:r>
              <a:rPr lang="it-IT" altLang="it-IT" sz="1800" dirty="0" err="1">
                <a:latin typeface="+mn-lt"/>
              </a:rPr>
              <a:t>Spain</a:t>
            </a:r>
            <a:r>
              <a:rPr lang="it-IT" altLang="it-IT" sz="1800" dirty="0">
                <a:latin typeface="+mn-lt"/>
              </a:rPr>
              <a:t>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it-IT" altLang="it-IT" sz="18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Calibri" panose="020F0502020204030204" pitchFamily="34" charset="0"/>
              </a:rPr>
              <a:t>Prof. Fabrizio Manetti (UNISI)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Calibri" panose="020F0502020204030204" pitchFamily="34" charset="0"/>
              </a:rPr>
              <a:t>Prof. </a:t>
            </a:r>
            <a:r>
              <a:rPr lang="it-IT" altLang="it-IT" sz="1800" dirty="0" err="1">
                <a:latin typeface="Calibri" panose="020F0502020204030204" pitchFamily="34" charset="0"/>
              </a:rPr>
              <a:t>Caludia</a:t>
            </a:r>
            <a:r>
              <a:rPr lang="it-IT" altLang="it-IT" sz="1800" dirty="0">
                <a:latin typeface="Calibri" panose="020F0502020204030204" pitchFamily="34" charset="0"/>
              </a:rPr>
              <a:t> Mugnaini (UNISI)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it-IT" altLang="it-IT" sz="1800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Calibri" panose="020F0502020204030204" pitchFamily="34" charset="0"/>
              </a:rPr>
              <a:t>Prof. Lorenzo Corsi (UNIMORE)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Pietro </a:t>
            </a:r>
            <a:r>
              <a:rPr lang="it-IT" altLang="it-IT" sz="1800" dirty="0" err="1">
                <a:latin typeface="+mj-lt"/>
              </a:rPr>
              <a:t>Andreone</a:t>
            </a:r>
            <a:r>
              <a:rPr lang="it-IT" altLang="it-IT" sz="1800" dirty="0">
                <a:latin typeface="+mj-lt"/>
              </a:rPr>
              <a:t> (UNIMORE)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Silvia Alboni (UNIMORE)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Giovanni Vitale (UNIMORE)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j-lt"/>
              </a:rPr>
              <a:t>Prof. Nicoletta Galeotti (UNIFI)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n-lt"/>
              </a:rPr>
              <a:t>Prof. Celestino Santos-</a:t>
            </a:r>
            <a:r>
              <a:rPr lang="it-IT" altLang="it-IT" sz="1800" dirty="0" err="1">
                <a:latin typeface="+mn-lt"/>
              </a:rPr>
              <a:t>Buelga</a:t>
            </a:r>
            <a:r>
              <a:rPr lang="it-IT" altLang="it-IT" sz="1800" dirty="0">
                <a:latin typeface="+mn-lt"/>
              </a:rPr>
              <a:t> (</a:t>
            </a:r>
            <a:r>
              <a:rPr lang="it-IT" altLang="it-IT" sz="1800" dirty="0" err="1">
                <a:latin typeface="+mn-lt"/>
              </a:rPr>
              <a:t>University</a:t>
            </a:r>
            <a:r>
              <a:rPr lang="it-IT" altLang="it-IT" sz="1800" dirty="0">
                <a:latin typeface="+mn-lt"/>
              </a:rPr>
              <a:t> of Salamanca, </a:t>
            </a:r>
            <a:r>
              <a:rPr lang="it-IT" altLang="it-IT" sz="1800" dirty="0" err="1">
                <a:latin typeface="+mn-lt"/>
              </a:rPr>
              <a:t>Spain</a:t>
            </a:r>
            <a:r>
              <a:rPr lang="it-IT" altLang="it-IT" sz="1800" dirty="0">
                <a:latin typeface="+mn-lt"/>
              </a:rPr>
              <a:t>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n-lt"/>
              </a:rPr>
              <a:t>Prof. Victor Lopez </a:t>
            </a:r>
            <a:r>
              <a:rPr lang="it-IT" altLang="it-IT" sz="1800" dirty="0" err="1">
                <a:latin typeface="+mn-lt"/>
              </a:rPr>
              <a:t>Ramos</a:t>
            </a:r>
            <a:r>
              <a:rPr lang="it-IT" altLang="it-IT" sz="1800" dirty="0">
                <a:latin typeface="+mn-lt"/>
              </a:rPr>
              <a:t> (</a:t>
            </a:r>
            <a:r>
              <a:rPr lang="it-IT" sz="1800" dirty="0" err="1">
                <a:latin typeface="+mn-lt"/>
              </a:rPr>
              <a:t>Universidad</a:t>
            </a:r>
            <a:r>
              <a:rPr lang="it-IT" sz="1800" dirty="0">
                <a:latin typeface="+mn-lt"/>
              </a:rPr>
              <a:t> San Jorge, Zaragoza, </a:t>
            </a:r>
            <a:r>
              <a:rPr lang="it-IT" sz="1800" dirty="0" err="1">
                <a:latin typeface="+mn-lt"/>
              </a:rPr>
              <a:t>Spain</a:t>
            </a:r>
            <a:r>
              <a:rPr lang="it-IT" sz="1800" dirty="0">
                <a:latin typeface="+mn-lt"/>
              </a:rPr>
              <a:t>)</a:t>
            </a:r>
            <a:endParaRPr lang="it-IT" altLang="it-IT" sz="18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1800" dirty="0">
                <a:latin typeface="+mn-lt"/>
              </a:rPr>
              <a:t>Prof. Francesco </a:t>
            </a:r>
            <a:r>
              <a:rPr lang="it-IT" altLang="it-IT" sz="1800" dirty="0" err="1">
                <a:latin typeface="+mn-lt"/>
              </a:rPr>
              <a:t>Tamagnini</a:t>
            </a:r>
            <a:r>
              <a:rPr lang="it-IT" altLang="it-IT" sz="1800" dirty="0">
                <a:latin typeface="+mn-lt"/>
              </a:rPr>
              <a:t> (Reading </a:t>
            </a:r>
            <a:r>
              <a:rPr lang="it-IT" altLang="it-IT" sz="1800" dirty="0" err="1">
                <a:latin typeface="+mn-lt"/>
              </a:rPr>
              <a:t>University</a:t>
            </a:r>
            <a:r>
              <a:rPr lang="it-IT" altLang="it-IT" sz="1800" dirty="0">
                <a:latin typeface="+mn-lt"/>
              </a:rPr>
              <a:t>, UK)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66853" y="1622070"/>
            <a:ext cx="156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Extraction</a:t>
            </a:r>
            <a:r>
              <a:rPr lang="it-IT" b="1" dirty="0"/>
              <a:t> and</a:t>
            </a:r>
          </a:p>
          <a:p>
            <a:r>
              <a:rPr lang="it-IT" b="1" dirty="0" err="1"/>
              <a:t>analysis</a:t>
            </a:r>
            <a:endParaRPr lang="it-IT" b="1" dirty="0"/>
          </a:p>
        </p:txBody>
      </p:sp>
      <p:sp>
        <p:nvSpPr>
          <p:cNvPr id="8" name="Parentesi graffa chiusa 7"/>
          <p:cNvSpPr/>
          <p:nvPr/>
        </p:nvSpPr>
        <p:spPr>
          <a:xfrm>
            <a:off x="6931365" y="1105231"/>
            <a:ext cx="360040" cy="1680008"/>
          </a:xfrm>
          <a:prstGeom prst="rightBrace">
            <a:avLst>
              <a:gd name="adj1" fmla="val 50026"/>
              <a:gd name="adj2" fmla="val 50000"/>
            </a:avLst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53431" y="4589600"/>
            <a:ext cx="185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Biological</a:t>
            </a:r>
            <a:r>
              <a:rPr lang="it-IT" b="1" dirty="0"/>
              <a:t> activity</a:t>
            </a:r>
          </a:p>
        </p:txBody>
      </p:sp>
      <p:sp>
        <p:nvSpPr>
          <p:cNvPr id="11" name="Parentesi graffa chiusa 10"/>
          <p:cNvSpPr/>
          <p:nvPr/>
        </p:nvSpPr>
        <p:spPr>
          <a:xfrm>
            <a:off x="6948264" y="3553309"/>
            <a:ext cx="288032" cy="2611995"/>
          </a:xfrm>
          <a:prstGeom prst="rightBrace">
            <a:avLst>
              <a:gd name="adj1" fmla="val 500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chiusa 11"/>
          <p:cNvSpPr/>
          <p:nvPr/>
        </p:nvSpPr>
        <p:spPr>
          <a:xfrm>
            <a:off x="6958458" y="3004883"/>
            <a:ext cx="360040" cy="432048"/>
          </a:xfrm>
          <a:prstGeom prst="rightBrace">
            <a:avLst>
              <a:gd name="adj1" fmla="val 500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302070" y="2987132"/>
            <a:ext cx="149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In </a:t>
            </a:r>
            <a:r>
              <a:rPr lang="it-IT" b="1" i="1" dirty="0" err="1"/>
              <a:t>silico</a:t>
            </a:r>
            <a:r>
              <a:rPr lang="it-IT" b="1" i="1" dirty="0"/>
              <a:t> </a:t>
            </a:r>
            <a:r>
              <a:rPr lang="it-IT" b="1" dirty="0"/>
              <a:t>study</a:t>
            </a:r>
          </a:p>
          <a:p>
            <a:r>
              <a:rPr lang="it-IT" b="1" dirty="0"/>
              <a:t>and </a:t>
            </a:r>
            <a:r>
              <a:rPr lang="it-IT" b="1" dirty="0" err="1"/>
              <a:t>synthesis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0323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720588" y="1124744"/>
            <a:ext cx="105851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1" hangingPunct="1">
              <a:defRPr/>
            </a:pPr>
            <a:r>
              <a:rPr lang="it-IT" sz="3300" b="1" dirty="0" err="1">
                <a:solidFill>
                  <a:srgbClr val="00B0F0"/>
                </a:solidFill>
                <a:latin typeface="+mj-lt"/>
              </a:rPr>
              <a:t>Number</a:t>
            </a:r>
            <a:r>
              <a:rPr lang="it-IT" sz="3300" b="1" dirty="0">
                <a:solidFill>
                  <a:srgbClr val="00B0F0"/>
                </a:solidFill>
                <a:latin typeface="+mj-lt"/>
              </a:rPr>
              <a:t> of </a:t>
            </a:r>
            <a:r>
              <a:rPr lang="it-IT" sz="3300" b="1" dirty="0" err="1">
                <a:solidFill>
                  <a:srgbClr val="00B0F0"/>
                </a:solidFill>
                <a:latin typeface="+mj-lt"/>
              </a:rPr>
              <a:t>experimental</a:t>
            </a:r>
            <a:r>
              <a:rPr lang="it-IT" sz="33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it-IT" sz="3300" b="1" dirty="0" err="1">
                <a:solidFill>
                  <a:srgbClr val="00B0F0"/>
                </a:solidFill>
                <a:latin typeface="+mj-lt"/>
              </a:rPr>
              <a:t>thesis</a:t>
            </a:r>
            <a:r>
              <a:rPr lang="it-IT" sz="3300" b="1" dirty="0">
                <a:solidFill>
                  <a:srgbClr val="00B0F0"/>
                </a:solidFill>
                <a:latin typeface="+mj-lt"/>
              </a:rPr>
              <a:t> for CTF: 2</a:t>
            </a:r>
          </a:p>
          <a:p>
            <a:pPr marL="342900" indent="-342900" algn="ctr" eaLnBrk="1" hangingPunct="1">
              <a:defRPr/>
            </a:pPr>
            <a:endParaRPr lang="it-IT" sz="3300" b="1" dirty="0">
              <a:solidFill>
                <a:srgbClr val="009900"/>
              </a:solidFill>
              <a:latin typeface="+mj-lt"/>
            </a:endParaRPr>
          </a:p>
          <a:p>
            <a:pPr marL="342900" indent="-342900" algn="ctr" eaLnBrk="1" hangingPunct="1">
              <a:defRPr/>
            </a:pPr>
            <a:r>
              <a:rPr lang="it-IT" sz="3300" b="1" dirty="0" err="1">
                <a:solidFill>
                  <a:srgbClr val="C00000"/>
                </a:solidFill>
                <a:latin typeface="+mj-lt"/>
              </a:rPr>
              <a:t>Number</a:t>
            </a:r>
            <a:r>
              <a:rPr lang="it-IT" sz="3300" b="1" dirty="0">
                <a:solidFill>
                  <a:srgbClr val="C00000"/>
                </a:solidFill>
                <a:latin typeface="+mj-lt"/>
              </a:rPr>
              <a:t> of </a:t>
            </a:r>
            <a:r>
              <a:rPr lang="it-IT" sz="3300" b="1" dirty="0" err="1">
                <a:solidFill>
                  <a:srgbClr val="C00000"/>
                </a:solidFill>
                <a:latin typeface="+mj-lt"/>
              </a:rPr>
              <a:t>experimental</a:t>
            </a:r>
            <a:r>
              <a:rPr lang="it-IT" sz="33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3300" b="1" dirty="0" err="1">
                <a:solidFill>
                  <a:srgbClr val="C00000"/>
                </a:solidFill>
                <a:latin typeface="+mj-lt"/>
              </a:rPr>
              <a:t>thesis</a:t>
            </a:r>
            <a:r>
              <a:rPr lang="it-IT" sz="3300" b="1" dirty="0">
                <a:solidFill>
                  <a:srgbClr val="C00000"/>
                </a:solidFill>
                <a:latin typeface="+mj-lt"/>
              </a:rPr>
              <a:t> for </a:t>
            </a:r>
            <a:r>
              <a:rPr lang="it-IT" sz="3300" b="1" dirty="0" err="1">
                <a:solidFill>
                  <a:srgbClr val="C00000"/>
                </a:solidFill>
                <a:latin typeface="+mj-lt"/>
              </a:rPr>
              <a:t>Pharmacy</a:t>
            </a:r>
            <a:r>
              <a:rPr lang="it-IT" sz="3300" b="1" dirty="0">
                <a:solidFill>
                  <a:srgbClr val="C00000"/>
                </a:solidFill>
                <a:latin typeface="+mj-lt"/>
              </a:rPr>
              <a:t>: 2</a:t>
            </a:r>
          </a:p>
          <a:p>
            <a:pPr marL="342900" indent="-342900" algn="ctr" eaLnBrk="1" hangingPunct="1">
              <a:defRPr/>
            </a:pPr>
            <a:endParaRPr lang="en-GB" sz="33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 algn="ctr" eaLnBrk="1" hangingPunct="1">
              <a:defRPr/>
            </a:pPr>
            <a:r>
              <a:rPr lang="en-GB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federica.pellati@unimore.it</a:t>
            </a:r>
            <a:endParaRPr lang="en-GB" sz="3000" b="1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14927" y="5085184"/>
            <a:ext cx="6714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/>
              <a:t>Everything you can imagine, nature has already created</a:t>
            </a:r>
          </a:p>
          <a:p>
            <a:pPr algn="ctr"/>
            <a:endParaRPr lang="en-US" sz="2200" b="1" dirty="0"/>
          </a:p>
          <a:p>
            <a:pPr algn="r"/>
            <a:r>
              <a:rPr lang="en-US" sz="2200" b="1" dirty="0"/>
              <a:t>Albert Einstein </a:t>
            </a:r>
          </a:p>
        </p:txBody>
      </p:sp>
    </p:spTree>
    <p:extLst>
      <p:ext uri="{BB962C8B-B14F-4D97-AF65-F5344CB8AC3E}">
        <p14:creationId xmlns:p14="http://schemas.microsoft.com/office/powerpoint/2010/main" val="160370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1700" y="680679"/>
            <a:ext cx="7340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3000" b="1">
                <a:latin typeface="+mj-lt"/>
              </a:rPr>
              <a:t>Main research topics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3275" y="1556792"/>
            <a:ext cx="7537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it-IT" sz="2000" dirty="0">
                <a:latin typeface="+mj-lt"/>
              </a:rPr>
              <a:t>Identification of natural compounds as new hit/lead for drug discovery by applying an integrated multi-disciplinary approach. A peculiar interest is devoted to proliferative diseases (cancer) and CNS diseases (neuropathic pain, epilepsy etc.)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en-US" altLang="it-IT" sz="20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it-IT" sz="2000" dirty="0">
                <a:latin typeface="+mj-lt"/>
              </a:rPr>
              <a:t>Development of new methods for targeted and untargeted analysis of bioactive natural compounds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en-US" altLang="it-IT" sz="20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it-IT" sz="2000" dirty="0">
                <a:latin typeface="+mj-lt"/>
              </a:rPr>
              <a:t>Development of new methods for targeted and untargeted metabolomics of compounds in biological fluids (bioanalysis)</a:t>
            </a:r>
          </a:p>
        </p:txBody>
      </p:sp>
    </p:spTree>
    <p:extLst>
      <p:ext uri="{BB962C8B-B14F-4D97-AF65-F5344CB8AC3E}">
        <p14:creationId xmlns:p14="http://schemas.microsoft.com/office/powerpoint/2010/main" val="224083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66A1988-0536-4DFB-81D8-F24B2DE7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1104"/>
            <a:ext cx="2600129" cy="154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igure 1">
            <a:extLst>
              <a:ext uri="{FF2B5EF4-FFF2-40B4-BE49-F238E27FC236}">
                <a16:creationId xmlns:a16="http://schemas.microsoft.com/office/drawing/2014/main" id="{2B5FE1A4-8D86-43CA-9191-6F6EFE5C9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9686"/>
            <a:ext cx="9019657" cy="48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DB74CB03-7FF4-4A3C-9A8E-F9F752C5CC4C}"/>
              </a:ext>
            </a:extLst>
          </p:cNvPr>
          <p:cNvSpPr txBox="1"/>
          <p:nvPr/>
        </p:nvSpPr>
        <p:spPr>
          <a:xfrm>
            <a:off x="2436007" y="404664"/>
            <a:ext cx="42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CANNABIS SATIVA </a:t>
            </a:r>
            <a:r>
              <a:rPr lang="it-IT" sz="2800" b="1" dirty="0"/>
              <a:t>L.</a:t>
            </a:r>
          </a:p>
        </p:txBody>
      </p:sp>
    </p:spTree>
    <p:extLst>
      <p:ext uri="{BB962C8B-B14F-4D97-AF65-F5344CB8AC3E}">
        <p14:creationId xmlns:p14="http://schemas.microsoft.com/office/powerpoint/2010/main" val="259658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A5EEF15-5FEF-4B3B-81E2-71514137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00" y="5061708"/>
            <a:ext cx="1622400" cy="811200"/>
          </a:xfrm>
          <a:prstGeom prst="rect">
            <a:avLst/>
          </a:prstGeom>
        </p:spPr>
      </p:pic>
      <p:pic>
        <p:nvPicPr>
          <p:cNvPr id="3074" name="Picture 2" descr="Differenze tra Cannabis sativa, indica e ruderal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r="8275"/>
          <a:stretch/>
        </p:blipFill>
        <p:spPr bwMode="auto">
          <a:xfrm rot="2354558">
            <a:off x="3472651" y="2608698"/>
            <a:ext cx="2076558" cy="23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6941" y="1721384"/>
            <a:ext cx="3381375" cy="20068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dirty="0">
              <a:latin typeface="+mj-lt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421341" y="2405795"/>
            <a:ext cx="3513138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>
                <a:solidFill>
                  <a:srgbClr val="00B050"/>
                </a:solidFill>
                <a:latin typeface="+mj-lt"/>
              </a:rPr>
              <a:t>CANNABINOIDS</a:t>
            </a:r>
          </a:p>
        </p:txBody>
      </p:sp>
      <p:sp>
        <p:nvSpPr>
          <p:cNvPr id="8" name="Oval 4"/>
          <p:cNvSpPr/>
          <p:nvPr/>
        </p:nvSpPr>
        <p:spPr>
          <a:xfrm>
            <a:off x="4800537" y="1771616"/>
            <a:ext cx="3514725" cy="1921581"/>
          </a:xfrm>
          <a:prstGeom prst="ellipse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+mj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015880" y="2408603"/>
            <a:ext cx="3167062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+mj-lt"/>
              </a:rPr>
              <a:t>FLAVONOIDS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182713" y="233429"/>
            <a:ext cx="95094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3000" b="1" i="1" dirty="0">
                <a:latin typeface="+mj-lt"/>
              </a:rPr>
              <a:t>Cannabis sativa </a:t>
            </a:r>
            <a:r>
              <a:rPr lang="en-US" sz="3000" b="1" dirty="0">
                <a:latin typeface="+mj-lt"/>
              </a:rPr>
              <a:t>L. and its role in medicinal chemistry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72485" y="918277"/>
            <a:ext cx="402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Extraction and analysis</a:t>
            </a:r>
          </a:p>
          <a:p>
            <a:pPr algn="ctr"/>
            <a:r>
              <a:rPr lang="en-US" b="1" i="1" dirty="0"/>
              <a:t>In vitro </a:t>
            </a:r>
            <a:r>
              <a:rPr lang="en-US" b="1" dirty="0"/>
              <a:t>and </a:t>
            </a:r>
            <a:r>
              <a:rPr lang="en-US" b="1" i="1" dirty="0"/>
              <a:t>in vivo </a:t>
            </a:r>
            <a:r>
              <a:rPr lang="en-US" b="1" dirty="0"/>
              <a:t>biological assays</a:t>
            </a:r>
          </a:p>
        </p:txBody>
      </p:sp>
      <p:sp>
        <p:nvSpPr>
          <p:cNvPr id="19" name="Oval 3"/>
          <p:cNvSpPr/>
          <p:nvPr/>
        </p:nvSpPr>
        <p:spPr>
          <a:xfrm>
            <a:off x="611560" y="3754326"/>
            <a:ext cx="3353516" cy="1834914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dirty="0">
              <a:latin typeface="+mj-lt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594379" y="4388328"/>
            <a:ext cx="3167062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TERPENES</a:t>
            </a:r>
          </a:p>
        </p:txBody>
      </p:sp>
      <p:sp>
        <p:nvSpPr>
          <p:cNvPr id="2" name="AutoShape 2" descr="The health benefits of cherries - reasons to include cherries in your diet  daily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881FAE66-C007-4CB4-8045-136244F65459}"/>
              </a:ext>
            </a:extLst>
          </p:cNvPr>
          <p:cNvSpPr/>
          <p:nvPr/>
        </p:nvSpPr>
        <p:spPr>
          <a:xfrm>
            <a:off x="4829426" y="3730491"/>
            <a:ext cx="3353516" cy="17917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dirty="0">
              <a:latin typeface="+mj-lt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BBACF758-BE45-4295-B565-DC6EB389844E}"/>
              </a:ext>
            </a:extLst>
          </p:cNvPr>
          <p:cNvSpPr txBox="1"/>
          <p:nvPr/>
        </p:nvSpPr>
        <p:spPr>
          <a:xfrm>
            <a:off x="4932040" y="4315029"/>
            <a:ext cx="3167062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>
                <a:solidFill>
                  <a:schemeClr val="tx2"/>
                </a:solidFill>
                <a:latin typeface="+mj-lt"/>
              </a:rPr>
              <a:t>POLICOSANOLS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E98797-5DFF-25CC-76A0-A91410793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6"/>
          <a:stretch/>
        </p:blipFill>
        <p:spPr>
          <a:xfrm>
            <a:off x="0" y="5872908"/>
            <a:ext cx="9144000" cy="9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umanized Liver &amp; Gut CYP3A4 Mouse | Taconic Biosciences">
            <a:extLst>
              <a:ext uri="{FF2B5EF4-FFF2-40B4-BE49-F238E27FC236}">
                <a16:creationId xmlns:a16="http://schemas.microsoft.com/office/drawing/2014/main" id="{B8A55C29-D92D-8B8C-45BD-FDAF8764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09" y="1796754"/>
            <a:ext cx="1653311" cy="10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43D6DFD-3A0B-1853-7B56-FE12CC9F4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145" y="720471"/>
            <a:ext cx="1762775" cy="1199872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8963B0A-6174-7A09-7EE0-D34DD48C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713" y="233429"/>
            <a:ext cx="95094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3000" b="1" dirty="0">
                <a:latin typeface="+mj-lt"/>
              </a:rPr>
              <a:t>Workflow of the study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78E8A1-FF18-DCBE-C108-A4202B115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714" l="10000" r="90000">
                        <a14:foregroundMark x1="51143" y1="91714" x2="51143" y2="91714"/>
                        <a14:foregroundMark x1="49429" y1="91714" x2="49429" y2="91714"/>
                        <a14:foregroundMark x1="52000" y1="97714" x2="52000" y2="9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106" y="1232503"/>
            <a:ext cx="1403241" cy="1403241"/>
          </a:xfrm>
          <a:prstGeom prst="rect">
            <a:avLst/>
          </a:prstGeom>
        </p:spPr>
      </p:pic>
      <p:pic>
        <p:nvPicPr>
          <p:cNvPr id="7" name="Immagine 6" descr="Immagine che contiene serbatoio, bottiglia, lozione&#10;&#10;Descrizione generata automaticamente">
            <a:extLst>
              <a:ext uri="{FF2B5EF4-FFF2-40B4-BE49-F238E27FC236}">
                <a16:creationId xmlns:a16="http://schemas.microsoft.com/office/drawing/2014/main" id="{B06C2D59-16BF-DE6B-0E24-8F47D2F38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86" b="91143" l="10000" r="90000">
                        <a14:foregroundMark x1="53429" y1="6000" x2="53429" y2="6000"/>
                        <a14:foregroundMark x1="53429" y1="6000" x2="53429" y2="6000"/>
                        <a14:foregroundMark x1="51857" y1="47571" x2="51857" y2="47571"/>
                        <a14:foregroundMark x1="51857" y1="47429" x2="51857" y2="47429"/>
                        <a14:foregroundMark x1="54143" y1="91143" x2="54143" y2="91143"/>
                        <a14:foregroundMark x1="54143" y1="91143" x2="54143" y2="91143"/>
                        <a14:foregroundMark x1="45143" y1="5571" x2="45143" y2="5571"/>
                        <a14:foregroundMark x1="45143" y1="5571" x2="45143" y2="5571"/>
                        <a14:foregroundMark x1="50571" y1="5571" x2="50571" y2="5571"/>
                        <a14:foregroundMark x1="48571" y1="5286" x2="48571" y2="5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4" y="1226309"/>
            <a:ext cx="1154068" cy="1154068"/>
          </a:xfrm>
          <a:prstGeom prst="rect">
            <a:avLst/>
          </a:prstGeom>
        </p:spPr>
      </p:pic>
      <p:pic>
        <p:nvPicPr>
          <p:cNvPr id="8" name="Immagine 7" descr="Immagine che contiene oggetto, mensola, sedendo, tavolo&#10;&#10;Descrizione generata automaticamente">
            <a:extLst>
              <a:ext uri="{FF2B5EF4-FFF2-40B4-BE49-F238E27FC236}">
                <a16:creationId xmlns:a16="http://schemas.microsoft.com/office/drawing/2014/main" id="{22D9EFFF-4C69-F011-1C0A-F5F02FC69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4" b="97053" l="600" r="96400">
                        <a14:foregroundMark x1="8200" y1="32421" x2="8200" y2="32421"/>
                        <a14:foregroundMark x1="2400" y1="33263" x2="2400" y2="33263"/>
                        <a14:foregroundMark x1="1400" y1="48211" x2="1400" y2="48211"/>
                        <a14:foregroundMark x1="2600" y1="89895" x2="2600" y2="89895"/>
                        <a14:foregroundMark x1="4000" y1="85895" x2="4000" y2="85895"/>
                        <a14:foregroundMark x1="3800" y1="93684" x2="3800" y2="93684"/>
                        <a14:foregroundMark x1="8800" y1="97053" x2="8800" y2="97053"/>
                        <a14:foregroundMark x1="15800" y1="4632" x2="15800" y2="4632"/>
                        <a14:foregroundMark x1="15800" y1="2947" x2="15800" y2="2947"/>
                        <a14:foregroundMark x1="28000" y1="2316" x2="28000" y2="2316"/>
                        <a14:foregroundMark x1="27200" y1="1684" x2="27200" y2="1684"/>
                        <a14:foregroundMark x1="600" y1="19368" x2="600" y2="19368"/>
                        <a14:foregroundMark x1="77000" y1="57053" x2="78000" y2="59368"/>
                        <a14:foregroundMark x1="65200" y1="58105" x2="71600" y2="76211"/>
                        <a14:foregroundMark x1="71600" y1="76211" x2="85200" y2="64000"/>
                        <a14:foregroundMark x1="85200" y1="64000" x2="67400" y2="54105"/>
                        <a14:foregroundMark x1="67400" y1="54105" x2="57200" y2="60842"/>
                        <a14:foregroundMark x1="55600" y1="53053" x2="55600" y2="53895"/>
                        <a14:foregroundMark x1="55800" y1="52421" x2="67600" y2="52211"/>
                        <a14:foregroundMark x1="83800" y1="52211" x2="85400" y2="64211"/>
                        <a14:foregroundMark x1="85200" y1="78316" x2="57000" y2="77895"/>
                        <a14:foregroundMark x1="57000" y1="77895" x2="57000" y2="77895"/>
                        <a14:foregroundMark x1="95400" y1="87579" x2="95400" y2="87579"/>
                        <a14:foregroundMark x1="94600" y1="88421" x2="94600" y2="88421"/>
                        <a14:foregroundMark x1="96400" y1="88000" x2="96400" y2="88000"/>
                        <a14:foregroundMark x1="23800" y1="63368" x2="23800" y2="63368"/>
                        <a14:foregroundMark x1="24800" y1="62526" x2="24800" y2="62526"/>
                        <a14:foregroundMark x1="84600" y1="80842" x2="84600" y2="80842"/>
                        <a14:foregroundMark x1="84600" y1="80842" x2="84400" y2="81684"/>
                        <a14:foregroundMark x1="83600" y1="82316" x2="83600" y2="82316"/>
                        <a14:foregroundMark x1="83000" y1="83579" x2="83000" y2="83579"/>
                        <a14:foregroundMark x1="83800" y1="84211" x2="83800" y2="84211"/>
                        <a14:foregroundMark x1="83600" y1="84421" x2="83600" y2="84421"/>
                        <a14:foregroundMark x1="82000" y1="84421" x2="82000" y2="8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99" y="926787"/>
            <a:ext cx="1762775" cy="1739935"/>
          </a:xfrm>
          <a:prstGeom prst="rect">
            <a:avLst/>
          </a:prstGeom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AB79E65B-096D-92D9-06EB-6666A1B1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7" y="2829348"/>
            <a:ext cx="3215233" cy="61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Preparation of the raw extracts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3F61DA81-CF65-ACA4-C8A4-EDFFEC9C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997" y="2846075"/>
            <a:ext cx="2757487" cy="4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Chemical characterization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8AB11A4-BCE4-038B-1E88-702BFFF6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480" y="2846074"/>
            <a:ext cx="2516133" cy="4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In vitro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/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in vivo </a:t>
            </a:r>
            <a:r>
              <a:rPr lang="en-US" b="1" dirty="0">
                <a:latin typeface="Calibri"/>
              </a:rPr>
              <a:t>b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iological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assays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2EBBD114-6CBB-E15C-35CC-5207543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4" y="5876405"/>
            <a:ext cx="2516133" cy="4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 silico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Right Arrow 15">
            <a:extLst>
              <a:ext uri="{FF2B5EF4-FFF2-40B4-BE49-F238E27FC236}">
                <a16:creationId xmlns:a16="http://schemas.microsoft.com/office/drawing/2014/main" id="{FABAB447-A25A-769C-4C99-0CAF2E446338}"/>
              </a:ext>
            </a:extLst>
          </p:cNvPr>
          <p:cNvSpPr/>
          <p:nvPr/>
        </p:nvSpPr>
        <p:spPr>
          <a:xfrm>
            <a:off x="5939662" y="1675816"/>
            <a:ext cx="689643" cy="46970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5">
            <a:extLst>
              <a:ext uri="{FF2B5EF4-FFF2-40B4-BE49-F238E27FC236}">
                <a16:creationId xmlns:a16="http://schemas.microsoft.com/office/drawing/2014/main" id="{CC1A8E5E-6C6F-781C-7F05-55883F93DC73}"/>
              </a:ext>
            </a:extLst>
          </p:cNvPr>
          <p:cNvSpPr/>
          <p:nvPr/>
        </p:nvSpPr>
        <p:spPr>
          <a:xfrm>
            <a:off x="2587083" y="1699268"/>
            <a:ext cx="689643" cy="46970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8FC03B1-6AA0-D3F4-B7C5-020F0A3CCAA8}"/>
              </a:ext>
            </a:extLst>
          </p:cNvPr>
          <p:cNvSpPr/>
          <p:nvPr/>
        </p:nvSpPr>
        <p:spPr>
          <a:xfrm rot="5400000">
            <a:off x="7486369" y="3674062"/>
            <a:ext cx="689643" cy="46970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C08103C-7329-1EA1-192F-AFFD390E0C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350" y="4437488"/>
            <a:ext cx="2158106" cy="1292503"/>
          </a:xfrm>
          <a:prstGeom prst="rect">
            <a:avLst/>
          </a:prstGeom>
        </p:spPr>
      </p:pic>
      <p:sp>
        <p:nvSpPr>
          <p:cNvPr id="20" name="Text Box 15">
            <a:extLst>
              <a:ext uri="{FF2B5EF4-FFF2-40B4-BE49-F238E27FC236}">
                <a16:creationId xmlns:a16="http://schemas.microsoft.com/office/drawing/2014/main" id="{80D79B88-191B-5A52-36DD-DF526A5B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28" y="5876405"/>
            <a:ext cx="2516133" cy="4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Identification of the mechanism/s of action</a:t>
            </a:r>
          </a:p>
        </p:txBody>
      </p:sp>
      <p:sp>
        <p:nvSpPr>
          <p:cNvPr id="21" name="Right Arrow 15">
            <a:extLst>
              <a:ext uri="{FF2B5EF4-FFF2-40B4-BE49-F238E27FC236}">
                <a16:creationId xmlns:a16="http://schemas.microsoft.com/office/drawing/2014/main" id="{1042CBE3-87B1-40F8-598D-81B9E160994A}"/>
              </a:ext>
            </a:extLst>
          </p:cNvPr>
          <p:cNvSpPr/>
          <p:nvPr/>
        </p:nvSpPr>
        <p:spPr>
          <a:xfrm rot="10800000">
            <a:off x="2587083" y="4710925"/>
            <a:ext cx="689643" cy="46970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3D2EF9E-B95E-BECD-E8D3-56008BBAE8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6468" y="4414573"/>
            <a:ext cx="2070689" cy="137295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D3BEA0D-A88A-2626-4FAA-50DC56457B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7093" y="4344779"/>
            <a:ext cx="1385347" cy="1589742"/>
          </a:xfrm>
          <a:prstGeom prst="rect">
            <a:avLst/>
          </a:prstGeom>
        </p:spPr>
      </p:pic>
      <p:sp>
        <p:nvSpPr>
          <p:cNvPr id="25" name="Text Box 15">
            <a:extLst>
              <a:ext uri="{FF2B5EF4-FFF2-40B4-BE49-F238E27FC236}">
                <a16:creationId xmlns:a16="http://schemas.microsoft.com/office/drawing/2014/main" id="{7B161127-E0DA-F0D5-B4F8-EEC144E6C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353" y="6005229"/>
            <a:ext cx="3240360" cy="4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Purification and bioassays</a:t>
            </a:r>
          </a:p>
        </p:txBody>
      </p:sp>
      <p:sp>
        <p:nvSpPr>
          <p:cNvPr id="26" name="Right Arrow 15">
            <a:extLst>
              <a:ext uri="{FF2B5EF4-FFF2-40B4-BE49-F238E27FC236}">
                <a16:creationId xmlns:a16="http://schemas.microsoft.com/office/drawing/2014/main" id="{A92AF198-DDA3-FF20-3B6A-89DD03212FD3}"/>
              </a:ext>
            </a:extLst>
          </p:cNvPr>
          <p:cNvSpPr/>
          <p:nvPr/>
        </p:nvSpPr>
        <p:spPr>
          <a:xfrm rot="10800000">
            <a:off x="5970589" y="4725144"/>
            <a:ext cx="689643" cy="46970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3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F460865-E144-4622-9312-D995E2A5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59" y="764704"/>
            <a:ext cx="7382281" cy="30660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0442BAC-5CEE-41E6-B21B-9A78ADC2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80" y="555017"/>
            <a:ext cx="3960440" cy="49771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144C7C-9908-4B06-8940-C66054F141AE}"/>
              </a:ext>
            </a:extLst>
          </p:cNvPr>
          <p:cNvSpPr txBox="1"/>
          <p:nvPr/>
        </p:nvSpPr>
        <p:spPr>
          <a:xfrm>
            <a:off x="2192182" y="3892649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ElSohly</a:t>
            </a:r>
            <a:r>
              <a:rPr lang="it-IT" b="1" dirty="0">
                <a:solidFill>
                  <a:srgbClr val="C00000"/>
                </a:solidFill>
              </a:rPr>
              <a:t> Award 2022, American Chemical Society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64F4FA-5020-77C3-1BCD-C1C27CF4D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33265" r="38188" b="27534"/>
          <a:stretch/>
        </p:blipFill>
        <p:spPr>
          <a:xfrm>
            <a:off x="2026491" y="4286759"/>
            <a:ext cx="509101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>
            <a:extLst>
              <a:ext uri="{FF2B5EF4-FFF2-40B4-BE49-F238E27FC236}">
                <a16:creationId xmlns:a16="http://schemas.microsoft.com/office/drawing/2014/main" id="{351B3D87-A740-7001-B87E-F99128F8B805}"/>
              </a:ext>
            </a:extLst>
          </p:cNvPr>
          <p:cNvSpPr txBox="1"/>
          <p:nvPr/>
        </p:nvSpPr>
        <p:spPr>
          <a:xfrm>
            <a:off x="1479411" y="332656"/>
            <a:ext cx="618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Matilde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’s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thesis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work (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December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2023)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72D7CD-3D87-13B0-C40D-20AEE137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4" y="921956"/>
            <a:ext cx="8154652" cy="56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0B759-7375-D894-9D3C-EF239876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0" y="1628800"/>
            <a:ext cx="8838960" cy="28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,800+ Hemp Icon Stock Illustrations, Royalty-Free Vector Graphics &amp; Clip  Art - iStock | Industrial hemp icon">
            <a:extLst>
              <a:ext uri="{FF2B5EF4-FFF2-40B4-BE49-F238E27FC236}">
                <a16:creationId xmlns:a16="http://schemas.microsoft.com/office/drawing/2014/main" id="{B952E9EA-EF50-FF83-9000-A81D395A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40" y="1711761"/>
            <a:ext cx="2271519" cy="22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1651E058-25E9-1639-A2D7-A1B49F5FE3E3}"/>
              </a:ext>
            </a:extLst>
          </p:cNvPr>
          <p:cNvSpPr txBox="1"/>
          <p:nvPr/>
        </p:nvSpPr>
        <p:spPr>
          <a:xfrm>
            <a:off x="1843207" y="332656"/>
            <a:ext cx="546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On-</a:t>
            </a:r>
            <a:r>
              <a:rPr lang="it-IT" sz="2800" b="1" dirty="0" err="1">
                <a:solidFill>
                  <a:prstClr val="black"/>
                </a:solidFill>
                <a:latin typeface="Calibri" pitchFamily="34" charset="0"/>
              </a:rPr>
              <a:t>going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</a:rPr>
              <a:t> PRIN-PNNR project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id="{B429AB26-6550-1530-369F-C28B40374C22}"/>
              </a:ext>
            </a:extLst>
          </p:cNvPr>
          <p:cNvSpPr/>
          <p:nvPr/>
        </p:nvSpPr>
        <p:spPr>
          <a:xfrm>
            <a:off x="616124" y="1178701"/>
            <a:ext cx="7911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Deep characterization </a:t>
            </a:r>
            <a:r>
              <a:rPr lang="en-US" b="1" i="1" dirty="0"/>
              <a:t>cannabinoids, polyphenols and lipophilic compounds </a:t>
            </a:r>
            <a:r>
              <a:rPr lang="en-US" i="1" dirty="0"/>
              <a:t>in hemp waste material (leaves) belonging to different hemp chemotypes by means of </a:t>
            </a:r>
            <a:r>
              <a:rPr lang="en-US" b="1" i="1" dirty="0"/>
              <a:t>HPLC and GC </a:t>
            </a:r>
            <a:r>
              <a:rPr lang="en-US" i="1" dirty="0"/>
              <a:t>techniques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E6465-04C9-FCB8-3D09-B05F1A1923C3}"/>
              </a:ext>
            </a:extLst>
          </p:cNvPr>
          <p:cNvSpPr txBox="1"/>
          <p:nvPr/>
        </p:nvSpPr>
        <p:spPr>
          <a:xfrm>
            <a:off x="5256227" y="2526954"/>
            <a:ext cx="245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/>
              <a:t>hemp leaves and other waste materials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C61CA7E-0B52-ADEB-0F7D-3DFCB1055627}"/>
              </a:ext>
            </a:extLst>
          </p:cNvPr>
          <p:cNvSpPr/>
          <p:nvPr/>
        </p:nvSpPr>
        <p:spPr>
          <a:xfrm rot="18939860">
            <a:off x="5283710" y="3536132"/>
            <a:ext cx="499087" cy="10081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1FE3286-6619-3431-6587-4E369793B867}"/>
              </a:ext>
            </a:extLst>
          </p:cNvPr>
          <p:cNvSpPr/>
          <p:nvPr/>
        </p:nvSpPr>
        <p:spPr>
          <a:xfrm rot="2286989">
            <a:off x="3439404" y="3551808"/>
            <a:ext cx="499087" cy="10081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27935-29DF-A416-1500-836910AAA2F4}"/>
              </a:ext>
            </a:extLst>
          </p:cNvPr>
          <p:cNvSpPr txBox="1"/>
          <p:nvPr/>
        </p:nvSpPr>
        <p:spPr>
          <a:xfrm>
            <a:off x="5633419" y="3482100"/>
            <a:ext cx="170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HPLC-HRMS</a:t>
            </a:r>
          </a:p>
          <a:p>
            <a:pPr algn="just"/>
            <a:r>
              <a:rPr lang="en-GB" sz="1400" b="1" dirty="0"/>
              <a:t>HPLC-UV/Vis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C0908-7AF8-75A1-7696-1F5770BA7737}"/>
              </a:ext>
            </a:extLst>
          </p:cNvPr>
          <p:cNvSpPr txBox="1"/>
          <p:nvPr/>
        </p:nvSpPr>
        <p:spPr>
          <a:xfrm>
            <a:off x="2862975" y="3436678"/>
            <a:ext cx="170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GC-MS</a:t>
            </a:r>
          </a:p>
          <a:p>
            <a:pPr algn="just"/>
            <a:r>
              <a:rPr lang="en-GB" sz="1400" b="1" dirty="0"/>
              <a:t>GC-FID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1CD5EC2-5B2D-6769-F0C1-0B11D38A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2" y="4478971"/>
            <a:ext cx="3395481" cy="14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917D87D-F3D8-4E05-4CDF-AE1804A0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6" y="6028024"/>
            <a:ext cx="2879944" cy="4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nabidiolo - Wikipedia">
            <a:extLst>
              <a:ext uri="{FF2B5EF4-FFF2-40B4-BE49-F238E27FC236}">
                <a16:creationId xmlns:a16="http://schemas.microsoft.com/office/drawing/2014/main" id="{A6F47BD0-754B-AE8A-5C6D-02E903B8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65" y="5797913"/>
            <a:ext cx="1366142" cy="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nnflavin - Wikipedia">
            <a:extLst>
              <a:ext uri="{FF2B5EF4-FFF2-40B4-BE49-F238E27FC236}">
                <a16:creationId xmlns:a16="http://schemas.microsoft.com/office/drawing/2014/main" id="{13686861-3F9E-3F6E-D4DE-278F71F7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7" y="5920756"/>
            <a:ext cx="1834349" cy="9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anniprene - Wikipedia">
            <a:extLst>
              <a:ext uri="{FF2B5EF4-FFF2-40B4-BE49-F238E27FC236}">
                <a16:creationId xmlns:a16="http://schemas.microsoft.com/office/drawing/2014/main" id="{EA551DBD-499D-7DA6-6870-18DFD066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787">
            <a:off x="7627627" y="5968125"/>
            <a:ext cx="1191481" cy="6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FD05B-C7D0-0048-40EB-1D5265CB4B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7793"/>
          <a:stretch/>
        </p:blipFill>
        <p:spPr>
          <a:xfrm>
            <a:off x="5125497" y="4518926"/>
            <a:ext cx="3267049" cy="14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7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530</Words>
  <Application>Microsoft Office PowerPoint</Application>
  <PresentationFormat>Presentazione su schermo (4:3)</PresentationFormat>
  <Paragraphs>92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VIRGINIA BRIGHENTI</cp:lastModifiedBy>
  <cp:revision>52</cp:revision>
  <dcterms:created xsi:type="dcterms:W3CDTF">2020-05-12T09:28:45Z</dcterms:created>
  <dcterms:modified xsi:type="dcterms:W3CDTF">2025-05-12T07:04:23Z</dcterms:modified>
</cp:coreProperties>
</file>