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256" r:id="rId2"/>
    <p:sldId id="498" r:id="rId3"/>
    <p:sldId id="535" r:id="rId4"/>
    <p:sldId id="722" r:id="rId5"/>
    <p:sldId id="568" r:id="rId6"/>
    <p:sldId id="742" r:id="rId7"/>
    <p:sldId id="694" r:id="rId8"/>
    <p:sldId id="731" r:id="rId9"/>
    <p:sldId id="732" r:id="rId10"/>
    <p:sldId id="733" r:id="rId11"/>
    <p:sldId id="734" r:id="rId12"/>
    <p:sldId id="692" r:id="rId13"/>
    <p:sldId id="741" r:id="rId14"/>
    <p:sldId id="738" r:id="rId15"/>
    <p:sldId id="574" r:id="rId16"/>
    <p:sldId id="576" r:id="rId17"/>
    <p:sldId id="723" r:id="rId18"/>
    <p:sldId id="721" r:id="rId19"/>
    <p:sldId id="699" r:id="rId20"/>
    <p:sldId id="701" r:id="rId21"/>
    <p:sldId id="702" r:id="rId22"/>
    <p:sldId id="740" r:id="rId23"/>
    <p:sldId id="739" r:id="rId24"/>
    <p:sldId id="703" r:id="rId25"/>
    <p:sldId id="708" r:id="rId26"/>
    <p:sldId id="727" r:id="rId27"/>
    <p:sldId id="706" r:id="rId28"/>
    <p:sldId id="704" r:id="rId29"/>
    <p:sldId id="736" r:id="rId30"/>
    <p:sldId id="709" r:id="rId31"/>
    <p:sldId id="711" r:id="rId32"/>
    <p:sldId id="712" r:id="rId33"/>
    <p:sldId id="713" r:id="rId34"/>
    <p:sldId id="737" r:id="rId35"/>
    <p:sldId id="716" r:id="rId36"/>
    <p:sldId id="717" r:id="rId37"/>
    <p:sldId id="718" r:id="rId38"/>
    <p:sldId id="719" r:id="rId39"/>
    <p:sldId id="603" r:id="rId40"/>
    <p:sldId id="735" r:id="rId41"/>
    <p:sldId id="720" r:id="rId42"/>
    <p:sldId id="588" r:id="rId43"/>
  </p:sldIdLst>
  <p:sldSz cx="7215188" cy="4681538"/>
  <p:notesSz cx="6881813" cy="9710738"/>
  <p:defaultTextStyle>
    <a:defPPr>
      <a:defRPr lang="en-GB"/>
    </a:defPPr>
    <a:lvl1pPr algn="l" defTabSz="46759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34" charset="-128"/>
        <a:cs typeface="+mn-cs"/>
      </a:defRPr>
    </a:lvl1pPr>
    <a:lvl2pPr marL="773262" indent="-297409" algn="l" defTabSz="46759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34" charset="-128"/>
        <a:cs typeface="+mn-cs"/>
      </a:defRPr>
    </a:lvl2pPr>
    <a:lvl3pPr marL="1189634" indent="-237927" algn="l" defTabSz="46759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34" charset="-128"/>
        <a:cs typeface="+mn-cs"/>
      </a:defRPr>
    </a:lvl3pPr>
    <a:lvl4pPr marL="1665488" indent="-237927" algn="l" defTabSz="46759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34" charset="-128"/>
        <a:cs typeface="+mn-cs"/>
      </a:defRPr>
    </a:lvl4pPr>
    <a:lvl5pPr marL="2141342" indent="-237927" algn="l" defTabSz="46759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34" charset="-128"/>
        <a:cs typeface="+mn-cs"/>
      </a:defRPr>
    </a:lvl5pPr>
    <a:lvl6pPr marL="2379269" algn="l" defTabSz="951708" rtl="0" eaLnBrk="1" latinLnBrk="0" hangingPunct="1">
      <a:defRPr kern="1200">
        <a:solidFill>
          <a:schemeClr val="bg1"/>
        </a:solidFill>
        <a:latin typeface="Arial" charset="0"/>
        <a:ea typeface="ＭＳ Ｐゴシック" pitchFamily="34" charset="-128"/>
        <a:cs typeface="+mn-cs"/>
      </a:defRPr>
    </a:lvl6pPr>
    <a:lvl7pPr marL="2855123" algn="l" defTabSz="951708" rtl="0" eaLnBrk="1" latinLnBrk="0" hangingPunct="1">
      <a:defRPr kern="1200">
        <a:solidFill>
          <a:schemeClr val="bg1"/>
        </a:solidFill>
        <a:latin typeface="Arial" charset="0"/>
        <a:ea typeface="ＭＳ Ｐゴシック" pitchFamily="34" charset="-128"/>
        <a:cs typeface="+mn-cs"/>
      </a:defRPr>
    </a:lvl7pPr>
    <a:lvl8pPr marL="3330976" algn="l" defTabSz="951708" rtl="0" eaLnBrk="1" latinLnBrk="0" hangingPunct="1">
      <a:defRPr kern="1200">
        <a:solidFill>
          <a:schemeClr val="bg1"/>
        </a:solidFill>
        <a:latin typeface="Arial" charset="0"/>
        <a:ea typeface="ＭＳ Ｐゴシック" pitchFamily="34" charset="-128"/>
        <a:cs typeface="+mn-cs"/>
      </a:defRPr>
    </a:lvl8pPr>
    <a:lvl9pPr marL="3806830" algn="l" defTabSz="951708" rtl="0" eaLnBrk="1" latinLnBrk="0" hangingPunct="1">
      <a:defRPr kern="1200">
        <a:solidFill>
          <a:schemeClr val="bg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475">
          <p15:clr>
            <a:srgbClr val="A4A3A4"/>
          </p15:clr>
        </p15:guide>
        <p15:guide id="2" pos="4545">
          <p15:clr>
            <a:srgbClr val="A4A3A4"/>
          </p15:clr>
        </p15:guide>
      </p15:sldGuideLst>
    </p:ext>
    <p:ext uri="{2D200454-40CA-4A62-9FC3-DE9A4176ACB9}">
      <p15:notesGuideLst xmlns:p15="http://schemas.microsoft.com/office/powerpoint/2012/main">
        <p15:guide id="1" orient="horz" pos="4106">
          <p15:clr>
            <a:srgbClr val="A4A3A4"/>
          </p15:clr>
        </p15:guide>
        <p15:guide id="2" pos="149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initials="u" lastIdx="6" clrIdx="0">
    <p:extLst>
      <p:ext uri="{19B8F6BF-5375-455C-9EA6-DF929625EA0E}">
        <p15:presenceInfo xmlns:p15="http://schemas.microsoft.com/office/powerpoint/2012/main" userId="ute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83008"/>
    <a:srgbClr val="0000FF"/>
    <a:srgbClr val="FF0066"/>
    <a:srgbClr val="DBE5F1"/>
    <a:srgbClr val="CCCCFF"/>
    <a:srgbClr val="FF6600"/>
    <a:srgbClr val="D60093"/>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67" autoAdjust="0"/>
    <p:restoredTop sz="89932" autoAdjust="0"/>
  </p:normalViewPr>
  <p:slideViewPr>
    <p:cSldViewPr>
      <p:cViewPr varScale="1">
        <p:scale>
          <a:sx n="113" d="100"/>
          <a:sy n="113" d="100"/>
        </p:scale>
        <p:origin x="917" y="77"/>
      </p:cViewPr>
      <p:guideLst>
        <p:guide orient="horz" pos="1475"/>
        <p:guide pos="4545"/>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90" d="100"/>
        <a:sy n="190" d="100"/>
      </p:scale>
      <p:origin x="0" y="0"/>
    </p:cViewPr>
  </p:sorterViewPr>
  <p:notesViewPr>
    <p:cSldViewPr>
      <p:cViewPr varScale="1">
        <p:scale>
          <a:sx n="59" d="100"/>
          <a:sy n="59" d="100"/>
        </p:scale>
        <p:origin x="-1752" y="-72"/>
      </p:cViewPr>
      <p:guideLst>
        <p:guide orient="horz" pos="4106"/>
        <p:guide pos="149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2457" cy="486098"/>
          </a:xfrm>
          <a:prstGeom prst="rect">
            <a:avLst/>
          </a:prstGeom>
        </p:spPr>
        <p:txBody>
          <a:bodyPr vert="horz" lIns="91440" tIns="45720" rIns="91440" bIns="45720" rtlCol="0"/>
          <a:lstStyle>
            <a:lvl1pPr algn="l">
              <a:buFont typeface="Times New Roman" pitchFamily="18" charset="0"/>
              <a:buNone/>
              <a:defRPr sz="1200">
                <a:latin typeface="Arial" charset="0"/>
                <a:ea typeface="+mn-ea"/>
                <a:cs typeface="+mn-cs"/>
              </a:defRPr>
            </a:lvl1pPr>
          </a:lstStyle>
          <a:p>
            <a:pPr>
              <a:defRPr/>
            </a:pPr>
            <a:endParaRPr lang="it-IT"/>
          </a:p>
        </p:txBody>
      </p:sp>
      <p:sp>
        <p:nvSpPr>
          <p:cNvPr id="3" name="Segnaposto data 2"/>
          <p:cNvSpPr>
            <a:spLocks noGrp="1"/>
          </p:cNvSpPr>
          <p:nvPr>
            <p:ph type="dt" sz="quarter" idx="1"/>
          </p:nvPr>
        </p:nvSpPr>
        <p:spPr>
          <a:xfrm>
            <a:off x="3897106" y="0"/>
            <a:ext cx="2983581" cy="48609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56AB8D7-68CD-48A4-A222-8B0483637E3C}" type="datetimeFigureOut">
              <a:rPr lang="it-IT" altLang="it-IT"/>
              <a:pPr>
                <a:defRPr/>
              </a:pPr>
              <a:t>05/02/2026</a:t>
            </a:fld>
            <a:endParaRPr lang="it-IT" altLang="it-IT"/>
          </a:p>
        </p:txBody>
      </p:sp>
      <p:sp>
        <p:nvSpPr>
          <p:cNvPr id="4" name="Segnaposto piè di pagina 3"/>
          <p:cNvSpPr>
            <a:spLocks noGrp="1"/>
          </p:cNvSpPr>
          <p:nvPr>
            <p:ph type="ftr" sz="quarter" idx="2"/>
          </p:nvPr>
        </p:nvSpPr>
        <p:spPr>
          <a:xfrm>
            <a:off x="0" y="9222402"/>
            <a:ext cx="2982457" cy="486096"/>
          </a:xfrm>
          <a:prstGeom prst="rect">
            <a:avLst/>
          </a:prstGeom>
        </p:spPr>
        <p:txBody>
          <a:bodyPr vert="horz" lIns="91440" tIns="45720" rIns="91440" bIns="45720" rtlCol="0" anchor="b"/>
          <a:lstStyle>
            <a:lvl1pPr algn="l">
              <a:buFont typeface="Times New Roman" pitchFamily="18" charset="0"/>
              <a:buNone/>
              <a:defRPr sz="1200">
                <a:latin typeface="Arial" charset="0"/>
                <a:ea typeface="+mn-ea"/>
                <a:cs typeface="+mn-cs"/>
              </a:defRPr>
            </a:lvl1pPr>
          </a:lstStyle>
          <a:p>
            <a:pPr>
              <a:defRPr/>
            </a:pPr>
            <a:endParaRPr lang="it-IT"/>
          </a:p>
        </p:txBody>
      </p:sp>
      <p:sp>
        <p:nvSpPr>
          <p:cNvPr id="5" name="Segnaposto numero diapositiva 4"/>
          <p:cNvSpPr>
            <a:spLocks noGrp="1"/>
          </p:cNvSpPr>
          <p:nvPr>
            <p:ph type="sldNum" sz="quarter" idx="3"/>
          </p:nvPr>
        </p:nvSpPr>
        <p:spPr>
          <a:xfrm>
            <a:off x="3897106" y="9222402"/>
            <a:ext cx="2983581" cy="486096"/>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3D8A3BB-E300-4EC8-9BD8-D899744E48D1}" type="slidenum">
              <a:rPr lang="it-IT" altLang="it-IT"/>
              <a:pPr>
                <a:defRPr/>
              </a:pPr>
              <a:t>‹N›</a:t>
            </a:fld>
            <a:endParaRPr lang="it-IT" altLang="it-IT"/>
          </a:p>
        </p:txBody>
      </p:sp>
    </p:spTree>
    <p:extLst>
      <p:ext uri="{BB962C8B-B14F-4D97-AF65-F5344CB8AC3E}">
        <p14:creationId xmlns:p14="http://schemas.microsoft.com/office/powerpoint/2010/main" val="31459987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AutoShape 1"/>
          <p:cNvSpPr>
            <a:spLocks noChangeArrowheads="1"/>
          </p:cNvSpPr>
          <p:nvPr/>
        </p:nvSpPr>
        <p:spPr bwMode="auto">
          <a:xfrm>
            <a:off x="0" y="1"/>
            <a:ext cx="6881813" cy="9710738"/>
          </a:xfrm>
          <a:prstGeom prst="roundRect">
            <a:avLst>
              <a:gd name="adj" fmla="val 23"/>
            </a:avLst>
          </a:prstGeom>
          <a:solidFill>
            <a:srgbClr val="FFFFFF"/>
          </a:solidFill>
          <a:ln>
            <a:noFill/>
          </a:ln>
          <a:effectLst/>
        </p:spPr>
        <p:txBody>
          <a:bodyPr wrap="none" lIns="90608" tIns="45304" rIns="90608" bIns="45304" anchor="ctr"/>
          <a:lstStyle/>
          <a:p>
            <a:pPr>
              <a:buFont typeface="Times New Roman" charset="0"/>
              <a:buNone/>
              <a:defRPr/>
            </a:pPr>
            <a:endParaRPr lang="it-IT">
              <a:ea typeface="ＭＳ Ｐゴシック" charset="0"/>
            </a:endParaRPr>
          </a:p>
        </p:txBody>
      </p:sp>
      <p:sp>
        <p:nvSpPr>
          <p:cNvPr id="2050" name="Rectangle 2"/>
          <p:cNvSpPr>
            <a:spLocks noGrp="1" noChangeArrowheads="1"/>
          </p:cNvSpPr>
          <p:nvPr>
            <p:ph type="hdr"/>
          </p:nvPr>
        </p:nvSpPr>
        <p:spPr bwMode="auto">
          <a:xfrm>
            <a:off x="1" y="0"/>
            <a:ext cx="2981331" cy="486098"/>
          </a:xfrm>
          <a:prstGeom prst="rect">
            <a:avLst/>
          </a:prstGeom>
          <a:noFill/>
          <a:ln>
            <a:noFill/>
          </a:ln>
          <a:effectLst/>
        </p:spPr>
        <p:txBody>
          <a:bodyPr vert="horz" wrap="square" lIns="95245" tIns="47801" rIns="95245" bIns="47801" numCol="1" anchor="t" anchorCtr="0" compatLnSpc="1">
            <a:prstTxWarp prst="textNoShape">
              <a:avLst/>
            </a:prstTxWarp>
          </a:bodyPr>
          <a:lstStyle>
            <a:lvl1pPr>
              <a:buFont typeface="Times New Roman" pitchFamily="18" charset="0"/>
              <a:buNone/>
              <a:tabLst>
                <a:tab pos="0" algn="l"/>
                <a:tab pos="906079" algn="l"/>
                <a:tab pos="1812158" algn="l"/>
                <a:tab pos="2718237" algn="l"/>
                <a:tab pos="3624316" algn="l"/>
                <a:tab pos="4530395" algn="l"/>
                <a:tab pos="5436474" algn="l"/>
                <a:tab pos="6342553" algn="l"/>
                <a:tab pos="7248632" algn="l"/>
                <a:tab pos="8154711" algn="l"/>
                <a:tab pos="9060790" algn="l"/>
                <a:tab pos="9966869" algn="l"/>
              </a:tabLst>
              <a:defRPr sz="1300">
                <a:solidFill>
                  <a:srgbClr val="000000"/>
                </a:solidFill>
                <a:latin typeface="Arial" charset="0"/>
                <a:ea typeface="+mn-ea"/>
                <a:cs typeface="+mn-cs"/>
              </a:defRPr>
            </a:lvl1pPr>
          </a:lstStyle>
          <a:p>
            <a:pPr>
              <a:defRPr/>
            </a:pPr>
            <a:endParaRPr lang="it-IT"/>
          </a:p>
        </p:txBody>
      </p:sp>
      <p:sp>
        <p:nvSpPr>
          <p:cNvPr id="2051" name="Rectangle 3"/>
          <p:cNvSpPr>
            <a:spLocks noGrp="1" noChangeArrowheads="1"/>
          </p:cNvSpPr>
          <p:nvPr>
            <p:ph type="dt"/>
          </p:nvPr>
        </p:nvSpPr>
        <p:spPr bwMode="auto">
          <a:xfrm>
            <a:off x="3898232" y="0"/>
            <a:ext cx="2981331" cy="486098"/>
          </a:xfrm>
          <a:prstGeom prst="rect">
            <a:avLst/>
          </a:prstGeom>
          <a:noFill/>
          <a:ln>
            <a:noFill/>
          </a:ln>
          <a:effectLst/>
        </p:spPr>
        <p:txBody>
          <a:bodyPr vert="horz" wrap="square" lIns="95245" tIns="47801" rIns="95245" bIns="47801" numCol="1" anchor="t" anchorCtr="0" compatLnSpc="1">
            <a:prstTxWarp prst="textNoShape">
              <a:avLst/>
            </a:prstTxWarp>
          </a:bodyPr>
          <a:lstStyle>
            <a:lvl1pPr algn="r">
              <a:buFont typeface="Times New Roman" pitchFamily="18" charset="0"/>
              <a:buNone/>
              <a:tabLst>
                <a:tab pos="0" algn="l"/>
                <a:tab pos="906079" algn="l"/>
                <a:tab pos="1812158" algn="l"/>
                <a:tab pos="2718237" algn="l"/>
                <a:tab pos="3624316" algn="l"/>
                <a:tab pos="4530395" algn="l"/>
                <a:tab pos="5436474" algn="l"/>
                <a:tab pos="6342553" algn="l"/>
                <a:tab pos="7248632" algn="l"/>
                <a:tab pos="8154711" algn="l"/>
                <a:tab pos="9060790" algn="l"/>
                <a:tab pos="9966869" algn="l"/>
              </a:tabLst>
              <a:defRPr sz="1300">
                <a:solidFill>
                  <a:srgbClr val="000000"/>
                </a:solidFill>
                <a:latin typeface="Arial" charset="0"/>
                <a:ea typeface="+mn-ea"/>
                <a:cs typeface="+mn-cs"/>
              </a:defRPr>
            </a:lvl1pPr>
          </a:lstStyle>
          <a:p>
            <a:pPr>
              <a:defRPr/>
            </a:pPr>
            <a:endParaRPr lang="it-IT"/>
          </a:p>
        </p:txBody>
      </p:sp>
      <p:sp>
        <p:nvSpPr>
          <p:cNvPr id="74757" name="Rectangle 4"/>
          <p:cNvSpPr>
            <a:spLocks noGrp="1" noRot="1" noChangeAspect="1" noChangeArrowheads="1"/>
          </p:cNvSpPr>
          <p:nvPr>
            <p:ph type="sldImg"/>
          </p:nvPr>
        </p:nvSpPr>
        <p:spPr bwMode="auto">
          <a:xfrm>
            <a:off x="-1814513" y="-862013"/>
            <a:ext cx="10509251" cy="6819901"/>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88519" y="4612321"/>
            <a:ext cx="5503650" cy="4370391"/>
          </a:xfrm>
          <a:prstGeom prst="rect">
            <a:avLst/>
          </a:prstGeom>
          <a:noFill/>
          <a:ln>
            <a:noFill/>
          </a:ln>
          <a:effectLst/>
        </p:spPr>
        <p:txBody>
          <a:bodyPr vert="horz" wrap="square" lIns="95245" tIns="47801" rIns="95245" bIns="47801" numCol="1" anchor="t" anchorCtr="0" compatLnSpc="1">
            <a:prstTxWarp prst="textNoShape">
              <a:avLst/>
            </a:prstTxWarp>
          </a:bodyPr>
          <a:lstStyle/>
          <a:p>
            <a:pPr lvl="0"/>
            <a:endParaRPr lang="it-IT" noProof="0"/>
          </a:p>
        </p:txBody>
      </p:sp>
      <p:sp>
        <p:nvSpPr>
          <p:cNvPr id="2054" name="Rectangle 6"/>
          <p:cNvSpPr>
            <a:spLocks noGrp="1" noChangeArrowheads="1"/>
          </p:cNvSpPr>
          <p:nvPr>
            <p:ph type="ftr"/>
          </p:nvPr>
        </p:nvSpPr>
        <p:spPr bwMode="auto">
          <a:xfrm>
            <a:off x="1" y="9220160"/>
            <a:ext cx="2981331" cy="486098"/>
          </a:xfrm>
          <a:prstGeom prst="rect">
            <a:avLst/>
          </a:prstGeom>
          <a:noFill/>
          <a:ln>
            <a:noFill/>
          </a:ln>
          <a:effectLst/>
        </p:spPr>
        <p:txBody>
          <a:bodyPr vert="horz" wrap="square" lIns="95245" tIns="47801" rIns="95245" bIns="47801" numCol="1" anchor="b" anchorCtr="0" compatLnSpc="1">
            <a:prstTxWarp prst="textNoShape">
              <a:avLst/>
            </a:prstTxWarp>
          </a:bodyPr>
          <a:lstStyle>
            <a:lvl1pPr>
              <a:buFont typeface="Times New Roman" pitchFamily="18" charset="0"/>
              <a:buNone/>
              <a:tabLst>
                <a:tab pos="0" algn="l"/>
                <a:tab pos="906079" algn="l"/>
                <a:tab pos="1812158" algn="l"/>
                <a:tab pos="2718237" algn="l"/>
                <a:tab pos="3624316" algn="l"/>
                <a:tab pos="4530395" algn="l"/>
                <a:tab pos="5436474" algn="l"/>
                <a:tab pos="6342553" algn="l"/>
                <a:tab pos="7248632" algn="l"/>
                <a:tab pos="8154711" algn="l"/>
                <a:tab pos="9060790" algn="l"/>
                <a:tab pos="9966869" algn="l"/>
              </a:tabLst>
              <a:defRPr sz="1300">
                <a:solidFill>
                  <a:srgbClr val="000000"/>
                </a:solidFill>
                <a:latin typeface="Arial" charset="0"/>
                <a:ea typeface="+mn-ea"/>
                <a:cs typeface="+mn-cs"/>
              </a:defRPr>
            </a:lvl1pPr>
          </a:lstStyle>
          <a:p>
            <a:pPr>
              <a:defRPr/>
            </a:pPr>
            <a:endParaRPr lang="it-IT"/>
          </a:p>
        </p:txBody>
      </p:sp>
      <p:sp>
        <p:nvSpPr>
          <p:cNvPr id="2055" name="Rectangle 7"/>
          <p:cNvSpPr>
            <a:spLocks noGrp="1" noChangeArrowheads="1"/>
          </p:cNvSpPr>
          <p:nvPr>
            <p:ph type="sldNum"/>
          </p:nvPr>
        </p:nvSpPr>
        <p:spPr bwMode="auto">
          <a:xfrm>
            <a:off x="3898232" y="9220160"/>
            <a:ext cx="2981331" cy="486098"/>
          </a:xfrm>
          <a:prstGeom prst="rect">
            <a:avLst/>
          </a:prstGeom>
          <a:noFill/>
          <a:ln>
            <a:noFill/>
          </a:ln>
          <a:effectLst/>
        </p:spPr>
        <p:txBody>
          <a:bodyPr vert="horz" wrap="square" lIns="95245" tIns="47801" rIns="95245" bIns="47801" numCol="1" anchor="b" anchorCtr="0" compatLnSpc="1">
            <a:prstTxWarp prst="textNoShape">
              <a:avLst/>
            </a:prstTxWarp>
          </a:bodyPr>
          <a:lstStyle>
            <a:lvl1pPr algn="r">
              <a:tabLst>
                <a:tab pos="0" algn="l"/>
                <a:tab pos="904875" algn="l"/>
                <a:tab pos="1811338" algn="l"/>
                <a:tab pos="2717800" algn="l"/>
                <a:tab pos="3624263" algn="l"/>
                <a:tab pos="4529138" algn="l"/>
                <a:tab pos="5435600" algn="l"/>
                <a:tab pos="6342063" algn="l"/>
                <a:tab pos="7248525" algn="l"/>
                <a:tab pos="8153400" algn="l"/>
                <a:tab pos="9059863" algn="l"/>
                <a:tab pos="9966325" algn="l"/>
              </a:tabLst>
              <a:defRPr sz="1300">
                <a:solidFill>
                  <a:srgbClr val="000000"/>
                </a:solidFill>
                <a:latin typeface="Arial" pitchFamily="34" charset="0"/>
              </a:defRPr>
            </a:lvl1pPr>
          </a:lstStyle>
          <a:p>
            <a:pPr>
              <a:defRPr/>
            </a:pPr>
            <a:fld id="{4AC325C6-B32E-4385-8876-D0AA9D55CC2B}" type="slidenum">
              <a:rPr lang="it-IT" altLang="it-IT"/>
              <a:pPr>
                <a:defRPr/>
              </a:pPr>
              <a:t>‹N›</a:t>
            </a:fld>
            <a:endParaRPr lang="it-IT" altLang="it-IT"/>
          </a:p>
        </p:txBody>
      </p:sp>
    </p:spTree>
    <p:extLst>
      <p:ext uri="{BB962C8B-B14F-4D97-AF65-F5344CB8AC3E}">
        <p14:creationId xmlns:p14="http://schemas.microsoft.com/office/powerpoint/2010/main" val="3379311"/>
      </p:ext>
    </p:extLst>
  </p:cSld>
  <p:clrMap bg1="lt1" tx1="dk1" bg2="lt2" tx2="dk2" accent1="accent1" accent2="accent2" accent3="accent3" accent4="accent4" accent5="accent5" accent6="accent6" hlink="hlink" folHlink="folHlink"/>
  <p:hf sldNum="0" hdr="0" ftr="0" dt="0"/>
  <p:notesStyle>
    <a:lvl1pPr algn="l" defTabSz="46759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charset="0"/>
        <a:cs typeface="ＭＳ Ｐゴシック" charset="0"/>
      </a:defRPr>
    </a:lvl1pPr>
    <a:lvl2pPr marL="773262" indent="-297409" algn="l" defTabSz="46759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charset="0"/>
        <a:cs typeface="+mn-cs"/>
      </a:defRPr>
    </a:lvl2pPr>
    <a:lvl3pPr marL="1189634" indent="-237927" algn="l" defTabSz="46759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charset="0"/>
        <a:cs typeface="+mn-cs"/>
      </a:defRPr>
    </a:lvl3pPr>
    <a:lvl4pPr marL="1665488" indent="-237927" algn="l" defTabSz="46759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charset="0"/>
        <a:cs typeface="+mn-cs"/>
      </a:defRPr>
    </a:lvl4pPr>
    <a:lvl5pPr marL="2141342" indent="-237927" algn="l" defTabSz="46759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ＭＳ Ｐゴシック" charset="0"/>
        <a:cs typeface="+mn-cs"/>
      </a:defRPr>
    </a:lvl5pPr>
    <a:lvl6pPr marL="2379269" algn="l" defTabSz="951708" rtl="0" eaLnBrk="1" latinLnBrk="0" hangingPunct="1">
      <a:defRPr sz="1200" kern="1200">
        <a:solidFill>
          <a:schemeClr val="tx1"/>
        </a:solidFill>
        <a:latin typeface="+mn-lt"/>
        <a:ea typeface="+mn-ea"/>
        <a:cs typeface="+mn-cs"/>
      </a:defRPr>
    </a:lvl6pPr>
    <a:lvl7pPr marL="2855123" algn="l" defTabSz="951708" rtl="0" eaLnBrk="1" latinLnBrk="0" hangingPunct="1">
      <a:defRPr sz="1200" kern="1200">
        <a:solidFill>
          <a:schemeClr val="tx1"/>
        </a:solidFill>
        <a:latin typeface="+mn-lt"/>
        <a:ea typeface="+mn-ea"/>
        <a:cs typeface="+mn-cs"/>
      </a:defRPr>
    </a:lvl7pPr>
    <a:lvl8pPr marL="3330976" algn="l" defTabSz="951708" rtl="0" eaLnBrk="1" latinLnBrk="0" hangingPunct="1">
      <a:defRPr sz="1200" kern="1200">
        <a:solidFill>
          <a:schemeClr val="tx1"/>
        </a:solidFill>
        <a:latin typeface="+mn-lt"/>
        <a:ea typeface="+mn-ea"/>
        <a:cs typeface="+mn-cs"/>
      </a:defRPr>
    </a:lvl8pPr>
    <a:lvl9pPr marL="3806830" algn="l" defTabSz="9517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xfrm>
            <a:off x="-1816100" y="-862013"/>
            <a:ext cx="10514013" cy="6823076"/>
          </a:xfrm>
          <a:ln/>
        </p:spPr>
      </p:sp>
      <p:sp>
        <p:nvSpPr>
          <p:cNvPr id="75779" name="Rectangle 2"/>
          <p:cNvSpPr>
            <a:spLocks noGrp="1" noChangeArrowheads="1"/>
          </p:cNvSpPr>
          <p:nvPr>
            <p:ph type="body" idx="1"/>
          </p:nvPr>
        </p:nvSpPr>
        <p:spPr>
          <a:xfrm>
            <a:off x="688519" y="4612322"/>
            <a:ext cx="5504775" cy="4509276"/>
          </a:xfrm>
          <a:noFill/>
        </p:spPr>
        <p:txBody>
          <a:bodyPr wrap="none" anchor="ct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it-IT" sz="1200" b="0" dirty="0">
              <a:solidFill>
                <a:srgbClr val="002060"/>
              </a:solidFill>
              <a:latin typeface="Comic Sans MS" pitchFamily="66" charset="0"/>
            </a:endParaRPr>
          </a:p>
        </p:txBody>
      </p:sp>
    </p:spTree>
    <p:extLst>
      <p:ext uri="{BB962C8B-B14F-4D97-AF65-F5344CB8AC3E}">
        <p14:creationId xmlns:p14="http://schemas.microsoft.com/office/powerpoint/2010/main" val="1570192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98232" y="9220160"/>
            <a:ext cx="2981331" cy="486098"/>
          </a:xfrm>
          <a:prstGeom prst="rect">
            <a:avLst/>
          </a:prstGeom>
          <a:noFill/>
          <a:ln w="9525">
            <a:noFill/>
            <a:miter lim="800000"/>
            <a:headEnd/>
            <a:tailEnd/>
          </a:ln>
        </p:spPr>
        <p:txBody>
          <a:bodyPr lIns="94889" tIns="47444" rIns="94889" bIns="47444"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F657965-98CA-4B57-97A4-5ED1343C2E8E}" type="slidenum">
              <a:rPr lang="it-IT" altLang="it-IT" sz="13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it-IT" altLang="it-IT" sz="1300">
              <a:solidFill>
                <a:srgbClr val="000000"/>
              </a:solidFill>
            </a:endParaRPr>
          </a:p>
        </p:txBody>
      </p:sp>
      <p:sp>
        <p:nvSpPr>
          <p:cNvPr id="79875" name="Text Box 1"/>
          <p:cNvSpPr txBox="1">
            <a:spLocks noChangeArrowheads="1"/>
          </p:cNvSpPr>
          <p:nvPr/>
        </p:nvSpPr>
        <p:spPr bwMode="auto">
          <a:xfrm>
            <a:off x="2853078" y="732507"/>
            <a:ext cx="1177907" cy="3633406"/>
          </a:xfrm>
          <a:prstGeom prst="rect">
            <a:avLst/>
          </a:prstGeom>
          <a:solidFill>
            <a:srgbClr val="FFFFFF"/>
          </a:solidFill>
          <a:ln w="9525">
            <a:solidFill>
              <a:srgbClr val="000000"/>
            </a:solidFill>
            <a:miter lim="800000"/>
            <a:headEnd/>
            <a:tailEnd/>
          </a:ln>
        </p:spPr>
        <p:txBody>
          <a:bodyPr wrap="none" lIns="90608" tIns="45304" rIns="90608" bIns="45304" anchor="ctr"/>
          <a:lstStyle/>
          <a:p>
            <a:endParaRPr lang="it-IT"/>
          </a:p>
        </p:txBody>
      </p:sp>
      <p:sp>
        <p:nvSpPr>
          <p:cNvPr id="79876" name="Rectangle 2"/>
          <p:cNvSpPr>
            <a:spLocks noGrp="1" noChangeArrowheads="1"/>
          </p:cNvSpPr>
          <p:nvPr>
            <p:ph type="body"/>
          </p:nvPr>
        </p:nvSpPr>
        <p:spPr>
          <a:xfrm>
            <a:off x="688519" y="4612322"/>
            <a:ext cx="5504775" cy="4509276"/>
          </a:xfrm>
          <a:noFill/>
        </p:spPr>
        <p:txBody>
          <a:bodyPr wrap="none" lIns="94889" tIns="47444" rIns="94889" bIns="47444" anchor="ctr"/>
          <a:lstStyle/>
          <a:p>
            <a:endParaRPr lang="it-IT" altLang="it-IT">
              <a:ea typeface="ＭＳ Ｐゴシック" pitchFamily="34" charset="-128"/>
            </a:endParaRPr>
          </a:p>
        </p:txBody>
      </p:sp>
    </p:spTree>
    <p:extLst>
      <p:ext uri="{BB962C8B-B14F-4D97-AF65-F5344CB8AC3E}">
        <p14:creationId xmlns:p14="http://schemas.microsoft.com/office/powerpoint/2010/main" val="117024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3898232" y="1"/>
            <a:ext cx="2982456" cy="488337"/>
          </a:xfrm>
          <a:prstGeom prst="rect">
            <a:avLst/>
          </a:prstGeom>
          <a:noFill/>
          <a:ln w="9525">
            <a:noFill/>
            <a:miter lim="800000"/>
            <a:headEnd/>
            <a:tailEnd/>
          </a:ln>
        </p:spPr>
        <p:txBody>
          <a:bodyPr lIns="95245" tIns="47801" rIns="95245" bIns="47801"/>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300">
              <a:solidFill>
                <a:srgbClr val="000000"/>
              </a:solidFill>
            </a:endParaRPr>
          </a:p>
        </p:txBody>
      </p:sp>
      <p:sp>
        <p:nvSpPr>
          <p:cNvPr id="77827" name="Text Box 2"/>
          <p:cNvSpPr txBox="1">
            <a:spLocks noChangeArrowheads="1"/>
          </p:cNvSpPr>
          <p:nvPr/>
        </p:nvSpPr>
        <p:spPr bwMode="auto">
          <a:xfrm>
            <a:off x="2853078" y="732507"/>
            <a:ext cx="1177907" cy="3633406"/>
          </a:xfrm>
          <a:prstGeom prst="rect">
            <a:avLst/>
          </a:prstGeom>
          <a:solidFill>
            <a:srgbClr val="FFFFFF"/>
          </a:solidFill>
          <a:ln w="9525">
            <a:solidFill>
              <a:srgbClr val="000000"/>
            </a:solidFill>
            <a:miter lim="800000"/>
            <a:headEnd/>
            <a:tailEnd/>
          </a:ln>
        </p:spPr>
        <p:txBody>
          <a:bodyPr wrap="none" lIns="90608" tIns="45304" rIns="90608" bIns="45304" anchor="ctr"/>
          <a:lstStyle/>
          <a:p>
            <a:endParaRPr lang="it-IT"/>
          </a:p>
        </p:txBody>
      </p:sp>
      <p:sp>
        <p:nvSpPr>
          <p:cNvPr id="77828" name="Rectangle 3"/>
          <p:cNvSpPr>
            <a:spLocks noGrp="1" noChangeArrowheads="1"/>
          </p:cNvSpPr>
          <p:nvPr>
            <p:ph type="body"/>
          </p:nvPr>
        </p:nvSpPr>
        <p:spPr>
          <a:xfrm>
            <a:off x="688519" y="4612322"/>
            <a:ext cx="5504775" cy="4509276"/>
          </a:xfrm>
          <a:noFill/>
        </p:spPr>
        <p:txBody>
          <a:bodyPr wrap="none" anchor="ctr"/>
          <a:lstStyle/>
          <a:p>
            <a:endParaRPr lang="it-IT" altLang="it-IT">
              <a:ea typeface="ＭＳ Ｐゴシック" pitchFamily="34" charset="-128"/>
            </a:endParaRPr>
          </a:p>
        </p:txBody>
      </p:sp>
    </p:spTree>
    <p:extLst>
      <p:ext uri="{BB962C8B-B14F-4D97-AF65-F5344CB8AC3E}">
        <p14:creationId xmlns:p14="http://schemas.microsoft.com/office/powerpoint/2010/main" val="24228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3898232" y="1"/>
            <a:ext cx="2982456" cy="488337"/>
          </a:xfrm>
          <a:prstGeom prst="rect">
            <a:avLst/>
          </a:prstGeom>
          <a:noFill/>
          <a:ln w="9525">
            <a:noFill/>
            <a:miter lim="800000"/>
            <a:headEnd/>
            <a:tailEnd/>
          </a:ln>
        </p:spPr>
        <p:txBody>
          <a:bodyPr lIns="95245" tIns="47801" rIns="95245" bIns="47801"/>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300">
              <a:solidFill>
                <a:srgbClr val="000000"/>
              </a:solidFill>
            </a:endParaRPr>
          </a:p>
        </p:txBody>
      </p:sp>
      <p:sp>
        <p:nvSpPr>
          <p:cNvPr id="77827" name="Text Box 2"/>
          <p:cNvSpPr txBox="1">
            <a:spLocks noChangeArrowheads="1"/>
          </p:cNvSpPr>
          <p:nvPr/>
        </p:nvSpPr>
        <p:spPr bwMode="auto">
          <a:xfrm>
            <a:off x="2853078" y="732507"/>
            <a:ext cx="1177907" cy="3633406"/>
          </a:xfrm>
          <a:prstGeom prst="rect">
            <a:avLst/>
          </a:prstGeom>
          <a:solidFill>
            <a:srgbClr val="FFFFFF"/>
          </a:solidFill>
          <a:ln w="9525">
            <a:solidFill>
              <a:srgbClr val="000000"/>
            </a:solidFill>
            <a:miter lim="800000"/>
            <a:headEnd/>
            <a:tailEnd/>
          </a:ln>
        </p:spPr>
        <p:txBody>
          <a:bodyPr wrap="none" lIns="90608" tIns="45304" rIns="90608" bIns="45304" anchor="ctr"/>
          <a:lstStyle/>
          <a:p>
            <a:endParaRPr lang="it-IT"/>
          </a:p>
        </p:txBody>
      </p:sp>
      <p:sp>
        <p:nvSpPr>
          <p:cNvPr id="77828" name="Rectangle 3"/>
          <p:cNvSpPr>
            <a:spLocks noGrp="1" noChangeArrowheads="1"/>
          </p:cNvSpPr>
          <p:nvPr>
            <p:ph type="body"/>
          </p:nvPr>
        </p:nvSpPr>
        <p:spPr>
          <a:xfrm>
            <a:off x="688519" y="4612322"/>
            <a:ext cx="5504775" cy="4509276"/>
          </a:xfrm>
          <a:noFill/>
        </p:spPr>
        <p:txBody>
          <a:bodyPr wrap="none" anchor="ctr"/>
          <a:lstStyle/>
          <a:p>
            <a:endParaRPr lang="it-IT" altLang="it-IT">
              <a:ea typeface="ＭＳ Ｐゴシック" pitchFamily="34" charset="-128"/>
            </a:endParaRPr>
          </a:p>
        </p:txBody>
      </p:sp>
    </p:spTree>
    <p:extLst>
      <p:ext uri="{BB962C8B-B14F-4D97-AF65-F5344CB8AC3E}">
        <p14:creationId xmlns:p14="http://schemas.microsoft.com/office/powerpoint/2010/main" val="2433648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Moodle</a:t>
            </a:r>
            <a:r>
              <a:rPr lang="it-IT" dirty="0"/>
              <a:t> supporta la tradizionale didattica d'aula e permette al docente di pubblicare e rendere accessibile agli studenti il materiale didattico delle lezioni, di veicolare comunicazioni, di pubblicare informazioni sul corso e sulle lezioni, di somministrare compiti/esercitazioni, test ed altro ancora. </a:t>
            </a:r>
          </a:p>
        </p:txBody>
      </p:sp>
    </p:spTree>
    <p:extLst>
      <p:ext uri="{BB962C8B-B14F-4D97-AF65-F5344CB8AC3E}">
        <p14:creationId xmlns:p14="http://schemas.microsoft.com/office/powerpoint/2010/main" val="113011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rgbClr val="000000"/>
                </a:solidFill>
                <a:effectLst/>
                <a:latin typeface="Times New Roman" pitchFamily="18" charset="0"/>
                <a:ea typeface="ＭＳ Ｐゴシック" charset="0"/>
                <a:cs typeface="ＭＳ Ｐゴシック" charset="0"/>
              </a:rPr>
              <a:t>BIOLOGIA 	             15 quesiti (20 </a:t>
            </a:r>
            <a:r>
              <a:rPr lang="it-IT" sz="1200" kern="1200" dirty="0" err="1">
                <a:solidFill>
                  <a:srgbClr val="000000"/>
                </a:solidFill>
                <a:effectLst/>
                <a:latin typeface="Times New Roman" pitchFamily="18" charset="0"/>
                <a:ea typeface="ＭＳ Ｐゴシック" charset="0"/>
                <a:cs typeface="ＭＳ Ｐゴシック" charset="0"/>
              </a:rPr>
              <a:t>min</a:t>
            </a:r>
            <a:r>
              <a:rPr lang="it-IT" sz="1200" kern="1200" dirty="0">
                <a:solidFill>
                  <a:srgbClr val="000000"/>
                </a:solidFill>
                <a:effectLst/>
                <a:latin typeface="Times New Roman" pitchFamily="18" charset="0"/>
                <a:ea typeface="ＭＳ Ｐゴシック" charset="0"/>
                <a:cs typeface="ＭＳ Ｐゴシック" charset="0"/>
              </a:rPr>
              <a:t>) 	OFA per punteggio &lt; 5</a:t>
            </a:r>
          </a:p>
          <a:p>
            <a:r>
              <a:rPr lang="it-IT" sz="1200" kern="1200" dirty="0">
                <a:solidFill>
                  <a:srgbClr val="000000"/>
                </a:solidFill>
                <a:effectLst/>
                <a:latin typeface="Times New Roman" pitchFamily="18" charset="0"/>
                <a:ea typeface="ＭＳ Ｐゴシック" charset="0"/>
                <a:cs typeface="ＭＳ Ｐゴシック" charset="0"/>
              </a:rPr>
              <a:t>CHIMICA 	             15 quesiti (20 </a:t>
            </a:r>
            <a:r>
              <a:rPr lang="it-IT" sz="1200" kern="1200" dirty="0" err="1">
                <a:solidFill>
                  <a:srgbClr val="000000"/>
                </a:solidFill>
                <a:effectLst/>
                <a:latin typeface="Times New Roman" pitchFamily="18" charset="0"/>
                <a:ea typeface="ＭＳ Ｐゴシック" charset="0"/>
                <a:cs typeface="ＭＳ Ｐゴシック" charset="0"/>
              </a:rPr>
              <a:t>min</a:t>
            </a:r>
            <a:r>
              <a:rPr lang="it-IT" sz="1200" kern="1200" dirty="0">
                <a:solidFill>
                  <a:srgbClr val="000000"/>
                </a:solidFill>
                <a:effectLst/>
                <a:latin typeface="Times New Roman" pitchFamily="18" charset="0"/>
                <a:ea typeface="ＭＳ Ｐゴシック" charset="0"/>
                <a:cs typeface="ＭＳ Ｐゴシック" charset="0"/>
              </a:rPr>
              <a:t>) 	OFA per punteggio &lt; 5</a:t>
            </a:r>
          </a:p>
          <a:p>
            <a:r>
              <a:rPr lang="it-IT" sz="1200" b="1" kern="1200" dirty="0">
                <a:solidFill>
                  <a:srgbClr val="000000"/>
                </a:solidFill>
                <a:effectLst/>
                <a:latin typeface="Times New Roman" pitchFamily="18" charset="0"/>
                <a:ea typeface="ＭＳ Ｐゴシック" charset="0"/>
                <a:cs typeface="ＭＳ Ｐゴシック" charset="0"/>
              </a:rPr>
              <a:t>MATEMATICA 	7 quesiti (12 </a:t>
            </a:r>
            <a:r>
              <a:rPr lang="it-IT" sz="1200" b="1" kern="1200" dirty="0" err="1">
                <a:solidFill>
                  <a:srgbClr val="000000"/>
                </a:solidFill>
                <a:effectLst/>
                <a:latin typeface="Times New Roman" pitchFamily="18" charset="0"/>
                <a:ea typeface="ＭＳ Ｐゴシック" charset="0"/>
                <a:cs typeface="ＭＳ Ｐゴシック" charset="0"/>
              </a:rPr>
              <a:t>min</a:t>
            </a:r>
            <a:r>
              <a:rPr lang="it-IT" sz="1200" b="1" kern="1200" dirty="0">
                <a:solidFill>
                  <a:srgbClr val="000000"/>
                </a:solidFill>
                <a:effectLst/>
                <a:latin typeface="Times New Roman" pitchFamily="18" charset="0"/>
                <a:ea typeface="ＭＳ Ｐゴシック" charset="0"/>
                <a:cs typeface="ＭＳ Ｐゴシック" charset="0"/>
              </a:rPr>
              <a:t>) 	OFA per punteggio &lt; 3  </a:t>
            </a:r>
            <a:r>
              <a:rPr lang="it-IT" sz="1200" kern="1200" dirty="0">
                <a:solidFill>
                  <a:srgbClr val="000000"/>
                </a:solidFill>
                <a:effectLst/>
                <a:latin typeface="Times New Roman" pitchFamily="18" charset="0"/>
                <a:ea typeface="ＭＳ Ｐゴシック" charset="0"/>
                <a:cs typeface="ＭＳ Ｐゴシック" charset="0"/>
              </a:rPr>
              <a:t>       (anziché &lt;  2)</a:t>
            </a:r>
          </a:p>
          <a:p>
            <a:r>
              <a:rPr lang="it-IT" sz="1200" b="1" kern="1200" dirty="0">
                <a:solidFill>
                  <a:srgbClr val="000000"/>
                </a:solidFill>
                <a:effectLst/>
                <a:latin typeface="Times New Roman" pitchFamily="18" charset="0"/>
                <a:ea typeface="ＭＳ Ｐゴシック" charset="0"/>
                <a:cs typeface="ＭＳ Ｐゴシック" charset="0"/>
              </a:rPr>
              <a:t>FISICA  	               7 quesiti (12 </a:t>
            </a:r>
            <a:r>
              <a:rPr lang="it-IT" sz="1200" b="1" kern="1200" dirty="0" err="1">
                <a:solidFill>
                  <a:srgbClr val="000000"/>
                </a:solidFill>
                <a:effectLst/>
                <a:latin typeface="Times New Roman" pitchFamily="18" charset="0"/>
                <a:ea typeface="ＭＳ Ｐゴシック" charset="0"/>
                <a:cs typeface="ＭＳ Ｐゴシック" charset="0"/>
              </a:rPr>
              <a:t>min</a:t>
            </a:r>
            <a:r>
              <a:rPr lang="it-IT" sz="1200" b="1" kern="1200" dirty="0">
                <a:solidFill>
                  <a:srgbClr val="000000"/>
                </a:solidFill>
                <a:effectLst/>
                <a:latin typeface="Times New Roman" pitchFamily="18" charset="0"/>
                <a:ea typeface="ＭＳ Ｐゴシック" charset="0"/>
                <a:cs typeface="ＭＳ Ｐゴシック" charset="0"/>
              </a:rPr>
              <a:t>) 	OFA per punteggio &lt; 3</a:t>
            </a:r>
            <a:r>
              <a:rPr lang="it-IT" sz="1200" kern="1200" dirty="0">
                <a:solidFill>
                  <a:srgbClr val="000000"/>
                </a:solidFill>
                <a:effectLst/>
                <a:latin typeface="Times New Roman" pitchFamily="18" charset="0"/>
                <a:ea typeface="ＭＳ Ｐゴシック" charset="0"/>
                <a:cs typeface="ＭＳ Ｐゴシック" charset="0"/>
              </a:rPr>
              <a:t>         (anziché &lt;  2)</a:t>
            </a:r>
          </a:p>
          <a:p>
            <a:r>
              <a:rPr lang="it-IT" sz="1200" kern="1200" dirty="0">
                <a:solidFill>
                  <a:srgbClr val="000000"/>
                </a:solidFill>
                <a:effectLst/>
                <a:latin typeface="Times New Roman" pitchFamily="18" charset="0"/>
                <a:ea typeface="ＭＳ Ｐゴシック" charset="0"/>
                <a:cs typeface="ＭＳ Ｐゴシック" charset="0"/>
              </a:rPr>
              <a:t> </a:t>
            </a:r>
          </a:p>
          <a:p>
            <a:endParaRPr lang="it-IT" dirty="0"/>
          </a:p>
        </p:txBody>
      </p:sp>
    </p:spTree>
    <p:extLst>
      <p:ext uri="{BB962C8B-B14F-4D97-AF65-F5344CB8AC3E}">
        <p14:creationId xmlns:p14="http://schemas.microsoft.com/office/powerpoint/2010/main" val="532926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a:t>
            </a:r>
            <a:r>
              <a:rPr lang="it-IT" b="1" dirty="0"/>
              <a:t>Tutor d'aula</a:t>
            </a:r>
            <a:r>
              <a:rPr lang="it-IT" dirty="0"/>
              <a:t> è uno studente che si inserisce nei processi di formazione, divenendo punto di riferimento per gli altri studenti, con il ruolo di facilitatore.  La sua funzione si definisce all'interno di una relazione di aiuto e supporto e, attraverso lo scambio di informazioni, consente al docente di poter disporre di elementi accurati sulle successive attività eventualmente da </a:t>
            </a:r>
            <a:r>
              <a:rPr lang="it-IT" dirty="0" err="1"/>
              <a:t>intrapredere</a:t>
            </a:r>
            <a:r>
              <a:rPr lang="it-IT" dirty="0"/>
              <a:t> e agli studenti di superare eventuali difficoltà sorte nel percorso di vita universitaria.  Annualmente i Presidenti dei corsi di laurea decidono come assegnare i compiti ai diversi studenti che si sono candidati al ruolo di tutor, a seconda delle specifiche esigenze del corso di laurea.</a:t>
            </a:r>
          </a:p>
        </p:txBody>
      </p:sp>
    </p:spTree>
    <p:extLst>
      <p:ext uri="{BB962C8B-B14F-4D97-AF65-F5344CB8AC3E}">
        <p14:creationId xmlns:p14="http://schemas.microsoft.com/office/powerpoint/2010/main" val="4089438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814513" y="-862013"/>
            <a:ext cx="10509251" cy="6819901"/>
          </a:xfrm>
        </p:spPr>
      </p:sp>
      <p:sp>
        <p:nvSpPr>
          <p:cNvPr id="3" name="Segnaposto note 2"/>
          <p:cNvSpPr>
            <a:spLocks noGrp="1"/>
          </p:cNvSpPr>
          <p:nvPr>
            <p:ph type="body" idx="1"/>
          </p:nvPr>
        </p:nvSpPr>
        <p:spPr/>
        <p:txBody>
          <a:bodyPr/>
          <a:lstStyle/>
          <a:p>
            <a:r>
              <a:rPr lang="it-IT" dirty="0"/>
              <a:t>Alcuni aspetti che possono esservi utili per il vs percorso universitario</a:t>
            </a:r>
            <a:r>
              <a:rPr lang="it-IT" baseline="0" dirty="0"/>
              <a:t>, soprattutto in questi primi 2 anni</a:t>
            </a:r>
          </a:p>
          <a:p>
            <a:r>
              <a:rPr lang="it-IT" baseline="0" dirty="0"/>
              <a:t>appuntamento più vicino per tutti OBBLIGATORIO: PT</a:t>
            </a:r>
            <a:endParaRPr lang="it-IT" dirty="0"/>
          </a:p>
        </p:txBody>
      </p:sp>
    </p:spTree>
    <p:extLst>
      <p:ext uri="{BB962C8B-B14F-4D97-AF65-F5344CB8AC3E}">
        <p14:creationId xmlns:p14="http://schemas.microsoft.com/office/powerpoint/2010/main" val="1388465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659179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87795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814513" y="-862013"/>
            <a:ext cx="10509251" cy="6819901"/>
          </a:xfrm>
        </p:spPr>
      </p:sp>
      <p:sp>
        <p:nvSpPr>
          <p:cNvPr id="3" name="Segnaposto note 2"/>
          <p:cNvSpPr>
            <a:spLocks noGrp="1"/>
          </p:cNvSpPr>
          <p:nvPr>
            <p:ph type="body" idx="1"/>
          </p:nvPr>
        </p:nvSpPr>
        <p:spPr/>
        <p:txBody>
          <a:bodyPr/>
          <a:lstStyle/>
          <a:p>
            <a:r>
              <a:rPr lang="it-IT" b="1" dirty="0"/>
              <a:t>Scaletta </a:t>
            </a:r>
          </a:p>
          <a:p>
            <a:r>
              <a:rPr lang="it-IT" b="1" dirty="0"/>
              <a:t>primi adempimenti </a:t>
            </a:r>
            <a:r>
              <a:rPr lang="it-IT" dirty="0"/>
              <a:t>che vi aspettano nei</a:t>
            </a:r>
            <a:r>
              <a:rPr lang="it-IT" baseline="0" dirty="0"/>
              <a:t> prossimi mesi test d’inglese e </a:t>
            </a:r>
            <a:r>
              <a:rPr lang="it-IT" dirty="0"/>
              <a:t>recupero degli OFA (Obbligo Formativo Aggiuntivo), </a:t>
            </a:r>
            <a:endParaRPr lang="it-IT" baseline="0" dirty="0"/>
          </a:p>
          <a:p>
            <a:r>
              <a:rPr lang="it-IT" dirty="0"/>
              <a:t>dell’organizzazione dei corsi</a:t>
            </a:r>
          </a:p>
          <a:p>
            <a:r>
              <a:rPr lang="it-IT" dirty="0"/>
              <a:t>modalità d’iscrizione agli appelli</a:t>
            </a:r>
          </a:p>
          <a:p>
            <a:r>
              <a:rPr lang="it-IT" dirty="0"/>
              <a:t>servizi del Dipartimento e dell’Ateneo.</a:t>
            </a:r>
            <a:endParaRPr lang="it-IT" baseline="0"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it-IT" sz="1200" b="0" dirty="0">
                <a:solidFill>
                  <a:srgbClr val="002060"/>
                </a:solidFill>
                <a:latin typeface="Comic Sans MS" pitchFamily="66" charset="0"/>
              </a:rPr>
              <a:t>Se avete</a:t>
            </a:r>
            <a:r>
              <a:rPr lang="it-IT" sz="1200" b="0" baseline="0" dirty="0">
                <a:solidFill>
                  <a:srgbClr val="002060"/>
                </a:solidFill>
                <a:latin typeface="Comic Sans MS" pitchFamily="66" charset="0"/>
              </a:rPr>
              <a:t> domande potete farle anche alla fine di ciascuna di queste sezioni</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it-IT" sz="1200" b="0" baseline="0" dirty="0">
                <a:solidFill>
                  <a:srgbClr val="002060"/>
                </a:solidFill>
                <a:latin typeface="Comic Sans MS" pitchFamily="66" charset="0"/>
              </a:rPr>
              <a:t>La presentazione la inviamo via mail</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it-IT" sz="1200" b="0" dirty="0">
                <a:solidFill>
                  <a:srgbClr val="002060"/>
                </a:solidFill>
                <a:latin typeface="Comic Sans MS" pitchFamily="66" charset="0"/>
              </a:rPr>
              <a:t>Lascio la parola al Coordinatore didattico entrerà più</a:t>
            </a:r>
            <a:r>
              <a:rPr lang="it-IT" sz="1200" b="0" baseline="0" dirty="0">
                <a:solidFill>
                  <a:srgbClr val="002060"/>
                </a:solidFill>
                <a:latin typeface="Comic Sans MS" pitchFamily="66" charset="0"/>
              </a:rPr>
              <a:t> nello specifico </a:t>
            </a:r>
            <a:r>
              <a:rPr lang="it-IT" sz="1200" b="0" dirty="0">
                <a:solidFill>
                  <a:srgbClr val="002060"/>
                </a:solidFill>
                <a:latin typeface="Comic Sans MS" pitchFamily="66" charset="0"/>
              </a:rPr>
              <a:t> fornendo</a:t>
            </a:r>
            <a:r>
              <a:rPr lang="it-IT" sz="1200" b="0" baseline="0" dirty="0">
                <a:solidFill>
                  <a:srgbClr val="002060"/>
                </a:solidFill>
                <a:latin typeface="Comic Sans MS" pitchFamily="66" charset="0"/>
              </a:rPr>
              <a:t> tutti i </a:t>
            </a:r>
            <a:r>
              <a:rPr lang="it-IT" sz="1200" b="0" dirty="0">
                <a:solidFill>
                  <a:srgbClr val="002060"/>
                </a:solidFill>
                <a:latin typeface="Comic Sans MS" pitchFamily="66" charset="0"/>
              </a:rPr>
              <a:t>dettagli tecnici quali scadenze</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it-IT" sz="1200" b="0" dirty="0">
              <a:solidFill>
                <a:srgbClr val="002060"/>
              </a:solidFill>
              <a:latin typeface="Comic Sans MS" pitchFamily="66" charset="0"/>
            </a:endParaRPr>
          </a:p>
          <a:p>
            <a:endParaRPr lang="it-IT" dirty="0"/>
          </a:p>
        </p:txBody>
      </p:sp>
    </p:spTree>
    <p:extLst>
      <p:ext uri="{BB962C8B-B14F-4D97-AF65-F5344CB8AC3E}">
        <p14:creationId xmlns:p14="http://schemas.microsoft.com/office/powerpoint/2010/main" val="1051989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814513" y="-862013"/>
            <a:ext cx="10509251" cy="6819901"/>
          </a:xfrm>
        </p:spPr>
      </p:sp>
      <p:sp>
        <p:nvSpPr>
          <p:cNvPr id="3" name="Segnaposto note 2"/>
          <p:cNvSpPr>
            <a:spLocks noGrp="1"/>
          </p:cNvSpPr>
          <p:nvPr>
            <p:ph type="body" idx="1"/>
          </p:nvPr>
        </p:nvSpPr>
        <p:spPr/>
        <p:txBody>
          <a:bodyPr/>
          <a:lstStyle/>
          <a:p>
            <a:r>
              <a:rPr lang="it-IT" dirty="0"/>
              <a:t>Alcuni aspetti che possono esservi utili per il vs percorso universitario</a:t>
            </a:r>
            <a:r>
              <a:rPr lang="it-IT" baseline="0" dirty="0"/>
              <a:t>, soprattutto in questi primi 2 anni</a:t>
            </a:r>
          </a:p>
          <a:p>
            <a:r>
              <a:rPr lang="it-IT" baseline="0" dirty="0"/>
              <a:t>appuntamento più vicino per tutti OBBLIGATORIO: PT</a:t>
            </a:r>
            <a:endParaRPr lang="it-IT" dirty="0"/>
          </a:p>
        </p:txBody>
      </p:sp>
    </p:spTree>
    <p:extLst>
      <p:ext uri="{BB962C8B-B14F-4D97-AF65-F5344CB8AC3E}">
        <p14:creationId xmlns:p14="http://schemas.microsoft.com/office/powerpoint/2010/main" val="2807820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814513" y="-862013"/>
            <a:ext cx="10509251" cy="6819901"/>
          </a:xfrm>
        </p:spPr>
      </p:sp>
      <p:sp>
        <p:nvSpPr>
          <p:cNvPr id="3" name="Segnaposto note 2"/>
          <p:cNvSpPr>
            <a:spLocks noGrp="1"/>
          </p:cNvSpPr>
          <p:nvPr>
            <p:ph type="body" idx="1"/>
          </p:nvPr>
        </p:nvSpPr>
        <p:spPr/>
        <p:txBody>
          <a:bodyPr/>
          <a:lstStyle/>
          <a:p>
            <a:r>
              <a:rPr lang="it-IT" dirty="0"/>
              <a:t>Alcuni aspetti che possono esservi utili per il vs percorso universitario</a:t>
            </a:r>
            <a:r>
              <a:rPr lang="it-IT" baseline="0" dirty="0"/>
              <a:t>, soprattutto in questi primi 2 anni</a:t>
            </a:r>
          </a:p>
          <a:p>
            <a:r>
              <a:rPr lang="it-IT" baseline="0" dirty="0"/>
              <a:t>appuntamento più vicino per tutti OBBLIGATORIO: PT</a:t>
            </a:r>
            <a:endParaRPr lang="it-IT" dirty="0"/>
          </a:p>
        </p:txBody>
      </p:sp>
    </p:spTree>
    <p:extLst>
      <p:ext uri="{BB962C8B-B14F-4D97-AF65-F5344CB8AC3E}">
        <p14:creationId xmlns:p14="http://schemas.microsoft.com/office/powerpoint/2010/main" val="37643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814513" y="-862013"/>
            <a:ext cx="10509251" cy="6819901"/>
          </a:xfrm>
        </p:spPr>
      </p:sp>
      <p:sp>
        <p:nvSpPr>
          <p:cNvPr id="3" name="Segnaposto note 2"/>
          <p:cNvSpPr>
            <a:spLocks noGrp="1"/>
          </p:cNvSpPr>
          <p:nvPr>
            <p:ph type="body" idx="1"/>
          </p:nvPr>
        </p:nvSpPr>
        <p:spPr/>
        <p:txBody>
          <a:bodyPr/>
          <a:lstStyle/>
          <a:p>
            <a:r>
              <a:rPr lang="it-IT" dirty="0"/>
              <a:t>Alcuni aspetti che possono esservi utili per il vs percorso universitario</a:t>
            </a:r>
            <a:r>
              <a:rPr lang="it-IT" baseline="0" dirty="0"/>
              <a:t>, soprattutto in questi primi 2 anni</a:t>
            </a:r>
          </a:p>
          <a:p>
            <a:r>
              <a:rPr lang="it-IT" baseline="0" dirty="0"/>
              <a:t>appuntamento più vicino per tutti OBBLIGATORIO: PT</a:t>
            </a:r>
            <a:endParaRPr lang="it-IT" dirty="0"/>
          </a:p>
        </p:txBody>
      </p:sp>
    </p:spTree>
    <p:extLst>
      <p:ext uri="{BB962C8B-B14F-4D97-AF65-F5344CB8AC3E}">
        <p14:creationId xmlns:p14="http://schemas.microsoft.com/office/powerpoint/2010/main" val="2807820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3898232" y="1"/>
            <a:ext cx="2982456" cy="488337"/>
          </a:xfrm>
          <a:prstGeom prst="rect">
            <a:avLst/>
          </a:prstGeom>
          <a:noFill/>
          <a:ln w="9525">
            <a:noFill/>
            <a:miter lim="800000"/>
            <a:headEnd/>
            <a:tailEnd/>
          </a:ln>
        </p:spPr>
        <p:txBody>
          <a:bodyPr lIns="95245" tIns="47801" rIns="95245" bIns="47801"/>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300">
              <a:solidFill>
                <a:srgbClr val="000000"/>
              </a:solidFill>
            </a:endParaRPr>
          </a:p>
        </p:txBody>
      </p:sp>
      <p:sp>
        <p:nvSpPr>
          <p:cNvPr id="77827" name="Text Box 2"/>
          <p:cNvSpPr txBox="1">
            <a:spLocks noChangeArrowheads="1"/>
          </p:cNvSpPr>
          <p:nvPr/>
        </p:nvSpPr>
        <p:spPr bwMode="auto">
          <a:xfrm>
            <a:off x="2853078" y="732507"/>
            <a:ext cx="1177907" cy="3633406"/>
          </a:xfrm>
          <a:prstGeom prst="rect">
            <a:avLst/>
          </a:prstGeom>
          <a:solidFill>
            <a:srgbClr val="FFFFFF"/>
          </a:solidFill>
          <a:ln w="9525">
            <a:solidFill>
              <a:srgbClr val="000000"/>
            </a:solidFill>
            <a:miter lim="800000"/>
            <a:headEnd/>
            <a:tailEnd/>
          </a:ln>
        </p:spPr>
        <p:txBody>
          <a:bodyPr wrap="none" lIns="90608" tIns="45304" rIns="90608" bIns="45304" anchor="ctr"/>
          <a:lstStyle/>
          <a:p>
            <a:endParaRPr lang="it-IT"/>
          </a:p>
        </p:txBody>
      </p:sp>
      <p:sp>
        <p:nvSpPr>
          <p:cNvPr id="77828" name="Rectangle 3"/>
          <p:cNvSpPr>
            <a:spLocks noGrp="1" noChangeArrowheads="1"/>
          </p:cNvSpPr>
          <p:nvPr>
            <p:ph type="body"/>
          </p:nvPr>
        </p:nvSpPr>
        <p:spPr>
          <a:xfrm>
            <a:off x="688519" y="4612322"/>
            <a:ext cx="5504775" cy="4509276"/>
          </a:xfrm>
          <a:noFill/>
        </p:spPr>
        <p:txBody>
          <a:bodyPr wrap="none" anchor="ctr"/>
          <a:lstStyle/>
          <a:p>
            <a:endParaRPr lang="it-IT" altLang="it-IT">
              <a:ea typeface="ＭＳ Ｐゴシック" pitchFamily="34" charset="-128"/>
            </a:endParaRPr>
          </a:p>
        </p:txBody>
      </p:sp>
    </p:spTree>
    <p:extLst>
      <p:ext uri="{BB962C8B-B14F-4D97-AF65-F5344CB8AC3E}">
        <p14:creationId xmlns:p14="http://schemas.microsoft.com/office/powerpoint/2010/main" val="333394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3898232" y="1"/>
            <a:ext cx="2982456" cy="488337"/>
          </a:xfrm>
          <a:prstGeom prst="rect">
            <a:avLst/>
          </a:prstGeom>
          <a:noFill/>
          <a:ln w="9525">
            <a:noFill/>
            <a:miter lim="800000"/>
            <a:headEnd/>
            <a:tailEnd/>
          </a:ln>
        </p:spPr>
        <p:txBody>
          <a:bodyPr lIns="95245" tIns="47801" rIns="95245" bIns="47801"/>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300">
              <a:solidFill>
                <a:srgbClr val="000000"/>
              </a:solidFill>
            </a:endParaRPr>
          </a:p>
        </p:txBody>
      </p:sp>
      <p:sp>
        <p:nvSpPr>
          <p:cNvPr id="77827" name="Text Box 2"/>
          <p:cNvSpPr txBox="1">
            <a:spLocks noChangeArrowheads="1"/>
          </p:cNvSpPr>
          <p:nvPr/>
        </p:nvSpPr>
        <p:spPr bwMode="auto">
          <a:xfrm>
            <a:off x="2853078" y="732507"/>
            <a:ext cx="1177907" cy="3633406"/>
          </a:xfrm>
          <a:prstGeom prst="rect">
            <a:avLst/>
          </a:prstGeom>
          <a:solidFill>
            <a:srgbClr val="FFFFFF"/>
          </a:solidFill>
          <a:ln w="9525">
            <a:solidFill>
              <a:srgbClr val="000000"/>
            </a:solidFill>
            <a:miter lim="800000"/>
            <a:headEnd/>
            <a:tailEnd/>
          </a:ln>
        </p:spPr>
        <p:txBody>
          <a:bodyPr wrap="none" lIns="90608" tIns="45304" rIns="90608" bIns="45304" anchor="ctr"/>
          <a:lstStyle/>
          <a:p>
            <a:endParaRPr lang="it-IT"/>
          </a:p>
        </p:txBody>
      </p:sp>
      <p:sp>
        <p:nvSpPr>
          <p:cNvPr id="77828" name="Rectangle 3"/>
          <p:cNvSpPr>
            <a:spLocks noGrp="1" noChangeArrowheads="1"/>
          </p:cNvSpPr>
          <p:nvPr>
            <p:ph type="body"/>
          </p:nvPr>
        </p:nvSpPr>
        <p:spPr>
          <a:xfrm>
            <a:off x="688519" y="4612322"/>
            <a:ext cx="5504775" cy="4509276"/>
          </a:xfrm>
          <a:noFill/>
        </p:spPr>
        <p:txBody>
          <a:bodyPr wrap="none" anchor="ctr"/>
          <a:lstStyle/>
          <a:p>
            <a:endParaRPr lang="it-IT" altLang="it-IT">
              <a:ea typeface="ＭＳ Ｐゴシック" pitchFamily="34" charset="-128"/>
            </a:endParaRPr>
          </a:p>
        </p:txBody>
      </p:sp>
    </p:spTree>
    <p:extLst>
      <p:ext uri="{BB962C8B-B14F-4D97-AF65-F5344CB8AC3E}">
        <p14:creationId xmlns:p14="http://schemas.microsoft.com/office/powerpoint/2010/main" val="97063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98232" y="9220160"/>
            <a:ext cx="2981331" cy="486098"/>
          </a:xfrm>
          <a:prstGeom prst="rect">
            <a:avLst/>
          </a:prstGeom>
          <a:noFill/>
          <a:ln w="9525">
            <a:noFill/>
            <a:miter lim="800000"/>
            <a:headEnd/>
            <a:tailEnd/>
          </a:ln>
        </p:spPr>
        <p:txBody>
          <a:bodyPr lIns="94889" tIns="47444" rIns="94889" bIns="47444"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F657965-98CA-4B57-97A4-5ED1343C2E8E}" type="slidenum">
              <a:rPr lang="it-IT" altLang="it-IT" sz="13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it-IT" altLang="it-IT" sz="1300">
              <a:solidFill>
                <a:srgbClr val="000000"/>
              </a:solidFill>
            </a:endParaRPr>
          </a:p>
        </p:txBody>
      </p:sp>
      <p:sp>
        <p:nvSpPr>
          <p:cNvPr id="79875" name="Text Box 1"/>
          <p:cNvSpPr txBox="1">
            <a:spLocks noChangeArrowheads="1"/>
          </p:cNvSpPr>
          <p:nvPr/>
        </p:nvSpPr>
        <p:spPr bwMode="auto">
          <a:xfrm>
            <a:off x="2853078" y="732507"/>
            <a:ext cx="1177907" cy="3633406"/>
          </a:xfrm>
          <a:prstGeom prst="rect">
            <a:avLst/>
          </a:prstGeom>
          <a:solidFill>
            <a:srgbClr val="FFFFFF"/>
          </a:solidFill>
          <a:ln w="9525">
            <a:solidFill>
              <a:srgbClr val="000000"/>
            </a:solidFill>
            <a:miter lim="800000"/>
            <a:headEnd/>
            <a:tailEnd/>
          </a:ln>
        </p:spPr>
        <p:txBody>
          <a:bodyPr wrap="none" lIns="90608" tIns="45304" rIns="90608" bIns="45304" anchor="ctr"/>
          <a:lstStyle/>
          <a:p>
            <a:endParaRPr lang="it-IT"/>
          </a:p>
        </p:txBody>
      </p:sp>
      <p:sp>
        <p:nvSpPr>
          <p:cNvPr id="79876" name="Rectangle 2"/>
          <p:cNvSpPr>
            <a:spLocks noGrp="1" noChangeArrowheads="1"/>
          </p:cNvSpPr>
          <p:nvPr>
            <p:ph type="body"/>
          </p:nvPr>
        </p:nvSpPr>
        <p:spPr>
          <a:xfrm>
            <a:off x="688519" y="4612322"/>
            <a:ext cx="5504775" cy="4509276"/>
          </a:xfrm>
          <a:noFill/>
        </p:spPr>
        <p:txBody>
          <a:bodyPr wrap="none" lIns="94889" tIns="47444" rIns="94889" bIns="47444" anchor="ctr"/>
          <a:lstStyle/>
          <a:p>
            <a:endParaRPr lang="it-IT" altLang="it-IT">
              <a:ea typeface="ＭＳ Ｐゴシック" pitchFamily="34" charset="-128"/>
            </a:endParaRPr>
          </a:p>
        </p:txBody>
      </p:sp>
    </p:spTree>
    <p:extLst>
      <p:ext uri="{BB962C8B-B14F-4D97-AF65-F5344CB8AC3E}">
        <p14:creationId xmlns:p14="http://schemas.microsoft.com/office/powerpoint/2010/main" val="54805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98232" y="9220160"/>
            <a:ext cx="2981331" cy="486098"/>
          </a:xfrm>
          <a:prstGeom prst="rect">
            <a:avLst/>
          </a:prstGeom>
          <a:noFill/>
          <a:ln w="9525">
            <a:noFill/>
            <a:miter lim="800000"/>
            <a:headEnd/>
            <a:tailEnd/>
          </a:ln>
        </p:spPr>
        <p:txBody>
          <a:bodyPr lIns="94889" tIns="47444" rIns="94889" bIns="47444"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F657965-98CA-4B57-97A4-5ED1343C2E8E}" type="slidenum">
              <a:rPr lang="it-IT" altLang="it-IT" sz="13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it-IT" altLang="it-IT" sz="1300">
              <a:solidFill>
                <a:srgbClr val="000000"/>
              </a:solidFill>
            </a:endParaRPr>
          </a:p>
        </p:txBody>
      </p:sp>
      <p:sp>
        <p:nvSpPr>
          <p:cNvPr id="79875" name="Text Box 1"/>
          <p:cNvSpPr txBox="1">
            <a:spLocks noChangeArrowheads="1"/>
          </p:cNvSpPr>
          <p:nvPr/>
        </p:nvSpPr>
        <p:spPr bwMode="auto">
          <a:xfrm>
            <a:off x="2853078" y="732507"/>
            <a:ext cx="1177907" cy="3633406"/>
          </a:xfrm>
          <a:prstGeom prst="rect">
            <a:avLst/>
          </a:prstGeom>
          <a:solidFill>
            <a:srgbClr val="FFFFFF"/>
          </a:solidFill>
          <a:ln w="9525">
            <a:solidFill>
              <a:srgbClr val="000000"/>
            </a:solidFill>
            <a:miter lim="800000"/>
            <a:headEnd/>
            <a:tailEnd/>
          </a:ln>
        </p:spPr>
        <p:txBody>
          <a:bodyPr wrap="none" lIns="90608" tIns="45304" rIns="90608" bIns="45304" anchor="ctr"/>
          <a:lstStyle/>
          <a:p>
            <a:endParaRPr lang="it-IT"/>
          </a:p>
        </p:txBody>
      </p:sp>
      <p:sp>
        <p:nvSpPr>
          <p:cNvPr id="79876" name="Rectangle 2"/>
          <p:cNvSpPr>
            <a:spLocks noGrp="1" noChangeArrowheads="1"/>
          </p:cNvSpPr>
          <p:nvPr>
            <p:ph type="body"/>
          </p:nvPr>
        </p:nvSpPr>
        <p:spPr>
          <a:xfrm>
            <a:off x="688519" y="4612322"/>
            <a:ext cx="5504775" cy="4509276"/>
          </a:xfrm>
          <a:noFill/>
        </p:spPr>
        <p:txBody>
          <a:bodyPr wrap="none" lIns="94889" tIns="47444" rIns="94889" bIns="47444" anchor="ctr"/>
          <a:lstStyle/>
          <a:p>
            <a:endParaRPr lang="it-IT" altLang="it-IT">
              <a:ea typeface="ＭＳ Ｐゴシック" pitchFamily="34" charset="-128"/>
            </a:endParaRPr>
          </a:p>
        </p:txBody>
      </p:sp>
    </p:spTree>
    <p:extLst>
      <p:ext uri="{BB962C8B-B14F-4D97-AF65-F5344CB8AC3E}">
        <p14:creationId xmlns:p14="http://schemas.microsoft.com/office/powerpoint/2010/main" val="276946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41139" y="1454312"/>
            <a:ext cx="6132910" cy="1003497"/>
          </a:xfrm>
        </p:spPr>
        <p:txBody>
          <a:bodyPr/>
          <a:lstStyle/>
          <a:p>
            <a:r>
              <a:rPr lang="it-IT"/>
              <a:t>Fare clic per modificare lo stile del titolo</a:t>
            </a:r>
          </a:p>
        </p:txBody>
      </p:sp>
      <p:sp>
        <p:nvSpPr>
          <p:cNvPr id="3" name="Sottotitolo 2"/>
          <p:cNvSpPr>
            <a:spLocks noGrp="1"/>
          </p:cNvSpPr>
          <p:nvPr>
            <p:ph type="subTitle" idx="1"/>
          </p:nvPr>
        </p:nvSpPr>
        <p:spPr>
          <a:xfrm>
            <a:off x="1082278" y="2652872"/>
            <a:ext cx="5050632" cy="1196393"/>
          </a:xfrm>
        </p:spPr>
        <p:txBody>
          <a:bodyPr/>
          <a:lstStyle>
            <a:lvl1pPr marL="0" indent="0" algn="ctr">
              <a:buNone/>
              <a:defRPr/>
            </a:lvl1pPr>
            <a:lvl2pPr marL="475854" indent="0" algn="ctr">
              <a:buNone/>
              <a:defRPr/>
            </a:lvl2pPr>
            <a:lvl3pPr marL="951708" indent="0" algn="ctr">
              <a:buNone/>
              <a:defRPr/>
            </a:lvl3pPr>
            <a:lvl4pPr marL="1427561" indent="0" algn="ctr">
              <a:buNone/>
              <a:defRPr/>
            </a:lvl4pPr>
            <a:lvl5pPr marL="1903415" indent="0" algn="ctr">
              <a:buNone/>
              <a:defRPr/>
            </a:lvl5pPr>
            <a:lvl6pPr marL="2379269" indent="0" algn="ctr">
              <a:buNone/>
              <a:defRPr/>
            </a:lvl6pPr>
            <a:lvl7pPr marL="2855123" indent="0" algn="ctr">
              <a:buNone/>
              <a:defRPr/>
            </a:lvl7pPr>
            <a:lvl8pPr marL="3330976" indent="0" algn="ctr">
              <a:buNone/>
              <a:defRPr/>
            </a:lvl8pPr>
            <a:lvl9pPr marL="3806830" indent="0" algn="ctr">
              <a:buNone/>
              <a:defRPr/>
            </a:lvl9pPr>
          </a:lstStyle>
          <a:p>
            <a:r>
              <a:rPr lang="it-IT"/>
              <a:t>Fare clic per modificare lo stile del sottotitolo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80A3DDAC-F255-4D7E-9AFA-EF7A45CE3CCC}" type="slidenum">
              <a:rPr lang="it-IT" altLang="it-IT"/>
              <a:pPr>
                <a:defRPr/>
              </a:pPr>
              <a:t>‹N›</a:t>
            </a:fld>
            <a:endParaRPr lang="it-IT" alt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3C1A53B8-67F7-40A3-8091-5593C0C5AFB5}" type="slidenum">
              <a:rPr lang="it-IT" altLang="it-IT"/>
              <a:pPr>
                <a:defRPr/>
              </a:pPr>
              <a:t>‹N›</a:t>
            </a:fld>
            <a:endParaRPr lang="it-IT" alt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5231011" y="-368455"/>
            <a:ext cx="1623417" cy="6802319"/>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60759" y="-368455"/>
            <a:ext cx="4629746" cy="6802319"/>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A709B557-21C0-4C80-8F1C-9B765F2E83BB}" type="slidenum">
              <a:rPr lang="it-IT" altLang="it-IT"/>
              <a:pPr>
                <a:defRPr/>
              </a:pPr>
              <a:t>‹N›</a:t>
            </a:fld>
            <a:endParaRPr lang="it-IT" alt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9BB2D440-7B38-42E3-8570-AE0291BAFB6A}" type="slidenum">
              <a:rPr lang="it-IT" altLang="it-IT"/>
              <a:pPr>
                <a:defRPr/>
              </a:pPr>
              <a:t>‹N›</a:t>
            </a:fld>
            <a:endParaRPr lang="it-IT" alt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71202" y="3008323"/>
            <a:ext cx="6132910" cy="929805"/>
          </a:xfrm>
        </p:spPr>
        <p:txBody>
          <a:bodyPr anchor="t"/>
          <a:lstStyle>
            <a:lvl1pPr algn="l">
              <a:defRPr sz="4200" b="1" cap="all"/>
            </a:lvl1pPr>
          </a:lstStyle>
          <a:p>
            <a:r>
              <a:rPr lang="it-IT"/>
              <a:t>Fare clic per modificare lo stile del titolo</a:t>
            </a:r>
          </a:p>
        </p:txBody>
      </p:sp>
      <p:sp>
        <p:nvSpPr>
          <p:cNvPr id="3" name="Segnaposto testo 2"/>
          <p:cNvSpPr>
            <a:spLocks noGrp="1"/>
          </p:cNvSpPr>
          <p:nvPr>
            <p:ph type="body" idx="1"/>
          </p:nvPr>
        </p:nvSpPr>
        <p:spPr>
          <a:xfrm>
            <a:off x="571202" y="1984237"/>
            <a:ext cx="6132910" cy="1024086"/>
          </a:xfrm>
        </p:spPr>
        <p:txBody>
          <a:bodyPr anchor="b"/>
          <a:lstStyle>
            <a:lvl1pPr marL="0" indent="0">
              <a:buNone/>
              <a:defRPr sz="2100"/>
            </a:lvl1pPr>
            <a:lvl2pPr marL="475854" indent="0">
              <a:buNone/>
              <a:defRPr sz="1900"/>
            </a:lvl2pPr>
            <a:lvl3pPr marL="951708" indent="0">
              <a:buNone/>
              <a:defRPr sz="1700"/>
            </a:lvl3pPr>
            <a:lvl4pPr marL="1427561" indent="0">
              <a:buNone/>
              <a:defRPr sz="1500"/>
            </a:lvl4pPr>
            <a:lvl5pPr marL="1903415" indent="0">
              <a:buNone/>
              <a:defRPr sz="1500"/>
            </a:lvl5pPr>
            <a:lvl6pPr marL="2379269" indent="0">
              <a:buNone/>
              <a:defRPr sz="1500"/>
            </a:lvl6pPr>
            <a:lvl7pPr marL="2855123" indent="0">
              <a:buNone/>
              <a:defRPr sz="1500"/>
            </a:lvl7pPr>
            <a:lvl8pPr marL="3330976" indent="0">
              <a:buNone/>
              <a:defRPr sz="1500"/>
            </a:lvl8pPr>
            <a:lvl9pPr marL="3806830" indent="0">
              <a:buNone/>
              <a:defRPr sz="1500"/>
            </a:lvl9pPr>
          </a:lstStyle>
          <a:p>
            <a:pPr lvl="0"/>
            <a:r>
              <a:rPr lang="it-IT"/>
              <a:t>Fare clic per modificare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D4C3A1DC-CE8B-4EAA-9EFF-304476464C32}" type="slidenum">
              <a:rPr lang="it-IT" altLang="it-IT"/>
              <a:pPr>
                <a:defRPr/>
              </a:pPr>
              <a:t>‹N›</a:t>
            </a:fld>
            <a:endParaRPr lang="it-IT" alt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60760" y="1090192"/>
            <a:ext cx="3126581" cy="534367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3727847" y="1090192"/>
            <a:ext cx="3126581" cy="534367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4"/>
          <p:cNvSpPr>
            <a:spLocks noGrp="1" noChangeArrowheads="1"/>
          </p:cNvSpPr>
          <p:nvPr>
            <p:ph type="ftr" idx="11"/>
          </p:nvPr>
        </p:nvSpPr>
        <p:spPr>
          <a:ln/>
        </p:spPr>
        <p:txBody>
          <a:bodyPr/>
          <a:lstStyle>
            <a:lvl1pPr>
              <a:defRPr/>
            </a:lvl1pPr>
          </a:lstStyle>
          <a:p>
            <a:pPr>
              <a:defRPr/>
            </a:pPr>
            <a:endParaRPr lang="it-IT"/>
          </a:p>
        </p:txBody>
      </p:sp>
      <p:sp>
        <p:nvSpPr>
          <p:cNvPr id="7" name="Rectangle 5"/>
          <p:cNvSpPr>
            <a:spLocks noGrp="1" noChangeArrowheads="1"/>
          </p:cNvSpPr>
          <p:nvPr>
            <p:ph type="sldNum" idx="12"/>
          </p:nvPr>
        </p:nvSpPr>
        <p:spPr>
          <a:ln/>
        </p:spPr>
        <p:txBody>
          <a:bodyPr/>
          <a:lstStyle>
            <a:lvl1pPr>
              <a:defRPr/>
            </a:lvl1pPr>
          </a:lstStyle>
          <a:p>
            <a:pPr>
              <a:defRPr/>
            </a:pPr>
            <a:fld id="{EE931520-0087-4313-AA1D-A097CD3F72D8}" type="slidenum">
              <a:rPr lang="it-IT" altLang="it-IT"/>
              <a:pPr>
                <a:defRPr/>
              </a:pPr>
              <a:t>‹N›</a:t>
            </a:fld>
            <a:endParaRPr lang="it-IT" alt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60760" y="187479"/>
            <a:ext cx="6493669" cy="780256"/>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360759" y="1047929"/>
            <a:ext cx="3189214" cy="436726"/>
          </a:xfrm>
        </p:spPr>
        <p:txBody>
          <a:bodyPr anchor="b"/>
          <a:lstStyle>
            <a:lvl1pPr marL="0" indent="0">
              <a:buNone/>
              <a:defRPr sz="2500" b="1"/>
            </a:lvl1pPr>
            <a:lvl2pPr marL="475854" indent="0">
              <a:buNone/>
              <a:defRPr sz="2100" b="1"/>
            </a:lvl2pPr>
            <a:lvl3pPr marL="951708" indent="0">
              <a:buNone/>
              <a:defRPr sz="1900" b="1"/>
            </a:lvl3pPr>
            <a:lvl4pPr marL="1427561" indent="0">
              <a:buNone/>
              <a:defRPr sz="1700" b="1"/>
            </a:lvl4pPr>
            <a:lvl5pPr marL="1903415" indent="0">
              <a:buNone/>
              <a:defRPr sz="1700" b="1"/>
            </a:lvl5pPr>
            <a:lvl6pPr marL="2379269" indent="0">
              <a:buNone/>
              <a:defRPr sz="1700" b="1"/>
            </a:lvl6pPr>
            <a:lvl7pPr marL="2855123" indent="0">
              <a:buNone/>
              <a:defRPr sz="1700" b="1"/>
            </a:lvl7pPr>
            <a:lvl8pPr marL="3330976" indent="0">
              <a:buNone/>
              <a:defRPr sz="1700" b="1"/>
            </a:lvl8pPr>
            <a:lvl9pPr marL="3806830" indent="0">
              <a:buNone/>
              <a:defRPr sz="1700" b="1"/>
            </a:lvl9pPr>
          </a:lstStyle>
          <a:p>
            <a:pPr lvl="0"/>
            <a:r>
              <a:rPr lang="it-IT"/>
              <a:t>Fare clic per modificare stili del testo dello schema</a:t>
            </a:r>
          </a:p>
        </p:txBody>
      </p:sp>
      <p:sp>
        <p:nvSpPr>
          <p:cNvPr id="4" name="Segnaposto contenuto 3"/>
          <p:cNvSpPr>
            <a:spLocks noGrp="1"/>
          </p:cNvSpPr>
          <p:nvPr>
            <p:ph sz="half" idx="2"/>
          </p:nvPr>
        </p:nvSpPr>
        <p:spPr>
          <a:xfrm>
            <a:off x="360759" y="1484655"/>
            <a:ext cx="3189214" cy="26973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3665217" y="1047929"/>
            <a:ext cx="3189213" cy="436726"/>
          </a:xfrm>
        </p:spPr>
        <p:txBody>
          <a:bodyPr anchor="b"/>
          <a:lstStyle>
            <a:lvl1pPr marL="0" indent="0">
              <a:buNone/>
              <a:defRPr sz="2500" b="1"/>
            </a:lvl1pPr>
            <a:lvl2pPr marL="475854" indent="0">
              <a:buNone/>
              <a:defRPr sz="2100" b="1"/>
            </a:lvl2pPr>
            <a:lvl3pPr marL="951708" indent="0">
              <a:buNone/>
              <a:defRPr sz="1900" b="1"/>
            </a:lvl3pPr>
            <a:lvl4pPr marL="1427561" indent="0">
              <a:buNone/>
              <a:defRPr sz="1700" b="1"/>
            </a:lvl4pPr>
            <a:lvl5pPr marL="1903415" indent="0">
              <a:buNone/>
              <a:defRPr sz="1700" b="1"/>
            </a:lvl5pPr>
            <a:lvl6pPr marL="2379269" indent="0">
              <a:buNone/>
              <a:defRPr sz="1700" b="1"/>
            </a:lvl6pPr>
            <a:lvl7pPr marL="2855123" indent="0">
              <a:buNone/>
              <a:defRPr sz="1700" b="1"/>
            </a:lvl7pPr>
            <a:lvl8pPr marL="3330976" indent="0">
              <a:buNone/>
              <a:defRPr sz="1700" b="1"/>
            </a:lvl8pPr>
            <a:lvl9pPr marL="3806830" indent="0">
              <a:buNone/>
              <a:defRPr sz="1700" b="1"/>
            </a:lvl9pPr>
          </a:lstStyle>
          <a:p>
            <a:pPr lvl="0"/>
            <a:r>
              <a:rPr lang="it-IT"/>
              <a:t>Fare clic per modificare stili del testo dello schema</a:t>
            </a:r>
          </a:p>
        </p:txBody>
      </p:sp>
      <p:sp>
        <p:nvSpPr>
          <p:cNvPr id="6" name="Segnaposto contenuto 5"/>
          <p:cNvSpPr>
            <a:spLocks noGrp="1"/>
          </p:cNvSpPr>
          <p:nvPr>
            <p:ph sz="quarter" idx="4"/>
          </p:nvPr>
        </p:nvSpPr>
        <p:spPr>
          <a:xfrm>
            <a:off x="3665217" y="1484655"/>
            <a:ext cx="3189213" cy="26973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a:ln/>
        </p:spPr>
        <p:txBody>
          <a:bodyPr/>
          <a:lstStyle>
            <a:lvl1pPr>
              <a:defRPr/>
            </a:lvl1pPr>
          </a:lstStyle>
          <a:p>
            <a:pPr>
              <a:defRPr/>
            </a:pPr>
            <a:endParaRPr lang="it-IT"/>
          </a:p>
        </p:txBody>
      </p:sp>
      <p:sp>
        <p:nvSpPr>
          <p:cNvPr id="8" name="Rectangle 4"/>
          <p:cNvSpPr>
            <a:spLocks noGrp="1" noChangeArrowheads="1"/>
          </p:cNvSpPr>
          <p:nvPr>
            <p:ph type="ftr" idx="11"/>
          </p:nvPr>
        </p:nvSpPr>
        <p:spPr>
          <a:ln/>
        </p:spPr>
        <p:txBody>
          <a:bodyPr/>
          <a:lstStyle>
            <a:lvl1pPr>
              <a:defRPr/>
            </a:lvl1pPr>
          </a:lstStyle>
          <a:p>
            <a:pPr>
              <a:defRPr/>
            </a:pPr>
            <a:endParaRPr lang="it-IT"/>
          </a:p>
        </p:txBody>
      </p:sp>
      <p:sp>
        <p:nvSpPr>
          <p:cNvPr id="9" name="Rectangle 5"/>
          <p:cNvSpPr>
            <a:spLocks noGrp="1" noChangeArrowheads="1"/>
          </p:cNvSpPr>
          <p:nvPr>
            <p:ph type="sldNum" idx="12"/>
          </p:nvPr>
        </p:nvSpPr>
        <p:spPr>
          <a:ln/>
        </p:spPr>
        <p:txBody>
          <a:bodyPr/>
          <a:lstStyle>
            <a:lvl1pPr>
              <a:defRPr/>
            </a:lvl1pPr>
          </a:lstStyle>
          <a:p>
            <a:pPr>
              <a:defRPr/>
            </a:pPr>
            <a:fld id="{8FA7FB2B-FBB8-4FCF-BFDA-498303FC65F0}" type="slidenum">
              <a:rPr lang="it-IT" altLang="it-IT"/>
              <a:pPr>
                <a:defRPr/>
              </a:pPr>
              <a:t>‹N›</a:t>
            </a:fld>
            <a:endParaRPr lang="it-IT" alt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a:defRPr/>
            </a:pPr>
            <a:endParaRPr lang="it-IT"/>
          </a:p>
        </p:txBody>
      </p:sp>
      <p:sp>
        <p:nvSpPr>
          <p:cNvPr id="4" name="Rectangle 4"/>
          <p:cNvSpPr>
            <a:spLocks noGrp="1" noChangeArrowheads="1"/>
          </p:cNvSpPr>
          <p:nvPr>
            <p:ph type="ftr" idx="11"/>
          </p:nvPr>
        </p:nvSpPr>
        <p:spPr>
          <a:ln/>
        </p:spPr>
        <p:txBody>
          <a:bodyPr/>
          <a:lstStyle>
            <a:lvl1pPr>
              <a:defRPr/>
            </a:lvl1pPr>
          </a:lstStyle>
          <a:p>
            <a:pPr>
              <a:defRPr/>
            </a:pPr>
            <a:endParaRPr lang="it-IT"/>
          </a:p>
        </p:txBody>
      </p:sp>
      <p:sp>
        <p:nvSpPr>
          <p:cNvPr id="5" name="Rectangle 5"/>
          <p:cNvSpPr>
            <a:spLocks noGrp="1" noChangeArrowheads="1"/>
          </p:cNvSpPr>
          <p:nvPr>
            <p:ph type="sldNum" idx="12"/>
          </p:nvPr>
        </p:nvSpPr>
        <p:spPr>
          <a:ln/>
        </p:spPr>
        <p:txBody>
          <a:bodyPr/>
          <a:lstStyle>
            <a:lvl1pPr>
              <a:defRPr/>
            </a:lvl1pPr>
          </a:lstStyle>
          <a:p>
            <a:pPr>
              <a:defRPr/>
            </a:pPr>
            <a:fld id="{EF7D8DEE-97AC-468F-AD9C-E9F31A5F15AC}" type="slidenum">
              <a:rPr lang="it-IT" altLang="it-IT"/>
              <a:pPr>
                <a:defRPr/>
              </a:pPr>
              <a:t>‹N›</a:t>
            </a:fld>
            <a:endParaRPr lang="it-IT" alt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t-IT"/>
          </a:p>
        </p:txBody>
      </p:sp>
      <p:sp>
        <p:nvSpPr>
          <p:cNvPr id="3" name="Rectangle 4"/>
          <p:cNvSpPr>
            <a:spLocks noGrp="1" noChangeArrowheads="1"/>
          </p:cNvSpPr>
          <p:nvPr>
            <p:ph type="ftr" idx="11"/>
          </p:nvPr>
        </p:nvSpPr>
        <p:spPr>
          <a:ln/>
        </p:spPr>
        <p:txBody>
          <a:bodyPr/>
          <a:lstStyle>
            <a:lvl1pPr>
              <a:defRPr/>
            </a:lvl1pPr>
          </a:lstStyle>
          <a:p>
            <a:pPr>
              <a:defRPr/>
            </a:pPr>
            <a:endParaRPr lang="it-IT"/>
          </a:p>
        </p:txBody>
      </p:sp>
      <p:sp>
        <p:nvSpPr>
          <p:cNvPr id="4" name="Rectangle 5"/>
          <p:cNvSpPr>
            <a:spLocks noGrp="1" noChangeArrowheads="1"/>
          </p:cNvSpPr>
          <p:nvPr>
            <p:ph type="sldNum" idx="12"/>
          </p:nvPr>
        </p:nvSpPr>
        <p:spPr>
          <a:ln/>
        </p:spPr>
        <p:txBody>
          <a:bodyPr/>
          <a:lstStyle>
            <a:lvl1pPr>
              <a:defRPr/>
            </a:lvl1pPr>
          </a:lstStyle>
          <a:p>
            <a:pPr>
              <a:defRPr/>
            </a:pPr>
            <a:fld id="{DB2A11DF-62B8-4602-9766-EEDAA9CC3048}" type="slidenum">
              <a:rPr lang="it-IT" altLang="it-IT"/>
              <a:pPr>
                <a:defRPr/>
              </a:pPr>
              <a:t>‹N›</a:t>
            </a:fld>
            <a:endParaRPr lang="it-IT" alt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60760" y="186394"/>
            <a:ext cx="2374999" cy="793261"/>
          </a:xfrm>
        </p:spPr>
        <p:txBody>
          <a:bodyPr anchor="b"/>
          <a:lstStyle>
            <a:lvl1pPr algn="l">
              <a:defRPr sz="2100" b="1"/>
            </a:lvl1pPr>
          </a:lstStyle>
          <a:p>
            <a:r>
              <a:rPr lang="it-IT"/>
              <a:t>Fare clic per modificare lo stile del titolo</a:t>
            </a:r>
          </a:p>
        </p:txBody>
      </p:sp>
      <p:sp>
        <p:nvSpPr>
          <p:cNvPr id="3" name="Segnaposto contenuto 2"/>
          <p:cNvSpPr>
            <a:spLocks noGrp="1"/>
          </p:cNvSpPr>
          <p:nvPr>
            <p:ph idx="1"/>
          </p:nvPr>
        </p:nvSpPr>
        <p:spPr>
          <a:xfrm>
            <a:off x="2820939" y="186396"/>
            <a:ext cx="4033491" cy="3995563"/>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360760" y="979656"/>
            <a:ext cx="2374999" cy="3202302"/>
          </a:xfrm>
        </p:spPr>
        <p:txBody>
          <a:bodyPr/>
          <a:lstStyle>
            <a:lvl1pPr marL="0" indent="0">
              <a:buNone/>
              <a:defRPr sz="1500"/>
            </a:lvl1pPr>
            <a:lvl2pPr marL="475854" indent="0">
              <a:buNone/>
              <a:defRPr sz="1200"/>
            </a:lvl2pPr>
            <a:lvl3pPr marL="951708" indent="0">
              <a:buNone/>
              <a:defRPr sz="1000"/>
            </a:lvl3pPr>
            <a:lvl4pPr marL="1427561" indent="0">
              <a:buNone/>
              <a:defRPr sz="900"/>
            </a:lvl4pPr>
            <a:lvl5pPr marL="1903415" indent="0">
              <a:buNone/>
              <a:defRPr sz="900"/>
            </a:lvl5pPr>
            <a:lvl6pPr marL="2379269" indent="0">
              <a:buNone/>
              <a:defRPr sz="900"/>
            </a:lvl6pPr>
            <a:lvl7pPr marL="2855123" indent="0">
              <a:buNone/>
              <a:defRPr sz="900"/>
            </a:lvl7pPr>
            <a:lvl8pPr marL="3330976" indent="0">
              <a:buNone/>
              <a:defRPr sz="900"/>
            </a:lvl8pPr>
            <a:lvl9pPr marL="3806830" indent="0">
              <a:buNone/>
              <a:defRPr sz="900"/>
            </a:lvl9pPr>
          </a:lstStyle>
          <a:p>
            <a:pPr lvl="0"/>
            <a:r>
              <a:rPr lang="it-IT"/>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4"/>
          <p:cNvSpPr>
            <a:spLocks noGrp="1" noChangeArrowheads="1"/>
          </p:cNvSpPr>
          <p:nvPr>
            <p:ph type="ftr" idx="11"/>
          </p:nvPr>
        </p:nvSpPr>
        <p:spPr>
          <a:ln/>
        </p:spPr>
        <p:txBody>
          <a:bodyPr/>
          <a:lstStyle>
            <a:lvl1pPr>
              <a:defRPr/>
            </a:lvl1pPr>
          </a:lstStyle>
          <a:p>
            <a:pPr>
              <a:defRPr/>
            </a:pPr>
            <a:endParaRPr lang="it-IT"/>
          </a:p>
        </p:txBody>
      </p:sp>
      <p:sp>
        <p:nvSpPr>
          <p:cNvPr id="7" name="Rectangle 5"/>
          <p:cNvSpPr>
            <a:spLocks noGrp="1" noChangeArrowheads="1"/>
          </p:cNvSpPr>
          <p:nvPr>
            <p:ph type="sldNum" idx="12"/>
          </p:nvPr>
        </p:nvSpPr>
        <p:spPr>
          <a:ln/>
        </p:spPr>
        <p:txBody>
          <a:bodyPr/>
          <a:lstStyle>
            <a:lvl1pPr>
              <a:defRPr/>
            </a:lvl1pPr>
          </a:lstStyle>
          <a:p>
            <a:pPr>
              <a:defRPr/>
            </a:pPr>
            <a:fld id="{7294DC18-588F-491F-85B0-49766DBD3A00}" type="slidenum">
              <a:rPr lang="it-IT" altLang="it-IT"/>
              <a:pPr>
                <a:defRPr/>
              </a:pPr>
              <a:t>‹N›</a:t>
            </a:fld>
            <a:endParaRPr lang="it-IT" alt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415480" y="3277077"/>
            <a:ext cx="4329113" cy="386877"/>
          </a:xfrm>
        </p:spPr>
        <p:txBody>
          <a:bodyPr anchor="b"/>
          <a:lstStyle>
            <a:lvl1pPr algn="l">
              <a:defRPr sz="2100" b="1"/>
            </a:lvl1pPr>
          </a:lstStyle>
          <a:p>
            <a:r>
              <a:rPr lang="it-IT"/>
              <a:t>Fare clic per modificare lo stile del titolo</a:t>
            </a:r>
          </a:p>
        </p:txBody>
      </p:sp>
      <p:sp>
        <p:nvSpPr>
          <p:cNvPr id="3" name="Segnaposto immagine 2"/>
          <p:cNvSpPr>
            <a:spLocks noGrp="1"/>
          </p:cNvSpPr>
          <p:nvPr>
            <p:ph type="pic" idx="1"/>
          </p:nvPr>
        </p:nvSpPr>
        <p:spPr>
          <a:xfrm>
            <a:off x="1415480" y="418304"/>
            <a:ext cx="4329113" cy="2808923"/>
          </a:xfrm>
        </p:spPr>
        <p:txBody>
          <a:bodyPr/>
          <a:lstStyle>
            <a:lvl1pPr marL="0" indent="0">
              <a:buNone/>
              <a:defRPr sz="3300"/>
            </a:lvl1pPr>
            <a:lvl2pPr marL="475854" indent="0">
              <a:buNone/>
              <a:defRPr sz="2900"/>
            </a:lvl2pPr>
            <a:lvl3pPr marL="951708" indent="0">
              <a:buNone/>
              <a:defRPr sz="2500"/>
            </a:lvl3pPr>
            <a:lvl4pPr marL="1427561" indent="0">
              <a:buNone/>
              <a:defRPr sz="2100"/>
            </a:lvl4pPr>
            <a:lvl5pPr marL="1903415" indent="0">
              <a:buNone/>
              <a:defRPr sz="2100"/>
            </a:lvl5pPr>
            <a:lvl6pPr marL="2379269" indent="0">
              <a:buNone/>
              <a:defRPr sz="2100"/>
            </a:lvl6pPr>
            <a:lvl7pPr marL="2855123" indent="0">
              <a:buNone/>
              <a:defRPr sz="2100"/>
            </a:lvl7pPr>
            <a:lvl8pPr marL="3330976" indent="0">
              <a:buNone/>
              <a:defRPr sz="2100"/>
            </a:lvl8pPr>
            <a:lvl9pPr marL="3806830" indent="0">
              <a:buNone/>
              <a:defRPr sz="2100"/>
            </a:lvl9pPr>
          </a:lstStyle>
          <a:p>
            <a:pPr lvl="0"/>
            <a:endParaRPr lang="it-IT" noProof="0"/>
          </a:p>
        </p:txBody>
      </p:sp>
      <p:sp>
        <p:nvSpPr>
          <p:cNvPr id="4" name="Segnaposto testo 3"/>
          <p:cNvSpPr>
            <a:spLocks noGrp="1"/>
          </p:cNvSpPr>
          <p:nvPr>
            <p:ph type="body" sz="half" idx="2"/>
          </p:nvPr>
        </p:nvSpPr>
        <p:spPr>
          <a:xfrm>
            <a:off x="1415480" y="3663954"/>
            <a:ext cx="4329113" cy="549431"/>
          </a:xfrm>
        </p:spPr>
        <p:txBody>
          <a:bodyPr/>
          <a:lstStyle>
            <a:lvl1pPr marL="0" indent="0">
              <a:buNone/>
              <a:defRPr sz="1500"/>
            </a:lvl1pPr>
            <a:lvl2pPr marL="475854" indent="0">
              <a:buNone/>
              <a:defRPr sz="1200"/>
            </a:lvl2pPr>
            <a:lvl3pPr marL="951708" indent="0">
              <a:buNone/>
              <a:defRPr sz="1000"/>
            </a:lvl3pPr>
            <a:lvl4pPr marL="1427561" indent="0">
              <a:buNone/>
              <a:defRPr sz="900"/>
            </a:lvl4pPr>
            <a:lvl5pPr marL="1903415" indent="0">
              <a:buNone/>
              <a:defRPr sz="900"/>
            </a:lvl5pPr>
            <a:lvl6pPr marL="2379269" indent="0">
              <a:buNone/>
              <a:defRPr sz="900"/>
            </a:lvl6pPr>
            <a:lvl7pPr marL="2855123" indent="0">
              <a:buNone/>
              <a:defRPr sz="900"/>
            </a:lvl7pPr>
            <a:lvl8pPr marL="3330976" indent="0">
              <a:buNone/>
              <a:defRPr sz="900"/>
            </a:lvl8pPr>
            <a:lvl9pPr marL="3806830" indent="0">
              <a:buNone/>
              <a:defRPr sz="900"/>
            </a:lvl9pPr>
          </a:lstStyle>
          <a:p>
            <a:pPr lvl="0"/>
            <a:r>
              <a:rPr lang="it-IT"/>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4"/>
          <p:cNvSpPr>
            <a:spLocks noGrp="1" noChangeArrowheads="1"/>
          </p:cNvSpPr>
          <p:nvPr>
            <p:ph type="ftr" idx="11"/>
          </p:nvPr>
        </p:nvSpPr>
        <p:spPr>
          <a:ln/>
        </p:spPr>
        <p:txBody>
          <a:bodyPr/>
          <a:lstStyle>
            <a:lvl1pPr>
              <a:defRPr/>
            </a:lvl1pPr>
          </a:lstStyle>
          <a:p>
            <a:pPr>
              <a:defRPr/>
            </a:pPr>
            <a:endParaRPr lang="it-IT"/>
          </a:p>
        </p:txBody>
      </p:sp>
      <p:sp>
        <p:nvSpPr>
          <p:cNvPr id="7" name="Rectangle 5"/>
          <p:cNvSpPr>
            <a:spLocks noGrp="1" noChangeArrowheads="1"/>
          </p:cNvSpPr>
          <p:nvPr>
            <p:ph type="sldNum" idx="12"/>
          </p:nvPr>
        </p:nvSpPr>
        <p:spPr>
          <a:ln/>
        </p:spPr>
        <p:txBody>
          <a:bodyPr/>
          <a:lstStyle>
            <a:lvl1pPr>
              <a:defRPr/>
            </a:lvl1pPr>
          </a:lstStyle>
          <a:p>
            <a:pPr>
              <a:defRPr/>
            </a:pPr>
            <a:fld id="{377662CC-019F-48A7-A66C-7362BC7D0611}" type="slidenum">
              <a:rPr lang="it-IT" altLang="it-IT"/>
              <a:pPr>
                <a:defRPr/>
              </a:pPr>
              <a:t>‹N›</a:t>
            </a:fld>
            <a:endParaRPr lang="it-IT" alt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60760" y="-368996"/>
            <a:ext cx="6493669" cy="1892123"/>
          </a:xfrm>
          <a:prstGeom prst="rect">
            <a:avLst/>
          </a:prstGeom>
          <a:noFill/>
          <a:ln w="9525">
            <a:noFill/>
            <a:miter lim="800000"/>
            <a:headEnd/>
            <a:tailEnd/>
          </a:ln>
        </p:spPr>
        <p:txBody>
          <a:bodyPr vert="horz" wrap="square" lIns="95102" tIns="47554" rIns="95102" bIns="47554" numCol="1" anchor="ctr" anchorCtr="0" compatLnSpc="1">
            <a:prstTxWarp prst="textNoShape">
              <a:avLst/>
            </a:prstTxWarp>
          </a:bodyPr>
          <a:lstStyle/>
          <a:p>
            <a:pPr lvl="0"/>
            <a:r>
              <a:rPr lang="en-GB"/>
              <a:t>Cliccate per modificare il formato del testo del titolo</a:t>
            </a:r>
          </a:p>
        </p:txBody>
      </p:sp>
      <p:sp>
        <p:nvSpPr>
          <p:cNvPr id="1027" name="Rectangle 2"/>
          <p:cNvSpPr>
            <a:spLocks noGrp="1" noChangeArrowheads="1"/>
          </p:cNvSpPr>
          <p:nvPr>
            <p:ph type="body" idx="1"/>
          </p:nvPr>
        </p:nvSpPr>
        <p:spPr bwMode="auto">
          <a:xfrm>
            <a:off x="360760" y="1090734"/>
            <a:ext cx="6493669" cy="5343130"/>
          </a:xfrm>
          <a:prstGeom prst="rect">
            <a:avLst/>
          </a:prstGeom>
          <a:noFill/>
          <a:ln w="9525">
            <a:noFill/>
            <a:miter lim="800000"/>
            <a:headEnd/>
            <a:tailEnd/>
          </a:ln>
        </p:spPr>
        <p:txBody>
          <a:bodyPr vert="horz" wrap="square" lIns="95102" tIns="47554" rIns="95102" bIns="47554" numCol="1" anchor="t" anchorCtr="0" compatLnSpc="1">
            <a:prstTxWarp prst="textNoShape">
              <a:avLst/>
            </a:prstTxWarp>
          </a:bodyPr>
          <a:lstStyle/>
          <a:p>
            <a:pPr lvl="0"/>
            <a:r>
              <a:rPr lang="en-GB"/>
              <a:t>Cliccate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
        <p:nvSpPr>
          <p:cNvPr id="2" name="Rectangle 3"/>
          <p:cNvSpPr>
            <a:spLocks noGrp="1" noChangeArrowheads="1"/>
          </p:cNvSpPr>
          <p:nvPr>
            <p:ph type="dt"/>
          </p:nvPr>
        </p:nvSpPr>
        <p:spPr bwMode="auto">
          <a:xfrm>
            <a:off x="360759" y="4267027"/>
            <a:ext cx="1683544" cy="325107"/>
          </a:xfrm>
          <a:prstGeom prst="rect">
            <a:avLst/>
          </a:prstGeom>
          <a:noFill/>
          <a:ln>
            <a:noFill/>
          </a:ln>
          <a:effectLst/>
        </p:spPr>
        <p:txBody>
          <a:bodyPr vert="horz" wrap="square" lIns="95102" tIns="47554" rIns="95102" bIns="47554" numCol="1" anchor="t" anchorCtr="0" compatLnSpc="1">
            <a:prstTxWarp prst="textNoShape">
              <a:avLst/>
            </a:prstTxWarp>
          </a:bodyPr>
          <a:lstStyle>
            <a:lvl1pPr>
              <a:buFont typeface="Times New Roman" pitchFamily="18" charset="0"/>
              <a:buNone/>
              <a:tabLst>
                <a:tab pos="0" algn="l"/>
                <a:tab pos="951708" algn="l"/>
                <a:tab pos="1903415" algn="l"/>
                <a:tab pos="2855123" algn="l"/>
                <a:tab pos="3806830" algn="l"/>
                <a:tab pos="4758538" algn="l"/>
                <a:tab pos="5708593" algn="l"/>
                <a:tab pos="6661953" algn="l"/>
                <a:tab pos="7612008" algn="l"/>
                <a:tab pos="8565368" algn="l"/>
                <a:tab pos="9515423" algn="l"/>
                <a:tab pos="10465478" algn="l"/>
              </a:tabLst>
              <a:defRPr sz="1500">
                <a:solidFill>
                  <a:srgbClr val="000000"/>
                </a:solidFill>
                <a:latin typeface="Arial" charset="0"/>
                <a:ea typeface="+mn-ea"/>
                <a:cs typeface="+mn-cs"/>
              </a:defRPr>
            </a:lvl1pPr>
          </a:lstStyle>
          <a:p>
            <a:pPr>
              <a:defRPr/>
            </a:pPr>
            <a:endParaRPr lang="it-IT"/>
          </a:p>
        </p:txBody>
      </p:sp>
      <p:sp>
        <p:nvSpPr>
          <p:cNvPr id="1028" name="Rectangle 4"/>
          <p:cNvSpPr>
            <a:spLocks noGrp="1" noChangeArrowheads="1"/>
          </p:cNvSpPr>
          <p:nvPr>
            <p:ph type="ftr"/>
          </p:nvPr>
        </p:nvSpPr>
        <p:spPr bwMode="auto">
          <a:xfrm>
            <a:off x="2465190" y="4267027"/>
            <a:ext cx="2283140" cy="325107"/>
          </a:xfrm>
          <a:prstGeom prst="rect">
            <a:avLst/>
          </a:prstGeom>
          <a:noFill/>
          <a:ln>
            <a:noFill/>
          </a:ln>
          <a:effectLst/>
        </p:spPr>
        <p:txBody>
          <a:bodyPr vert="horz" wrap="square" lIns="95102" tIns="47554" rIns="95102" bIns="47554" numCol="1" anchor="t" anchorCtr="0" compatLnSpc="1">
            <a:prstTxWarp prst="textNoShape">
              <a:avLst/>
            </a:prstTxWarp>
          </a:bodyPr>
          <a:lstStyle>
            <a:lvl1pPr algn="ctr">
              <a:buFont typeface="Times New Roman" pitchFamily="18" charset="0"/>
              <a:buNone/>
              <a:tabLst>
                <a:tab pos="0" algn="l"/>
                <a:tab pos="951708" algn="l"/>
                <a:tab pos="1903415" algn="l"/>
                <a:tab pos="2855123" algn="l"/>
                <a:tab pos="3806830" algn="l"/>
                <a:tab pos="4758538" algn="l"/>
                <a:tab pos="5708593" algn="l"/>
                <a:tab pos="6661953" algn="l"/>
                <a:tab pos="7612008" algn="l"/>
                <a:tab pos="8565368" algn="l"/>
                <a:tab pos="9515423" algn="l"/>
                <a:tab pos="10465478" algn="l"/>
              </a:tabLst>
              <a:defRPr sz="1500">
                <a:solidFill>
                  <a:srgbClr val="000000"/>
                </a:solidFill>
                <a:latin typeface="Arial" charset="0"/>
                <a:ea typeface="+mn-ea"/>
                <a:cs typeface="+mn-cs"/>
              </a:defRPr>
            </a:lvl1pPr>
          </a:lstStyle>
          <a:p>
            <a:pPr>
              <a:defRPr/>
            </a:pPr>
            <a:endParaRPr lang="it-IT"/>
          </a:p>
        </p:txBody>
      </p:sp>
      <p:sp>
        <p:nvSpPr>
          <p:cNvPr id="1029" name="Rectangle 5"/>
          <p:cNvSpPr>
            <a:spLocks noGrp="1" noChangeArrowheads="1"/>
          </p:cNvSpPr>
          <p:nvPr>
            <p:ph type="sldNum"/>
          </p:nvPr>
        </p:nvSpPr>
        <p:spPr bwMode="auto">
          <a:xfrm>
            <a:off x="5170885" y="4267027"/>
            <a:ext cx="1683544" cy="325107"/>
          </a:xfrm>
          <a:prstGeom prst="rect">
            <a:avLst/>
          </a:prstGeom>
          <a:noFill/>
          <a:ln>
            <a:noFill/>
          </a:ln>
          <a:effectLst/>
        </p:spPr>
        <p:txBody>
          <a:bodyPr vert="horz" wrap="square" lIns="95102" tIns="47554" rIns="95102" bIns="47554" numCol="1" anchor="t" anchorCtr="0" compatLnSpc="1">
            <a:prstTxWarp prst="textNoShape">
              <a:avLst/>
            </a:prstTxWarp>
          </a:bodyPr>
          <a:lstStyle>
            <a:lvl1pPr algn="r">
              <a:tabLst>
                <a:tab pos="0" algn="l"/>
                <a:tab pos="951708" algn="l"/>
                <a:tab pos="1903415" algn="l"/>
                <a:tab pos="2855123" algn="l"/>
                <a:tab pos="3806830" algn="l"/>
                <a:tab pos="4758538" algn="l"/>
                <a:tab pos="5708593" algn="l"/>
                <a:tab pos="6661953" algn="l"/>
                <a:tab pos="7612008" algn="l"/>
                <a:tab pos="8565368" algn="l"/>
                <a:tab pos="9515423" algn="l"/>
                <a:tab pos="10465478" algn="l"/>
              </a:tabLst>
              <a:defRPr sz="1500">
                <a:solidFill>
                  <a:srgbClr val="000000"/>
                </a:solidFill>
                <a:latin typeface="Arial" pitchFamily="34" charset="0"/>
              </a:defRPr>
            </a:lvl1pPr>
          </a:lstStyle>
          <a:p>
            <a:pPr>
              <a:defRPr/>
            </a:pPr>
            <a:fld id="{C421ED80-4411-4D06-A419-76E6376A8DF8}"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ctr" defTabSz="467593" rtl="0" eaLnBrk="0" fontAlgn="base" hangingPunct="0">
        <a:spcBef>
          <a:spcPct val="0"/>
        </a:spcBef>
        <a:spcAft>
          <a:spcPct val="0"/>
        </a:spcAft>
        <a:buClr>
          <a:srgbClr val="000000"/>
        </a:buClr>
        <a:buSzPct val="100000"/>
        <a:buFont typeface="Times New Roman" pitchFamily="18" charset="0"/>
        <a:defRPr sz="4600">
          <a:solidFill>
            <a:srgbClr val="000000"/>
          </a:solidFill>
          <a:latin typeface="+mj-lt"/>
          <a:ea typeface="ＭＳ Ｐゴシック" charset="0"/>
          <a:cs typeface="ＭＳ Ｐゴシック" charset="0"/>
        </a:defRPr>
      </a:lvl1pPr>
      <a:lvl2pPr algn="ctr" defTabSz="467593" rtl="0" eaLnBrk="0" fontAlgn="base" hangingPunct="0">
        <a:spcBef>
          <a:spcPct val="0"/>
        </a:spcBef>
        <a:spcAft>
          <a:spcPct val="0"/>
        </a:spcAft>
        <a:buClr>
          <a:srgbClr val="000000"/>
        </a:buClr>
        <a:buSzPct val="100000"/>
        <a:buFont typeface="Times New Roman" pitchFamily="18" charset="0"/>
        <a:defRPr sz="4600">
          <a:solidFill>
            <a:srgbClr val="000000"/>
          </a:solidFill>
          <a:latin typeface="Arial" charset="0"/>
          <a:ea typeface="ＭＳ Ｐゴシック" charset="0"/>
          <a:cs typeface="ＭＳ Ｐゴシック" charset="0"/>
        </a:defRPr>
      </a:lvl2pPr>
      <a:lvl3pPr algn="ctr" defTabSz="467593" rtl="0" eaLnBrk="0" fontAlgn="base" hangingPunct="0">
        <a:spcBef>
          <a:spcPct val="0"/>
        </a:spcBef>
        <a:spcAft>
          <a:spcPct val="0"/>
        </a:spcAft>
        <a:buClr>
          <a:srgbClr val="000000"/>
        </a:buClr>
        <a:buSzPct val="100000"/>
        <a:buFont typeface="Times New Roman" pitchFamily="18" charset="0"/>
        <a:defRPr sz="4600">
          <a:solidFill>
            <a:srgbClr val="000000"/>
          </a:solidFill>
          <a:latin typeface="Arial" charset="0"/>
          <a:ea typeface="ＭＳ Ｐゴシック" charset="0"/>
          <a:cs typeface="ＭＳ Ｐゴシック" charset="0"/>
        </a:defRPr>
      </a:lvl3pPr>
      <a:lvl4pPr algn="ctr" defTabSz="467593" rtl="0" eaLnBrk="0" fontAlgn="base" hangingPunct="0">
        <a:spcBef>
          <a:spcPct val="0"/>
        </a:spcBef>
        <a:spcAft>
          <a:spcPct val="0"/>
        </a:spcAft>
        <a:buClr>
          <a:srgbClr val="000000"/>
        </a:buClr>
        <a:buSzPct val="100000"/>
        <a:buFont typeface="Times New Roman" pitchFamily="18" charset="0"/>
        <a:defRPr sz="4600">
          <a:solidFill>
            <a:srgbClr val="000000"/>
          </a:solidFill>
          <a:latin typeface="Arial" charset="0"/>
          <a:ea typeface="ＭＳ Ｐゴシック" charset="0"/>
          <a:cs typeface="ＭＳ Ｐゴシック" charset="0"/>
        </a:defRPr>
      </a:lvl4pPr>
      <a:lvl5pPr algn="ctr" defTabSz="467593" rtl="0" eaLnBrk="0" fontAlgn="base" hangingPunct="0">
        <a:spcBef>
          <a:spcPct val="0"/>
        </a:spcBef>
        <a:spcAft>
          <a:spcPct val="0"/>
        </a:spcAft>
        <a:buClr>
          <a:srgbClr val="000000"/>
        </a:buClr>
        <a:buSzPct val="100000"/>
        <a:buFont typeface="Times New Roman" pitchFamily="18" charset="0"/>
        <a:defRPr sz="4600">
          <a:solidFill>
            <a:srgbClr val="000000"/>
          </a:solidFill>
          <a:latin typeface="Arial" charset="0"/>
          <a:ea typeface="ＭＳ Ｐゴシック" charset="0"/>
          <a:cs typeface="ＭＳ Ｐゴシック" charset="0"/>
        </a:defRPr>
      </a:lvl5pPr>
      <a:lvl6pPr marL="2617196" indent="-237927" algn="ctr" defTabSz="467593" rtl="0" fontAlgn="base">
        <a:spcBef>
          <a:spcPct val="0"/>
        </a:spcBef>
        <a:spcAft>
          <a:spcPct val="0"/>
        </a:spcAft>
        <a:buClr>
          <a:srgbClr val="000000"/>
        </a:buClr>
        <a:buSzPct val="100000"/>
        <a:buFont typeface="Times New Roman" pitchFamily="18" charset="0"/>
        <a:defRPr sz="4600">
          <a:solidFill>
            <a:srgbClr val="000000"/>
          </a:solidFill>
          <a:latin typeface="Arial" charset="0"/>
        </a:defRPr>
      </a:lvl6pPr>
      <a:lvl7pPr marL="3093049" indent="-237927" algn="ctr" defTabSz="467593" rtl="0" fontAlgn="base">
        <a:spcBef>
          <a:spcPct val="0"/>
        </a:spcBef>
        <a:spcAft>
          <a:spcPct val="0"/>
        </a:spcAft>
        <a:buClr>
          <a:srgbClr val="000000"/>
        </a:buClr>
        <a:buSzPct val="100000"/>
        <a:buFont typeface="Times New Roman" pitchFamily="18" charset="0"/>
        <a:defRPr sz="4600">
          <a:solidFill>
            <a:srgbClr val="000000"/>
          </a:solidFill>
          <a:latin typeface="Arial" charset="0"/>
        </a:defRPr>
      </a:lvl7pPr>
      <a:lvl8pPr marL="3568903" indent="-237927" algn="ctr" defTabSz="467593" rtl="0" fontAlgn="base">
        <a:spcBef>
          <a:spcPct val="0"/>
        </a:spcBef>
        <a:spcAft>
          <a:spcPct val="0"/>
        </a:spcAft>
        <a:buClr>
          <a:srgbClr val="000000"/>
        </a:buClr>
        <a:buSzPct val="100000"/>
        <a:buFont typeface="Times New Roman" pitchFamily="18" charset="0"/>
        <a:defRPr sz="4600">
          <a:solidFill>
            <a:srgbClr val="000000"/>
          </a:solidFill>
          <a:latin typeface="Arial" charset="0"/>
        </a:defRPr>
      </a:lvl8pPr>
      <a:lvl9pPr marL="4044757" indent="-237927" algn="ctr" defTabSz="467593" rtl="0" fontAlgn="base">
        <a:spcBef>
          <a:spcPct val="0"/>
        </a:spcBef>
        <a:spcAft>
          <a:spcPct val="0"/>
        </a:spcAft>
        <a:buClr>
          <a:srgbClr val="000000"/>
        </a:buClr>
        <a:buSzPct val="100000"/>
        <a:buFont typeface="Times New Roman" pitchFamily="18" charset="0"/>
        <a:defRPr sz="4600">
          <a:solidFill>
            <a:srgbClr val="000000"/>
          </a:solidFill>
          <a:latin typeface="Arial" charset="0"/>
        </a:defRPr>
      </a:lvl9pPr>
    </p:titleStyle>
    <p:bodyStyle>
      <a:lvl1pPr marL="356890" indent="-356890" algn="l" defTabSz="467593" rtl="0" eaLnBrk="0" fontAlgn="base" hangingPunct="0">
        <a:spcBef>
          <a:spcPts val="833"/>
        </a:spcBef>
        <a:spcAft>
          <a:spcPct val="0"/>
        </a:spcAft>
        <a:buClr>
          <a:srgbClr val="000000"/>
        </a:buClr>
        <a:buSzPct val="100000"/>
        <a:buFont typeface="Times New Roman" pitchFamily="18" charset="0"/>
        <a:defRPr sz="3300">
          <a:solidFill>
            <a:srgbClr val="000000"/>
          </a:solidFill>
          <a:latin typeface="+mn-lt"/>
          <a:ea typeface="ＭＳ Ｐゴシック" charset="0"/>
          <a:cs typeface="ＭＳ Ｐゴシック" charset="0"/>
        </a:defRPr>
      </a:lvl1pPr>
      <a:lvl2pPr marL="773262" indent="-297409" algn="l" defTabSz="467593" rtl="0" eaLnBrk="0" fontAlgn="base" hangingPunct="0">
        <a:spcBef>
          <a:spcPts val="729"/>
        </a:spcBef>
        <a:spcAft>
          <a:spcPct val="0"/>
        </a:spcAft>
        <a:buClr>
          <a:srgbClr val="000000"/>
        </a:buClr>
        <a:buSzPct val="100000"/>
        <a:buFont typeface="Times New Roman" pitchFamily="18" charset="0"/>
        <a:defRPr sz="2900">
          <a:solidFill>
            <a:srgbClr val="000000"/>
          </a:solidFill>
          <a:latin typeface="+mn-lt"/>
          <a:ea typeface="ＭＳ Ｐゴシック" charset="0"/>
        </a:defRPr>
      </a:lvl2pPr>
      <a:lvl3pPr marL="1189634" indent="-237927" algn="l" defTabSz="467593" rtl="0" eaLnBrk="0" fontAlgn="base" hangingPunct="0">
        <a:spcBef>
          <a:spcPts val="624"/>
        </a:spcBef>
        <a:spcAft>
          <a:spcPct val="0"/>
        </a:spcAft>
        <a:buClr>
          <a:srgbClr val="000000"/>
        </a:buClr>
        <a:buSzPct val="100000"/>
        <a:buFont typeface="Times New Roman" pitchFamily="18" charset="0"/>
        <a:defRPr sz="2500">
          <a:solidFill>
            <a:srgbClr val="000000"/>
          </a:solidFill>
          <a:latin typeface="+mn-lt"/>
          <a:ea typeface="ＭＳ Ｐゴシック" charset="0"/>
        </a:defRPr>
      </a:lvl3pPr>
      <a:lvl4pPr marL="1665488" indent="-237927" algn="l" defTabSz="467593" rtl="0" eaLnBrk="0" fontAlgn="base" hangingPunct="0">
        <a:spcBef>
          <a:spcPts val="520"/>
        </a:spcBef>
        <a:spcAft>
          <a:spcPct val="0"/>
        </a:spcAft>
        <a:buClr>
          <a:srgbClr val="000000"/>
        </a:buClr>
        <a:buSzPct val="100000"/>
        <a:buFont typeface="Times New Roman" pitchFamily="18" charset="0"/>
        <a:defRPr sz="2100">
          <a:solidFill>
            <a:srgbClr val="000000"/>
          </a:solidFill>
          <a:latin typeface="+mn-lt"/>
          <a:ea typeface="ＭＳ Ｐゴシック" charset="0"/>
        </a:defRPr>
      </a:lvl4pPr>
      <a:lvl5pPr marL="2141342" indent="-237927" algn="l" defTabSz="467593" rtl="0" eaLnBrk="0" fontAlgn="base" hangingPunct="0">
        <a:spcBef>
          <a:spcPts val="520"/>
        </a:spcBef>
        <a:spcAft>
          <a:spcPct val="0"/>
        </a:spcAft>
        <a:buClr>
          <a:srgbClr val="000000"/>
        </a:buClr>
        <a:buSzPct val="100000"/>
        <a:buFont typeface="Times New Roman" pitchFamily="18" charset="0"/>
        <a:defRPr sz="2100">
          <a:solidFill>
            <a:srgbClr val="000000"/>
          </a:solidFill>
          <a:latin typeface="+mn-lt"/>
          <a:ea typeface="ＭＳ Ｐゴシック" charset="0"/>
        </a:defRPr>
      </a:lvl5pPr>
      <a:lvl6pPr marL="2617196" indent="-237927" algn="l" defTabSz="467593" rtl="0" fontAlgn="base">
        <a:spcBef>
          <a:spcPts val="520"/>
        </a:spcBef>
        <a:spcAft>
          <a:spcPct val="0"/>
        </a:spcAft>
        <a:buClr>
          <a:srgbClr val="000000"/>
        </a:buClr>
        <a:buSzPct val="100000"/>
        <a:buFont typeface="Times New Roman" pitchFamily="18" charset="0"/>
        <a:defRPr sz="2100">
          <a:solidFill>
            <a:srgbClr val="000000"/>
          </a:solidFill>
          <a:latin typeface="+mn-lt"/>
        </a:defRPr>
      </a:lvl6pPr>
      <a:lvl7pPr marL="3093049" indent="-237927" algn="l" defTabSz="467593" rtl="0" fontAlgn="base">
        <a:spcBef>
          <a:spcPts val="520"/>
        </a:spcBef>
        <a:spcAft>
          <a:spcPct val="0"/>
        </a:spcAft>
        <a:buClr>
          <a:srgbClr val="000000"/>
        </a:buClr>
        <a:buSzPct val="100000"/>
        <a:buFont typeface="Times New Roman" pitchFamily="18" charset="0"/>
        <a:defRPr sz="2100">
          <a:solidFill>
            <a:srgbClr val="000000"/>
          </a:solidFill>
          <a:latin typeface="+mn-lt"/>
        </a:defRPr>
      </a:lvl7pPr>
      <a:lvl8pPr marL="3568903" indent="-237927" algn="l" defTabSz="467593" rtl="0" fontAlgn="base">
        <a:spcBef>
          <a:spcPts val="520"/>
        </a:spcBef>
        <a:spcAft>
          <a:spcPct val="0"/>
        </a:spcAft>
        <a:buClr>
          <a:srgbClr val="000000"/>
        </a:buClr>
        <a:buSzPct val="100000"/>
        <a:buFont typeface="Times New Roman" pitchFamily="18" charset="0"/>
        <a:defRPr sz="2100">
          <a:solidFill>
            <a:srgbClr val="000000"/>
          </a:solidFill>
          <a:latin typeface="+mn-lt"/>
        </a:defRPr>
      </a:lvl8pPr>
      <a:lvl9pPr marL="4044757" indent="-237927" algn="l" defTabSz="467593" rtl="0" fontAlgn="base">
        <a:spcBef>
          <a:spcPts val="520"/>
        </a:spcBef>
        <a:spcAft>
          <a:spcPct val="0"/>
        </a:spcAft>
        <a:buClr>
          <a:srgbClr val="000000"/>
        </a:buClr>
        <a:buSzPct val="100000"/>
        <a:buFont typeface="Times New Roman" pitchFamily="18" charset="0"/>
        <a:defRPr sz="2100">
          <a:solidFill>
            <a:srgbClr val="000000"/>
          </a:solidFill>
          <a:latin typeface="+mn-lt"/>
        </a:defRPr>
      </a:lvl9pPr>
    </p:bodyStyle>
    <p:otherStyle>
      <a:defPPr>
        <a:defRPr lang="it-IT"/>
      </a:defPPr>
      <a:lvl1pPr marL="0" algn="l" defTabSz="951708" rtl="0" eaLnBrk="1" latinLnBrk="0" hangingPunct="1">
        <a:defRPr sz="1900" kern="1200">
          <a:solidFill>
            <a:schemeClr val="tx1"/>
          </a:solidFill>
          <a:latin typeface="+mn-lt"/>
          <a:ea typeface="+mn-ea"/>
          <a:cs typeface="+mn-cs"/>
        </a:defRPr>
      </a:lvl1pPr>
      <a:lvl2pPr marL="475854" algn="l" defTabSz="951708" rtl="0" eaLnBrk="1" latinLnBrk="0" hangingPunct="1">
        <a:defRPr sz="1900" kern="1200">
          <a:solidFill>
            <a:schemeClr val="tx1"/>
          </a:solidFill>
          <a:latin typeface="+mn-lt"/>
          <a:ea typeface="+mn-ea"/>
          <a:cs typeface="+mn-cs"/>
        </a:defRPr>
      </a:lvl2pPr>
      <a:lvl3pPr marL="951708" algn="l" defTabSz="951708" rtl="0" eaLnBrk="1" latinLnBrk="0" hangingPunct="1">
        <a:defRPr sz="1900" kern="1200">
          <a:solidFill>
            <a:schemeClr val="tx1"/>
          </a:solidFill>
          <a:latin typeface="+mn-lt"/>
          <a:ea typeface="+mn-ea"/>
          <a:cs typeface="+mn-cs"/>
        </a:defRPr>
      </a:lvl3pPr>
      <a:lvl4pPr marL="1427561" algn="l" defTabSz="951708" rtl="0" eaLnBrk="1" latinLnBrk="0" hangingPunct="1">
        <a:defRPr sz="1900" kern="1200">
          <a:solidFill>
            <a:schemeClr val="tx1"/>
          </a:solidFill>
          <a:latin typeface="+mn-lt"/>
          <a:ea typeface="+mn-ea"/>
          <a:cs typeface="+mn-cs"/>
        </a:defRPr>
      </a:lvl4pPr>
      <a:lvl5pPr marL="1903415" algn="l" defTabSz="951708" rtl="0" eaLnBrk="1" latinLnBrk="0" hangingPunct="1">
        <a:defRPr sz="1900" kern="1200">
          <a:solidFill>
            <a:schemeClr val="tx1"/>
          </a:solidFill>
          <a:latin typeface="+mn-lt"/>
          <a:ea typeface="+mn-ea"/>
          <a:cs typeface="+mn-cs"/>
        </a:defRPr>
      </a:lvl5pPr>
      <a:lvl6pPr marL="2379269" algn="l" defTabSz="951708" rtl="0" eaLnBrk="1" latinLnBrk="0" hangingPunct="1">
        <a:defRPr sz="1900" kern="1200">
          <a:solidFill>
            <a:schemeClr val="tx1"/>
          </a:solidFill>
          <a:latin typeface="+mn-lt"/>
          <a:ea typeface="+mn-ea"/>
          <a:cs typeface="+mn-cs"/>
        </a:defRPr>
      </a:lvl6pPr>
      <a:lvl7pPr marL="2855123" algn="l" defTabSz="951708" rtl="0" eaLnBrk="1" latinLnBrk="0" hangingPunct="1">
        <a:defRPr sz="1900" kern="1200">
          <a:solidFill>
            <a:schemeClr val="tx1"/>
          </a:solidFill>
          <a:latin typeface="+mn-lt"/>
          <a:ea typeface="+mn-ea"/>
          <a:cs typeface="+mn-cs"/>
        </a:defRPr>
      </a:lvl7pPr>
      <a:lvl8pPr marL="3330976" algn="l" defTabSz="951708" rtl="0" eaLnBrk="1" latinLnBrk="0" hangingPunct="1">
        <a:defRPr sz="1900" kern="1200">
          <a:solidFill>
            <a:schemeClr val="tx1"/>
          </a:solidFill>
          <a:latin typeface="+mn-lt"/>
          <a:ea typeface="+mn-ea"/>
          <a:cs typeface="+mn-cs"/>
        </a:defRPr>
      </a:lvl8pPr>
      <a:lvl9pPr marL="3806830" algn="l" defTabSz="95170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la.unimore.it/site/home/corsi-online/inglese.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orariolezioni.unimore.it/Orario/Dipartimento_di_Scienze_della_Vita_-_Sede_Modena/2025-2026/2250/index.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office.co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dsv.unimore.it/site/home/servizi-agli-studenti/sicurmore.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dsv.unimore.it/it/didattica/corsi-di-laurea-magistrale-cu/ctf"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sabrina.cuoghi@unimore.it" TargetMode="External"/><Relationship Id="rId2" Type="http://schemas.openxmlformats.org/officeDocument/2006/relationships/hyperlink" Target="mailto:kekkomennuni@gmail.com" TargetMode="External"/><Relationship Id="rId1" Type="http://schemas.openxmlformats.org/officeDocument/2006/relationships/slideLayout" Target="../slideLayouts/slideLayout7.xml"/><Relationship Id="rId6" Type="http://schemas.openxmlformats.org/officeDocument/2006/relationships/hyperlink" Target="mailto:254343@studenti.unimore.it" TargetMode="External"/><Relationship Id="rId5" Type="http://schemas.openxmlformats.org/officeDocument/2006/relationships/hyperlink" Target="mailto:sofia.tagliavini@unimore.it" TargetMode="External"/><Relationship Id="rId4" Type="http://schemas.openxmlformats.org/officeDocument/2006/relationships/hyperlink" Target="mailto:mariafelicialamonica@gmail.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sse3.unimore.it/Guide/PaginaListaAppelli.do"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dsv.unimore.it/it/servizi/sicurmore"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350080@studenti.unimore.it" TargetMode="External"/><Relationship Id="rId2" Type="http://schemas.openxmlformats.org/officeDocument/2006/relationships/hyperlink" Target="mailto:353094@studenti.unimore.it" TargetMode="External"/><Relationship Id="rId1" Type="http://schemas.openxmlformats.org/officeDocument/2006/relationships/slideLayout" Target="../slideLayouts/slideLayout7.xml"/><Relationship Id="rId5" Type="http://schemas.openxmlformats.org/officeDocument/2006/relationships/hyperlink" Target="mailto:285958@studenti.unimore.it" TargetMode="External"/><Relationship Id="rId4" Type="http://schemas.openxmlformats.org/officeDocument/2006/relationships/hyperlink" Target="mailto:301578@studenti.unimore.i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clmcu_chimicatecnologiafarmaceutiche@unimore.i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apps.apple.com/it/app/unimore-app/id6443465341?platform=iphone" TargetMode="External"/><Relationship Id="rId2" Type="http://schemas.openxmlformats.org/officeDocument/2006/relationships/hyperlink" Target="https://play.google.com/store/apps/details?id=it.cineca.app.unimore&amp;hl=it"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unimore.it/it" TargetMode="External"/><Relationship Id="rId7" Type="http://schemas.openxmlformats.org/officeDocument/2006/relationships/hyperlink" Target="https://www.dsv.unimore.it/it/node/65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s://www.dsv.unimore.it/it/didattica/corsi-di-laurea-magistrale-cu/ctf" TargetMode="External"/><Relationship Id="rId4" Type="http://schemas.openxmlformats.org/officeDocument/2006/relationships/hyperlink" Target="https://www.dsv.unimore.it/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nstagram.com/farmacia_unimore/"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685" t="16791" r="12835" b="58515"/>
          <a:stretch/>
        </p:blipFill>
        <p:spPr bwMode="auto">
          <a:xfrm>
            <a:off x="-663" y="15627"/>
            <a:ext cx="7215851" cy="13452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Rettangolo 9"/>
          <p:cNvSpPr/>
          <p:nvPr/>
        </p:nvSpPr>
        <p:spPr>
          <a:xfrm>
            <a:off x="425740" y="3204865"/>
            <a:ext cx="6486414" cy="959191"/>
          </a:xfrm>
          <a:prstGeom prst="rect">
            <a:avLst/>
          </a:prstGeom>
          <a:solidFill>
            <a:schemeClr val="bg1"/>
          </a:solidFill>
        </p:spPr>
        <p:txBody>
          <a:bodyPr wrap="square" lIns="67962" tIns="33981" rIns="67962" bIns="33981">
            <a:spAutoFit/>
          </a:bodyPr>
          <a:lstStyle/>
          <a:p>
            <a:pPr algn="ctr" defTabSz="679709">
              <a:buClrTx/>
              <a:buSzTx/>
            </a:pPr>
            <a:r>
              <a:rPr lang="it-IT" dirty="0">
                <a:solidFill>
                  <a:schemeClr val="tx1">
                    <a:lumMod val="85000"/>
                    <a:lumOff val="15000"/>
                  </a:schemeClr>
                </a:solidFill>
                <a:latin typeface="Arial" panose="020B0604020202020204" pitchFamily="34" charset="0"/>
                <a:ea typeface="+mn-ea"/>
                <a:cs typeface="Arial" panose="020B0604020202020204" pitchFamily="34" charset="0"/>
              </a:rPr>
              <a:t>Corso di Laurea Magistrale a Ciclo Unico in</a:t>
            </a:r>
            <a:r>
              <a:rPr lang="it-IT" sz="2500" b="1" dirty="0">
                <a:solidFill>
                  <a:schemeClr val="tx1">
                    <a:lumMod val="85000"/>
                    <a:lumOff val="15000"/>
                  </a:schemeClr>
                </a:solidFill>
                <a:latin typeface="Arial" panose="020B0604020202020204" pitchFamily="34" charset="0"/>
                <a:ea typeface="+mn-ea"/>
                <a:cs typeface="Arial" panose="020B0604020202020204" pitchFamily="34" charset="0"/>
              </a:rPr>
              <a:t> </a:t>
            </a:r>
          </a:p>
          <a:p>
            <a:pPr algn="ctr" defTabSz="679709">
              <a:lnSpc>
                <a:spcPct val="150000"/>
              </a:lnSpc>
              <a:buClrTx/>
              <a:buSzTx/>
            </a:pPr>
            <a:r>
              <a:rPr lang="it-IT" sz="2500" b="1" dirty="0">
                <a:solidFill>
                  <a:schemeClr val="tx1">
                    <a:lumMod val="85000"/>
                    <a:lumOff val="15000"/>
                  </a:schemeClr>
                </a:solidFill>
                <a:latin typeface="Arial" panose="020B0604020202020204" pitchFamily="34" charset="0"/>
                <a:ea typeface="+mn-ea"/>
                <a:cs typeface="Arial" panose="020B0604020202020204" pitchFamily="34" charset="0"/>
              </a:rPr>
              <a:t>Chimica e Tecnologia Farmaceutiche</a:t>
            </a:r>
          </a:p>
        </p:txBody>
      </p:sp>
      <p:sp>
        <p:nvSpPr>
          <p:cNvPr id="2" name="CasellaDiTesto 1"/>
          <p:cNvSpPr txBox="1"/>
          <p:nvPr/>
        </p:nvSpPr>
        <p:spPr>
          <a:xfrm>
            <a:off x="425740" y="1455971"/>
            <a:ext cx="6486414" cy="1450316"/>
          </a:xfrm>
          <a:prstGeom prst="rect">
            <a:avLst/>
          </a:prstGeom>
          <a:solidFill>
            <a:srgbClr val="F83008"/>
          </a:solidFill>
        </p:spPr>
        <p:txBody>
          <a:bodyPr wrap="square" lIns="95171" tIns="47585" rIns="95171" bIns="47585" rtlCol="0">
            <a:spAutoFit/>
          </a:bodyPr>
          <a:lstStyle/>
          <a:p>
            <a:pPr algn="ctr">
              <a:lnSpc>
                <a:spcPct val="150000"/>
              </a:lnSpc>
            </a:pPr>
            <a:r>
              <a:rPr lang="it-IT" sz="4200" dirty="0">
                <a:latin typeface="Dotum" panose="020B0600000101010101" pitchFamily="34" charset="-127"/>
                <a:ea typeface="Dotum" panose="020B0600000101010101" pitchFamily="34" charset="-127"/>
              </a:rPr>
              <a:t>Incontro con le matricole</a:t>
            </a:r>
          </a:p>
          <a:p>
            <a:pPr algn="ctr">
              <a:spcAft>
                <a:spcPts val="1249"/>
              </a:spcAft>
            </a:pPr>
            <a:r>
              <a:rPr lang="it-IT" sz="2500" dirty="0">
                <a:latin typeface="Dotum" panose="020B0600000101010101" pitchFamily="34" charset="-127"/>
                <a:ea typeface="Dotum" panose="020B0600000101010101" pitchFamily="34" charset="-127"/>
              </a:rPr>
              <a:t>Giovedì 5 febbraio 2026 ore 11.00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01499" y="108521"/>
            <a:ext cx="6287949" cy="542375"/>
          </a:xfrm>
          <a:prstGeom prst="rect">
            <a:avLst/>
          </a:prstGeom>
          <a:solidFill>
            <a:srgbClr val="F83008"/>
          </a:solidFill>
        </p:spPr>
        <p:txBody>
          <a:bodyPr wrap="square" lIns="95171" tIns="47585" rIns="95171" bIns="47585" rtlCol="0">
            <a:spAutoFit/>
          </a:bodyPr>
          <a:lstStyle/>
          <a:p>
            <a:pPr algn="ctr"/>
            <a:r>
              <a:rPr lang="it-IT" sz="2900" dirty="0">
                <a:latin typeface="Arial" panose="020B0604020202020204" pitchFamily="34" charset="0"/>
                <a:cs typeface="Arial" panose="020B0604020202020204" pitchFamily="34" charset="0"/>
              </a:rPr>
              <a:t>CONOSCENZA LINGUA INGLESE</a:t>
            </a:r>
          </a:p>
        </p:txBody>
      </p:sp>
      <p:sp>
        <p:nvSpPr>
          <p:cNvPr id="10" name="Rectangle 4">
            <a:extLst>
              <a:ext uri="{FF2B5EF4-FFF2-40B4-BE49-F238E27FC236}">
                <a16:creationId xmlns:a16="http://schemas.microsoft.com/office/drawing/2014/main" id="{6ACA10D3-786E-0E47-B559-52D6BC27B403}"/>
              </a:ext>
            </a:extLst>
          </p:cNvPr>
          <p:cNvSpPr>
            <a:spLocks noChangeArrowheads="1"/>
          </p:cNvSpPr>
          <p:nvPr/>
        </p:nvSpPr>
        <p:spPr bwMode="auto">
          <a:xfrm>
            <a:off x="501499" y="733742"/>
            <a:ext cx="6305202" cy="619384"/>
          </a:xfrm>
          <a:prstGeom prst="rect">
            <a:avLst/>
          </a:prstGeom>
          <a:noFill/>
          <a:ln w="9525">
            <a:noFill/>
            <a:miter lim="800000"/>
            <a:headEnd/>
            <a:tailEnd/>
          </a:ln>
        </p:spPr>
        <p:txBody>
          <a:bodyPr wrap="square" lIns="94965" tIns="47617" rIns="94965" bIns="47617">
            <a:spAutoFit/>
          </a:bodyPr>
          <a:lstStyle/>
          <a:p>
            <a:pPr defTabSz="332107">
              <a:tabLst>
                <a:tab pos="355239" algn="l"/>
                <a:tab pos="1034321" algn="l"/>
                <a:tab pos="1713405" algn="l"/>
                <a:tab pos="2394140" algn="l"/>
                <a:tab pos="3071570" algn="l"/>
                <a:tab pos="3753957" algn="l"/>
                <a:tab pos="4433041" algn="l"/>
                <a:tab pos="5112123" algn="l"/>
                <a:tab pos="5792859" algn="l"/>
                <a:tab pos="6470289" algn="l"/>
                <a:tab pos="7151025" algn="l"/>
                <a:tab pos="7828455" algn="l"/>
              </a:tabLst>
            </a:pPr>
            <a:endParaRPr lang="it-IT" altLang="it-IT" sz="1700" dirty="0">
              <a:solidFill>
                <a:srgbClr val="002060"/>
              </a:solidFill>
              <a:latin typeface="+mn-lt"/>
              <a:cs typeface="Arial" charset="0"/>
            </a:endParaRPr>
          </a:p>
          <a:p>
            <a:pPr defTabSz="332107">
              <a:tabLst>
                <a:tab pos="355239" algn="l"/>
                <a:tab pos="1034321" algn="l"/>
                <a:tab pos="1713405" algn="l"/>
                <a:tab pos="2394140" algn="l"/>
                <a:tab pos="3071570" algn="l"/>
                <a:tab pos="3753957" algn="l"/>
                <a:tab pos="4433041" algn="l"/>
                <a:tab pos="5112123" algn="l"/>
                <a:tab pos="5792859" algn="l"/>
                <a:tab pos="6470289" algn="l"/>
                <a:tab pos="7151025" algn="l"/>
                <a:tab pos="7828455" algn="l"/>
              </a:tabLst>
            </a:pPr>
            <a:endParaRPr lang="it-IT" sz="1700" dirty="0">
              <a:ln>
                <a:solidFill>
                  <a:srgbClr val="000000"/>
                </a:solidFill>
              </a:ln>
              <a:solidFill>
                <a:schemeClr val="tx1">
                  <a:lumMod val="85000"/>
                  <a:lumOff val="15000"/>
                </a:schemeClr>
              </a:solidFill>
              <a:latin typeface="+mn-lt"/>
              <a:ea typeface="ＭＳ Ｐゴシック" charset="0"/>
              <a:cs typeface="Arial" charset="0"/>
            </a:endParaRPr>
          </a:p>
        </p:txBody>
      </p:sp>
      <p:sp>
        <p:nvSpPr>
          <p:cNvPr id="11" name="Rectangle 6">
            <a:extLst>
              <a:ext uri="{FF2B5EF4-FFF2-40B4-BE49-F238E27FC236}">
                <a16:creationId xmlns:a16="http://schemas.microsoft.com/office/drawing/2014/main" id="{E1D2169D-D56B-8748-8FF5-2033BA5C59E2}"/>
              </a:ext>
            </a:extLst>
          </p:cNvPr>
          <p:cNvSpPr>
            <a:spLocks noChangeArrowheads="1"/>
          </p:cNvSpPr>
          <p:nvPr/>
        </p:nvSpPr>
        <p:spPr bwMode="auto">
          <a:xfrm>
            <a:off x="612601" y="1335436"/>
            <a:ext cx="6305203" cy="1974140"/>
          </a:xfrm>
          <a:prstGeom prst="rect">
            <a:avLst/>
          </a:prstGeom>
          <a:noFill/>
          <a:ln>
            <a:noFill/>
          </a:ln>
          <a:effectLst/>
        </p:spPr>
        <p:txBody>
          <a:bodyPr wrap="square" lIns="95767" tIns="47884" rIns="95767" bIns="47884">
            <a:spAutoFit/>
          </a:bodyPr>
          <a:lstStyle/>
          <a:p>
            <a:pPr algn="just" defTabSz="332107">
              <a:spcBef>
                <a:spcPts val="1249"/>
              </a:spcBef>
              <a:tabLst>
                <a:tab pos="355239" algn="l"/>
                <a:tab pos="948403" algn="l"/>
                <a:tab pos="1900111" algn="l"/>
                <a:tab pos="2850166" algn="l"/>
                <a:tab pos="3801874" algn="l"/>
                <a:tab pos="4753581" algn="l"/>
                <a:tab pos="5701984" algn="l"/>
                <a:tab pos="6655344" algn="l"/>
                <a:tab pos="7605399" algn="l"/>
              </a:tabLst>
              <a:defRPr/>
            </a:pPr>
            <a:r>
              <a:rPr lang="it-IT" sz="1700" b="1" dirty="0">
                <a:solidFill>
                  <a:srgbClr val="F83008"/>
                </a:solidFill>
                <a:latin typeface="+mn-lt"/>
                <a:ea typeface="ＭＳ Ｐゴシック" charset="0"/>
                <a:cs typeface="Arial" charset="0"/>
              </a:rPr>
              <a:t>Cosa deve frequentare lo studente?</a:t>
            </a:r>
          </a:p>
          <a:p>
            <a:pPr algn="just" defTabSz="332107">
              <a:spcBef>
                <a:spcPts val="1249"/>
              </a:spcBef>
              <a:tabLst>
                <a:tab pos="355239" algn="l"/>
                <a:tab pos="948403" algn="l"/>
                <a:tab pos="1900111" algn="l"/>
                <a:tab pos="2850166" algn="l"/>
                <a:tab pos="3801874" algn="l"/>
                <a:tab pos="4753581" algn="l"/>
                <a:tab pos="5701984" algn="l"/>
                <a:tab pos="6655344" algn="l"/>
                <a:tab pos="7605399" algn="l"/>
              </a:tabLst>
              <a:defRPr/>
            </a:pPr>
            <a:r>
              <a:rPr lang="it-IT" sz="1700" b="1" dirty="0">
                <a:solidFill>
                  <a:srgbClr val="F83008"/>
                </a:solidFill>
                <a:latin typeface="+mn-lt"/>
                <a:ea typeface="ＭＳ Ｐゴシック" charset="0"/>
                <a:cs typeface="Arial" charset="0"/>
              </a:rPr>
              <a:t>Livello &lt; B2 </a:t>
            </a:r>
            <a:r>
              <a:rPr lang="it-IT" sz="1700" u="sng" dirty="0">
                <a:solidFill>
                  <a:schemeClr val="tx1">
                    <a:lumMod val="85000"/>
                    <a:lumOff val="15000"/>
                  </a:schemeClr>
                </a:solidFill>
                <a:latin typeface="+mn-lt"/>
                <a:ea typeface="ＭＳ Ｐゴシック" charset="0"/>
                <a:cs typeface="Arial" charset="0"/>
              </a:rPr>
              <a:t>corso inglese completo</a:t>
            </a:r>
            <a:r>
              <a:rPr lang="it-IT" sz="1700" dirty="0">
                <a:solidFill>
                  <a:schemeClr val="tx1">
                    <a:lumMod val="85000"/>
                    <a:lumOff val="15000"/>
                  </a:schemeClr>
                </a:solidFill>
                <a:latin typeface="+mn-lt"/>
                <a:ea typeface="ＭＳ Ｐゴシック" charset="0"/>
                <a:cs typeface="Arial" charset="0"/>
              </a:rPr>
              <a:t> (3 CFU al II ANNO PER L’ACQUISIZIONE DEL LIVELLO B2 + 2 CFU AL III ANNO DI CORSO DI INGLESE SPECIFICO </a:t>
            </a:r>
            <a:r>
              <a:rPr lang="it-IT" sz="1700" dirty="0">
                <a:solidFill>
                  <a:srgbClr val="FF0000"/>
                </a:solidFill>
                <a:latin typeface="+mn-lt"/>
                <a:ea typeface="ＭＳ Ｐゴシック" charset="0"/>
                <a:cs typeface="Arial" charset="0"/>
              </a:rPr>
              <a:t>SOLO DOPO AVERE ACQUISITO IL LIVELLO B2</a:t>
            </a:r>
            <a:r>
              <a:rPr lang="it-IT" sz="1700" dirty="0">
                <a:solidFill>
                  <a:schemeClr val="tx1">
                    <a:lumMod val="85000"/>
                    <a:lumOff val="15000"/>
                  </a:schemeClr>
                </a:solidFill>
                <a:latin typeface="+mn-lt"/>
                <a:ea typeface="ＭＳ Ｐゴシック" charset="0"/>
                <a:cs typeface="Arial" charset="0"/>
              </a:rPr>
              <a:t>) </a:t>
            </a:r>
          </a:p>
          <a:p>
            <a:pPr algn="just" defTabSz="332107">
              <a:spcBef>
                <a:spcPts val="1249"/>
              </a:spcBef>
              <a:tabLst>
                <a:tab pos="355239" algn="l"/>
                <a:tab pos="948403" algn="l"/>
                <a:tab pos="1900111" algn="l"/>
                <a:tab pos="2850166" algn="l"/>
                <a:tab pos="3801874" algn="l"/>
                <a:tab pos="4753581" algn="l"/>
                <a:tab pos="5701984" algn="l"/>
                <a:tab pos="6655344" algn="l"/>
                <a:tab pos="7605399" algn="l"/>
              </a:tabLst>
              <a:defRPr/>
            </a:pPr>
            <a:r>
              <a:rPr lang="it-IT" sz="1700" b="1" dirty="0">
                <a:solidFill>
                  <a:srgbClr val="F83008"/>
                </a:solidFill>
                <a:latin typeface="+mn-lt"/>
                <a:ea typeface="ＭＳ Ｐゴシック" charset="0"/>
                <a:cs typeface="Arial" charset="0"/>
              </a:rPr>
              <a:t>Livello ≥ B2 </a:t>
            </a:r>
            <a:r>
              <a:rPr lang="it-IT" sz="1700" dirty="0">
                <a:solidFill>
                  <a:schemeClr val="tx1">
                    <a:lumMod val="85000"/>
                    <a:lumOff val="15000"/>
                  </a:schemeClr>
                </a:solidFill>
                <a:latin typeface="+mn-lt"/>
                <a:ea typeface="ＭＳ Ｐゴシック" charset="0"/>
                <a:cs typeface="Arial" charset="0"/>
              </a:rPr>
              <a:t>(SOLO 2 CFU AL III ANNO DI CORSO) </a:t>
            </a:r>
          </a:p>
        </p:txBody>
      </p:sp>
      <p:sp>
        <p:nvSpPr>
          <p:cNvPr id="3" name="CasellaDiTesto 2">
            <a:extLst>
              <a:ext uri="{FF2B5EF4-FFF2-40B4-BE49-F238E27FC236}">
                <a16:creationId xmlns:a16="http://schemas.microsoft.com/office/drawing/2014/main" id="{B171375B-80F2-266F-9547-4EC959CB54F5}"/>
              </a:ext>
            </a:extLst>
          </p:cNvPr>
          <p:cNvSpPr txBox="1"/>
          <p:nvPr/>
        </p:nvSpPr>
        <p:spPr>
          <a:xfrm>
            <a:off x="615229" y="819446"/>
            <a:ext cx="6302575" cy="584775"/>
          </a:xfrm>
          <a:prstGeom prst="rect">
            <a:avLst/>
          </a:prstGeom>
          <a:noFill/>
        </p:spPr>
        <p:txBody>
          <a:bodyPr wrap="square" rtlCol="0">
            <a:spAutoFit/>
          </a:bodyPr>
          <a:lstStyle/>
          <a:p>
            <a:pPr algn="just"/>
            <a:r>
              <a:rPr lang="it-IT" sz="1600" b="1" dirty="0">
                <a:solidFill>
                  <a:schemeClr val="tx1"/>
                </a:solidFill>
                <a:latin typeface="+mn-lt"/>
              </a:rPr>
              <a:t>PER CONSEGUIRE LA LAUREA E’ RICHIESTO </a:t>
            </a:r>
            <a:r>
              <a:rPr lang="it-IT" sz="1600" b="1" dirty="0">
                <a:solidFill>
                  <a:srgbClr val="FF0000"/>
                </a:solidFill>
                <a:latin typeface="+mn-lt"/>
              </a:rPr>
              <a:t>IL LIVELLO B2</a:t>
            </a:r>
          </a:p>
          <a:p>
            <a:pPr algn="just"/>
            <a:endParaRPr lang="it-IT" sz="1600" b="1" dirty="0">
              <a:solidFill>
                <a:srgbClr val="FF0000"/>
              </a:solidFill>
              <a:latin typeface="+mn-lt"/>
            </a:endParaRPr>
          </a:p>
        </p:txBody>
      </p:sp>
      <p:sp>
        <p:nvSpPr>
          <p:cNvPr id="2" name="Rettangolo 1">
            <a:extLst>
              <a:ext uri="{FF2B5EF4-FFF2-40B4-BE49-F238E27FC236}">
                <a16:creationId xmlns:a16="http://schemas.microsoft.com/office/drawing/2014/main" id="{A3F9325D-507F-6948-ADC7-7413EECD78E4}"/>
              </a:ext>
            </a:extLst>
          </p:cNvPr>
          <p:cNvSpPr/>
          <p:nvPr/>
        </p:nvSpPr>
        <p:spPr>
          <a:xfrm>
            <a:off x="518752" y="3420889"/>
            <a:ext cx="6399052" cy="923330"/>
          </a:xfrm>
          <a:prstGeom prst="rect">
            <a:avLst/>
          </a:prstGeom>
        </p:spPr>
        <p:txBody>
          <a:bodyPr wrap="square">
            <a:spAutoFit/>
          </a:bodyPr>
          <a:lstStyle/>
          <a:p>
            <a:pPr algn="just"/>
            <a:r>
              <a:rPr lang="it-IT" b="1" dirty="0">
                <a:solidFill>
                  <a:srgbClr val="FF0000"/>
                </a:solidFill>
              </a:rPr>
              <a:t>Lo studente in possesso di certificazione di livello B2 o superiore conseguita da non oltre due anni può inviarla e avrà riconosciuto il modulo di 3 CFU </a:t>
            </a:r>
          </a:p>
        </p:txBody>
      </p:sp>
    </p:spTree>
    <p:extLst>
      <p:ext uri="{BB962C8B-B14F-4D97-AF65-F5344CB8AC3E}">
        <p14:creationId xmlns:p14="http://schemas.microsoft.com/office/powerpoint/2010/main" val="1790303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01499" y="108521"/>
            <a:ext cx="6287949" cy="542375"/>
          </a:xfrm>
          <a:prstGeom prst="rect">
            <a:avLst/>
          </a:prstGeom>
          <a:solidFill>
            <a:srgbClr val="F83008"/>
          </a:solidFill>
        </p:spPr>
        <p:txBody>
          <a:bodyPr wrap="square" lIns="95171" tIns="47585" rIns="95171" bIns="47585" rtlCol="0">
            <a:spAutoFit/>
          </a:bodyPr>
          <a:lstStyle/>
          <a:p>
            <a:pPr algn="ctr"/>
            <a:r>
              <a:rPr lang="it-IT" sz="2900" dirty="0">
                <a:latin typeface="Arial" panose="020B0604020202020204" pitchFamily="34" charset="0"/>
                <a:cs typeface="Arial" panose="020B0604020202020204" pitchFamily="34" charset="0"/>
              </a:rPr>
              <a:t>CONOSCENZA LINGUA INGLESE</a:t>
            </a:r>
          </a:p>
        </p:txBody>
      </p:sp>
      <p:sp>
        <p:nvSpPr>
          <p:cNvPr id="10" name="Rectangle 4">
            <a:extLst>
              <a:ext uri="{FF2B5EF4-FFF2-40B4-BE49-F238E27FC236}">
                <a16:creationId xmlns:a16="http://schemas.microsoft.com/office/drawing/2014/main" id="{6ACA10D3-786E-0E47-B559-52D6BC27B403}"/>
              </a:ext>
            </a:extLst>
          </p:cNvPr>
          <p:cNvSpPr>
            <a:spLocks noChangeArrowheads="1"/>
          </p:cNvSpPr>
          <p:nvPr/>
        </p:nvSpPr>
        <p:spPr bwMode="auto">
          <a:xfrm>
            <a:off x="501499" y="733742"/>
            <a:ext cx="6305202" cy="619384"/>
          </a:xfrm>
          <a:prstGeom prst="rect">
            <a:avLst/>
          </a:prstGeom>
          <a:noFill/>
          <a:ln w="9525">
            <a:noFill/>
            <a:miter lim="800000"/>
            <a:headEnd/>
            <a:tailEnd/>
          </a:ln>
        </p:spPr>
        <p:txBody>
          <a:bodyPr wrap="square" lIns="94965" tIns="47617" rIns="94965" bIns="47617">
            <a:spAutoFit/>
          </a:bodyPr>
          <a:lstStyle/>
          <a:p>
            <a:pPr defTabSz="332107">
              <a:tabLst>
                <a:tab pos="355239" algn="l"/>
                <a:tab pos="1034321" algn="l"/>
                <a:tab pos="1713405" algn="l"/>
                <a:tab pos="2394140" algn="l"/>
                <a:tab pos="3071570" algn="l"/>
                <a:tab pos="3753957" algn="l"/>
                <a:tab pos="4433041" algn="l"/>
                <a:tab pos="5112123" algn="l"/>
                <a:tab pos="5792859" algn="l"/>
                <a:tab pos="6470289" algn="l"/>
                <a:tab pos="7151025" algn="l"/>
                <a:tab pos="7828455" algn="l"/>
              </a:tabLst>
            </a:pPr>
            <a:endParaRPr lang="it-IT" altLang="it-IT" sz="1700" dirty="0">
              <a:solidFill>
                <a:srgbClr val="002060"/>
              </a:solidFill>
              <a:latin typeface="+mn-lt"/>
              <a:cs typeface="Arial" charset="0"/>
            </a:endParaRPr>
          </a:p>
          <a:p>
            <a:pPr defTabSz="332107">
              <a:tabLst>
                <a:tab pos="355239" algn="l"/>
                <a:tab pos="1034321" algn="l"/>
                <a:tab pos="1713405" algn="l"/>
                <a:tab pos="2394140" algn="l"/>
                <a:tab pos="3071570" algn="l"/>
                <a:tab pos="3753957" algn="l"/>
                <a:tab pos="4433041" algn="l"/>
                <a:tab pos="5112123" algn="l"/>
                <a:tab pos="5792859" algn="l"/>
                <a:tab pos="6470289" algn="l"/>
                <a:tab pos="7151025" algn="l"/>
                <a:tab pos="7828455" algn="l"/>
              </a:tabLst>
            </a:pPr>
            <a:endParaRPr lang="it-IT" sz="1700" dirty="0">
              <a:ln>
                <a:solidFill>
                  <a:srgbClr val="000000"/>
                </a:solidFill>
              </a:ln>
              <a:solidFill>
                <a:schemeClr val="tx1">
                  <a:lumMod val="85000"/>
                  <a:lumOff val="15000"/>
                </a:schemeClr>
              </a:solidFill>
              <a:latin typeface="+mn-lt"/>
              <a:ea typeface="ＭＳ Ｐゴシック" charset="0"/>
              <a:cs typeface="Arial" charset="0"/>
            </a:endParaRPr>
          </a:p>
        </p:txBody>
      </p:sp>
      <p:sp>
        <p:nvSpPr>
          <p:cNvPr id="11" name="Rectangle 6">
            <a:extLst>
              <a:ext uri="{FF2B5EF4-FFF2-40B4-BE49-F238E27FC236}">
                <a16:creationId xmlns:a16="http://schemas.microsoft.com/office/drawing/2014/main" id="{E1D2169D-D56B-8748-8FF5-2033BA5C59E2}"/>
              </a:ext>
            </a:extLst>
          </p:cNvPr>
          <p:cNvSpPr>
            <a:spLocks noChangeArrowheads="1"/>
          </p:cNvSpPr>
          <p:nvPr/>
        </p:nvSpPr>
        <p:spPr bwMode="auto">
          <a:xfrm>
            <a:off x="519896" y="935145"/>
            <a:ext cx="6305203" cy="2558916"/>
          </a:xfrm>
          <a:prstGeom prst="rect">
            <a:avLst/>
          </a:prstGeom>
          <a:noFill/>
          <a:ln>
            <a:noFill/>
          </a:ln>
          <a:effectLst/>
        </p:spPr>
        <p:txBody>
          <a:bodyPr wrap="square" lIns="95767" tIns="47884" rIns="95767" bIns="47884">
            <a:spAutoFit/>
          </a:bodyPr>
          <a:lstStyle/>
          <a:p>
            <a:r>
              <a:rPr lang="it-IT" dirty="0">
                <a:solidFill>
                  <a:schemeClr val="tx1"/>
                </a:solidFill>
              </a:rPr>
              <a:t>Per gli studenti che </a:t>
            </a:r>
            <a:r>
              <a:rPr lang="it-IT" u="sng" dirty="0">
                <a:solidFill>
                  <a:schemeClr val="tx1"/>
                </a:solidFill>
              </a:rPr>
              <a:t>non sono in possesso di una certificazione di livello B2 o superiore </a:t>
            </a:r>
            <a:r>
              <a:rPr lang="it-IT" dirty="0">
                <a:solidFill>
                  <a:schemeClr val="tx1"/>
                </a:solidFill>
              </a:rPr>
              <a:t>è previsto un TEST DI INGRESSO DI VERIFICA DEL LIVELLO B2 DI CONOSCENZA DELLA LINGUA INGLESE </a:t>
            </a:r>
            <a:r>
              <a:rPr lang="it-IT" u="sng" dirty="0">
                <a:solidFill>
                  <a:schemeClr val="tx1"/>
                </a:solidFill>
              </a:rPr>
              <a:t>al secondo anno </a:t>
            </a:r>
            <a:r>
              <a:rPr lang="it-IT" dirty="0">
                <a:solidFill>
                  <a:schemeClr val="tx1"/>
                </a:solidFill>
              </a:rPr>
              <a:t>prima dell’inizio delle lezioni presso il Centro linguistico di Ateneo (CLA).</a:t>
            </a:r>
          </a:p>
          <a:p>
            <a:pPr algn="just"/>
            <a:br>
              <a:rPr lang="it-IT" dirty="0">
                <a:solidFill>
                  <a:schemeClr val="tx1"/>
                </a:solidFill>
              </a:rPr>
            </a:br>
            <a:r>
              <a:rPr lang="it-IT" dirty="0"/>
              <a:t>.html).</a:t>
            </a:r>
            <a:br>
              <a:rPr lang="it-IT" dirty="0"/>
            </a:br>
            <a:endParaRPr lang="it-IT" sz="1600" dirty="0"/>
          </a:p>
        </p:txBody>
      </p:sp>
      <p:sp>
        <p:nvSpPr>
          <p:cNvPr id="2" name="Rettangolo 1">
            <a:extLst>
              <a:ext uri="{FF2B5EF4-FFF2-40B4-BE49-F238E27FC236}">
                <a16:creationId xmlns:a16="http://schemas.microsoft.com/office/drawing/2014/main" id="{A3F9325D-507F-6948-ADC7-7413EECD78E4}"/>
              </a:ext>
            </a:extLst>
          </p:cNvPr>
          <p:cNvSpPr/>
          <p:nvPr/>
        </p:nvSpPr>
        <p:spPr>
          <a:xfrm>
            <a:off x="555547" y="2818301"/>
            <a:ext cx="6287949" cy="1754326"/>
          </a:xfrm>
          <a:prstGeom prst="rect">
            <a:avLst/>
          </a:prstGeom>
        </p:spPr>
        <p:txBody>
          <a:bodyPr wrap="square">
            <a:spAutoFit/>
          </a:bodyPr>
          <a:lstStyle/>
          <a:p>
            <a:r>
              <a:rPr lang="it-IT" dirty="0">
                <a:solidFill>
                  <a:srgbClr val="FF0000"/>
                </a:solidFill>
              </a:rPr>
              <a:t>Il CLA mette a disposizione come strumento di apprendimento per gli studenti che lo richiedano un corso on-line di livello B1 </a:t>
            </a:r>
            <a:r>
              <a:rPr lang="it-IT" dirty="0">
                <a:solidFill>
                  <a:srgbClr val="0000FF"/>
                </a:solidFill>
                <a:hlinkClick r:id="rId3">
                  <a:extLst>
                    <a:ext uri="{A12FA001-AC4F-418D-AE19-62706E023703}">
                      <ahyp:hlinkClr xmlns:ahyp="http://schemas.microsoft.com/office/drawing/2018/hyperlinkcolor" val="tx"/>
                    </a:ext>
                  </a:extLst>
                </a:hlinkClick>
              </a:rPr>
              <a:t>https://www.cla.unimore.it/site/home/corsi-online/inglese.html</a:t>
            </a:r>
            <a:endParaRPr lang="it-IT" dirty="0">
              <a:solidFill>
                <a:srgbClr val="0000FF"/>
              </a:solidFill>
            </a:endParaRPr>
          </a:p>
          <a:p>
            <a:pPr algn="just"/>
            <a:endParaRPr lang="it-IT" b="1" dirty="0">
              <a:solidFill>
                <a:schemeClr val="tx1"/>
              </a:solidFill>
            </a:endParaRPr>
          </a:p>
        </p:txBody>
      </p:sp>
    </p:spTree>
    <p:extLst>
      <p:ext uri="{BB962C8B-B14F-4D97-AF65-F5344CB8AC3E}">
        <p14:creationId xmlns:p14="http://schemas.microsoft.com/office/powerpoint/2010/main" val="64918408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501499" y="108521"/>
            <a:ext cx="6287949" cy="542375"/>
          </a:xfrm>
          <a:prstGeom prst="rect">
            <a:avLst/>
          </a:prstGeom>
          <a:solidFill>
            <a:srgbClr val="F83008"/>
          </a:solidFill>
        </p:spPr>
        <p:txBody>
          <a:bodyPr wrap="square" lIns="95171" tIns="47585" rIns="95171" bIns="47585" rtlCol="0">
            <a:spAutoFit/>
          </a:bodyPr>
          <a:lstStyle/>
          <a:p>
            <a:pPr algn="ctr"/>
            <a:r>
              <a:rPr lang="it-IT" sz="2900" dirty="0">
                <a:latin typeface="Arial" panose="020B0604020202020204" pitchFamily="34" charset="0"/>
                <a:cs typeface="Arial" panose="020B0604020202020204" pitchFamily="34" charset="0"/>
              </a:rPr>
              <a:t>RICONOSCIMENTO CFU INGLESE</a:t>
            </a:r>
          </a:p>
        </p:txBody>
      </p:sp>
      <p:sp>
        <p:nvSpPr>
          <p:cNvPr id="5" name="CasellaDiTesto 4">
            <a:extLst>
              <a:ext uri="{FF2B5EF4-FFF2-40B4-BE49-F238E27FC236}">
                <a16:creationId xmlns:a16="http://schemas.microsoft.com/office/drawing/2014/main" id="{0EA3ACD0-B147-264E-8B2C-EAA79B8D69E7}"/>
              </a:ext>
            </a:extLst>
          </p:cNvPr>
          <p:cNvSpPr txBox="1"/>
          <p:nvPr/>
        </p:nvSpPr>
        <p:spPr>
          <a:xfrm>
            <a:off x="803827" y="1044625"/>
            <a:ext cx="5984915" cy="3186946"/>
          </a:xfrm>
          <a:prstGeom prst="rect">
            <a:avLst/>
          </a:prstGeom>
          <a:noFill/>
          <a:ln>
            <a:solidFill>
              <a:srgbClr val="002060"/>
            </a:solidFill>
          </a:ln>
        </p:spPr>
        <p:txBody>
          <a:bodyPr wrap="square" lIns="95171" tIns="47585" rIns="95171" bIns="47585" rtlCol="0">
            <a:spAutoFit/>
          </a:bodyPr>
          <a:lstStyle/>
          <a:p>
            <a:pPr>
              <a:lnSpc>
                <a:spcPct val="150000"/>
              </a:lnSpc>
            </a:pPr>
            <a:r>
              <a:rPr lang="it-IT" sz="1700" dirty="0">
                <a:solidFill>
                  <a:schemeClr val="tx1">
                    <a:lumMod val="85000"/>
                    <a:lumOff val="15000"/>
                  </a:schemeClr>
                </a:solidFill>
                <a:latin typeface="+mn-lt"/>
              </a:rPr>
              <a:t>Gli studenti in possesso di </a:t>
            </a:r>
            <a:r>
              <a:rPr lang="it-IT" sz="1700" b="1" dirty="0">
                <a:solidFill>
                  <a:schemeClr val="tx1">
                    <a:lumMod val="85000"/>
                    <a:lumOff val="15000"/>
                  </a:schemeClr>
                </a:solidFill>
                <a:latin typeface="+mn-lt"/>
              </a:rPr>
              <a:t>certificazione linguistica </a:t>
            </a:r>
            <a:r>
              <a:rPr lang="it-IT" sz="1700" dirty="0">
                <a:solidFill>
                  <a:schemeClr val="tx1">
                    <a:lumMod val="85000"/>
                    <a:lumOff val="15000"/>
                  </a:schemeClr>
                </a:solidFill>
                <a:latin typeface="+mn-lt"/>
              </a:rPr>
              <a:t>internazionale rilasciata da Enti certificatori conseguita da non oltre 2 anni possono chiedere il riconoscimento dell’attività svolta </a:t>
            </a:r>
            <a:r>
              <a:rPr lang="it-IT" sz="1700" b="1" dirty="0">
                <a:solidFill>
                  <a:schemeClr val="tx1">
                    <a:lumMod val="85000"/>
                    <a:lumOff val="15000"/>
                  </a:schemeClr>
                </a:solidFill>
                <a:latin typeface="+mn-lt"/>
              </a:rPr>
              <a:t>portando i</a:t>
            </a:r>
            <a:r>
              <a:rPr lang="it-IT" sz="1700" dirty="0">
                <a:solidFill>
                  <a:schemeClr val="tx1">
                    <a:lumMod val="85000"/>
                    <a:lumOff val="15000"/>
                  </a:schemeClr>
                </a:solidFill>
                <a:latin typeface="+mn-lt"/>
              </a:rPr>
              <a:t> </a:t>
            </a:r>
            <a:r>
              <a:rPr lang="it-IT" sz="1700" b="1" dirty="0">
                <a:solidFill>
                  <a:schemeClr val="tx1"/>
                </a:solidFill>
                <a:latin typeface="+mn-lt"/>
              </a:rPr>
              <a:t>documenti in segreteria studenti</a:t>
            </a:r>
            <a:r>
              <a:rPr lang="it-IT" sz="1700" dirty="0">
                <a:solidFill>
                  <a:srgbClr val="002060"/>
                </a:solidFill>
                <a:latin typeface="+mn-lt"/>
              </a:rPr>
              <a:t>.</a:t>
            </a:r>
          </a:p>
          <a:p>
            <a:pPr algn="ctr">
              <a:lnSpc>
                <a:spcPct val="150000"/>
              </a:lnSpc>
            </a:pPr>
            <a:r>
              <a:rPr lang="it-IT" sz="1700" b="1" dirty="0">
                <a:solidFill>
                  <a:srgbClr val="FF3300"/>
                </a:solidFill>
                <a:latin typeface="+mn-lt"/>
              </a:rPr>
              <a:t>	1 CFU </a:t>
            </a:r>
            <a:r>
              <a:rPr lang="it-IT" sz="1700" dirty="0">
                <a:solidFill>
                  <a:srgbClr val="002060"/>
                </a:solidFill>
                <a:latin typeface="+mn-lt"/>
              </a:rPr>
              <a:t>per certificazioni di livello </a:t>
            </a:r>
            <a:r>
              <a:rPr lang="it-IT" sz="1700" b="1" dirty="0">
                <a:solidFill>
                  <a:srgbClr val="FF3300"/>
                </a:solidFill>
                <a:latin typeface="+mn-lt"/>
              </a:rPr>
              <a:t>C</a:t>
            </a:r>
          </a:p>
          <a:p>
            <a:pPr>
              <a:lnSpc>
                <a:spcPct val="150000"/>
              </a:lnSpc>
            </a:pPr>
            <a:r>
              <a:rPr lang="it-IT" sz="1700" dirty="0">
                <a:solidFill>
                  <a:schemeClr val="tx1">
                    <a:lumMod val="85000"/>
                    <a:lumOff val="15000"/>
                  </a:schemeClr>
                </a:solidFill>
                <a:latin typeface="+mn-lt"/>
              </a:rPr>
              <a:t>che verrà riconosciuto all’interno delle «Ulteriori attività formative»</a:t>
            </a:r>
          </a:p>
        </p:txBody>
      </p:sp>
    </p:spTree>
    <p:extLst>
      <p:ext uri="{BB962C8B-B14F-4D97-AF65-F5344CB8AC3E}">
        <p14:creationId xmlns:p14="http://schemas.microsoft.com/office/powerpoint/2010/main" val="254281114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0410CAE-AC23-44AD-918C-368629CCEC1F}"/>
              </a:ext>
            </a:extLst>
          </p:cNvPr>
          <p:cNvSpPr txBox="1"/>
          <p:nvPr/>
        </p:nvSpPr>
        <p:spPr>
          <a:xfrm>
            <a:off x="501499" y="108521"/>
            <a:ext cx="6287949" cy="1204095"/>
          </a:xfrm>
          <a:prstGeom prst="rect">
            <a:avLst/>
          </a:prstGeom>
          <a:solidFill>
            <a:srgbClr val="F83008"/>
          </a:solidFill>
        </p:spPr>
        <p:txBody>
          <a:bodyPr wrap="square" lIns="95171" tIns="47585" rIns="95171" bIns="47585" rtlCol="0">
            <a:spAutoFit/>
          </a:bodyPr>
          <a:lstStyle/>
          <a:p>
            <a:pPr algn="ctr"/>
            <a:r>
              <a:rPr lang="it-IT" sz="2400" dirty="0"/>
              <a:t>Riconoscimento delle attività didattiche svolte nel semestre aperto del Corso di Laurea in Medicina e Chirurgia</a:t>
            </a:r>
            <a:endParaRPr lang="it-IT" sz="2400" dirty="0">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29757DAA-A49B-444B-9C04-1F103113F077}"/>
              </a:ext>
            </a:extLst>
          </p:cNvPr>
          <p:cNvSpPr txBox="1"/>
          <p:nvPr/>
        </p:nvSpPr>
        <p:spPr>
          <a:xfrm>
            <a:off x="323539" y="1312616"/>
            <a:ext cx="6740439" cy="3231654"/>
          </a:xfrm>
          <a:prstGeom prst="rect">
            <a:avLst/>
          </a:prstGeom>
          <a:noFill/>
        </p:spPr>
        <p:txBody>
          <a:bodyPr wrap="square" rtlCol="0">
            <a:spAutoFit/>
          </a:bodyPr>
          <a:lstStyle/>
          <a:p>
            <a:pPr marL="171450" indent="-171450">
              <a:buFontTx/>
              <a:buChar char="-"/>
            </a:pPr>
            <a:r>
              <a:rPr lang="it-IT" sz="1200" dirty="0">
                <a:solidFill>
                  <a:schemeClr val="tx1"/>
                </a:solidFill>
              </a:rPr>
              <a:t> Biologia (6 CFU) per modulo di Biologia Animale (5 CFU) dell’insegnamento di Biologia animale e Anatomia umana (10 CFU); </a:t>
            </a:r>
          </a:p>
          <a:p>
            <a:pPr marL="171450" indent="-171450">
              <a:buFontTx/>
              <a:buChar char="-"/>
            </a:pPr>
            <a:endParaRPr lang="it-IT" sz="1200" dirty="0">
              <a:solidFill>
                <a:schemeClr val="tx1"/>
              </a:solidFill>
            </a:endParaRPr>
          </a:p>
          <a:p>
            <a:r>
              <a:rPr lang="it-IT" sz="1200" dirty="0">
                <a:solidFill>
                  <a:schemeClr val="tx1"/>
                </a:solidFill>
              </a:rPr>
              <a:t> - Fisica (6 CFU) per Fisica (7 CFU);</a:t>
            </a:r>
          </a:p>
          <a:p>
            <a:endParaRPr lang="it-IT" sz="1200" dirty="0">
              <a:solidFill>
                <a:schemeClr val="tx1"/>
              </a:solidFill>
            </a:endParaRPr>
          </a:p>
          <a:p>
            <a:r>
              <a:rPr lang="it-IT" sz="1200" dirty="0">
                <a:solidFill>
                  <a:schemeClr val="tx1"/>
                </a:solidFill>
              </a:rPr>
              <a:t>- Chimica e propedeutica biochimica (6 CFU) per Chimica generale ed inorganica (9 CFU), con una integrazione (3 CFU) sui seguenti argomenti:</a:t>
            </a:r>
            <a:br>
              <a:rPr lang="it-IT" sz="1200" dirty="0">
                <a:solidFill>
                  <a:schemeClr val="tx1"/>
                </a:solidFill>
              </a:rPr>
            </a:br>
            <a:r>
              <a:rPr lang="it-IT" sz="1200" dirty="0">
                <a:solidFill>
                  <a:schemeClr val="tx1"/>
                </a:solidFill>
              </a:rPr>
              <a:t>- </a:t>
            </a:r>
            <a:r>
              <a:rPr lang="it-IT" sz="1200" i="1" dirty="0">
                <a:solidFill>
                  <a:schemeClr val="tx1"/>
                </a:solidFill>
              </a:rPr>
              <a:t>Stechiometria con particolare riferimento agli esercizi pratici relativi ai calcoli chimici</a:t>
            </a:r>
            <a:br>
              <a:rPr lang="it-IT" sz="1200" i="1" dirty="0">
                <a:solidFill>
                  <a:schemeClr val="tx1"/>
                </a:solidFill>
              </a:rPr>
            </a:br>
            <a:r>
              <a:rPr lang="it-IT" sz="1200" i="1" dirty="0">
                <a:solidFill>
                  <a:schemeClr val="tx1"/>
                </a:solidFill>
              </a:rPr>
              <a:t>- Solubilità, concentrazioni e diluizioni</a:t>
            </a:r>
            <a:br>
              <a:rPr lang="it-IT" sz="1200" i="1" dirty="0">
                <a:solidFill>
                  <a:schemeClr val="tx1"/>
                </a:solidFill>
              </a:rPr>
            </a:br>
            <a:r>
              <a:rPr lang="it-IT" sz="1200" i="1" dirty="0">
                <a:solidFill>
                  <a:schemeClr val="tx1"/>
                </a:solidFill>
              </a:rPr>
              <a:t>- Calcolo del </a:t>
            </a:r>
            <a:r>
              <a:rPr lang="it-IT" sz="1200" i="1" dirty="0" err="1">
                <a:solidFill>
                  <a:schemeClr val="tx1"/>
                </a:solidFill>
              </a:rPr>
              <a:t>pH</a:t>
            </a:r>
            <a:r>
              <a:rPr lang="it-IT" sz="1200" i="1" dirty="0">
                <a:solidFill>
                  <a:schemeClr val="tx1"/>
                </a:solidFill>
              </a:rPr>
              <a:t>, soluzioni tampone e loro preparazioni in reazioni di mescolamento</a:t>
            </a:r>
            <a:br>
              <a:rPr lang="it-IT" sz="1200" i="1" dirty="0">
                <a:solidFill>
                  <a:schemeClr val="tx1"/>
                </a:solidFill>
              </a:rPr>
            </a:br>
            <a:r>
              <a:rPr lang="it-IT" sz="1200" i="1" dirty="0">
                <a:solidFill>
                  <a:schemeClr val="tx1"/>
                </a:solidFill>
              </a:rPr>
              <a:t>- Chimica inorganica descrittiva</a:t>
            </a:r>
            <a:br>
              <a:rPr lang="it-IT" sz="1200" i="1" dirty="0">
                <a:solidFill>
                  <a:schemeClr val="tx1"/>
                </a:solidFill>
              </a:rPr>
            </a:br>
            <a:r>
              <a:rPr lang="it-IT" sz="1200" i="1" dirty="0">
                <a:solidFill>
                  <a:schemeClr val="tx1"/>
                </a:solidFill>
              </a:rPr>
              <a:t>- Teoria atomica e del legame (quindi VB e OM)</a:t>
            </a:r>
            <a:br>
              <a:rPr lang="it-IT" sz="1200" i="1" dirty="0">
                <a:solidFill>
                  <a:schemeClr val="tx1"/>
                </a:solidFill>
              </a:rPr>
            </a:br>
            <a:r>
              <a:rPr lang="it-IT" sz="1200" i="1" dirty="0">
                <a:solidFill>
                  <a:schemeClr val="tx1"/>
                </a:solidFill>
              </a:rPr>
              <a:t>- La teoria acido -base di Lewis, fondamentale sia per la chimica organica che per i composti di coordinazione</a:t>
            </a:r>
            <a:br>
              <a:rPr lang="it-IT" sz="1200" i="1" dirty="0">
                <a:solidFill>
                  <a:schemeClr val="tx1"/>
                </a:solidFill>
              </a:rPr>
            </a:br>
            <a:r>
              <a:rPr lang="it-IT" sz="1200" i="1" dirty="0">
                <a:solidFill>
                  <a:schemeClr val="tx1"/>
                </a:solidFill>
              </a:rPr>
              <a:t>- Approfondimenti di elettrochimica e cinetica</a:t>
            </a:r>
            <a:br>
              <a:rPr lang="it-IT" sz="1200" i="1" dirty="0">
                <a:solidFill>
                  <a:schemeClr val="tx1"/>
                </a:solidFill>
              </a:rPr>
            </a:br>
            <a:r>
              <a:rPr lang="it-IT" sz="1200" i="1" dirty="0">
                <a:solidFill>
                  <a:schemeClr val="tx1"/>
                </a:solidFill>
              </a:rPr>
              <a:t>- Approfondimenti sulla reattività dei gruppi della tavola periodica.</a:t>
            </a:r>
          </a:p>
          <a:p>
            <a:endParaRPr lang="it-IT" sz="1200" b="1" dirty="0" err="1">
              <a:solidFill>
                <a:schemeClr val="tx1"/>
              </a:solidFill>
              <a:latin typeface="Comic Sans MS" pitchFamily="66" charset="0"/>
            </a:endParaRPr>
          </a:p>
        </p:txBody>
      </p:sp>
      <p:sp>
        <p:nvSpPr>
          <p:cNvPr id="4" name="Rettangolo 3">
            <a:extLst>
              <a:ext uri="{FF2B5EF4-FFF2-40B4-BE49-F238E27FC236}">
                <a16:creationId xmlns:a16="http://schemas.microsoft.com/office/drawing/2014/main" id="{6ECFE6AB-D464-4EF3-9D72-53F6FDEE6735}"/>
              </a:ext>
            </a:extLst>
          </p:cNvPr>
          <p:cNvSpPr/>
          <p:nvPr/>
        </p:nvSpPr>
        <p:spPr>
          <a:xfrm>
            <a:off x="0" y="4321752"/>
            <a:ext cx="5260578" cy="276999"/>
          </a:xfrm>
          <a:prstGeom prst="rect">
            <a:avLst/>
          </a:prstGeom>
        </p:spPr>
        <p:txBody>
          <a:bodyPr wrap="square">
            <a:spAutoFit/>
          </a:bodyPr>
          <a:lstStyle/>
          <a:p>
            <a:r>
              <a:rPr lang="it-IT" sz="1200" i="1" dirty="0">
                <a:solidFill>
                  <a:srgbClr val="0000FF"/>
                </a:solidFill>
              </a:rPr>
              <a:t>https://www.dsv.unimore.it/it/didattica/corsi-di-laurea-magistrale-cu/ctf</a:t>
            </a:r>
          </a:p>
        </p:txBody>
      </p:sp>
      <p:sp>
        <p:nvSpPr>
          <p:cNvPr id="5" name="Rettangolo 4">
            <a:extLst>
              <a:ext uri="{FF2B5EF4-FFF2-40B4-BE49-F238E27FC236}">
                <a16:creationId xmlns:a16="http://schemas.microsoft.com/office/drawing/2014/main" id="{56CB1759-D337-4690-B034-5EA263E2BED7}"/>
              </a:ext>
            </a:extLst>
          </p:cNvPr>
          <p:cNvSpPr/>
          <p:nvPr/>
        </p:nvSpPr>
        <p:spPr bwMode="auto">
          <a:xfrm>
            <a:off x="79202" y="82787"/>
            <a:ext cx="7056784" cy="4515964"/>
          </a:xfrm>
          <a:prstGeom prst="rect">
            <a:avLst/>
          </a:prstGeom>
          <a:solidFill>
            <a:srgbClr val="FF99FF">
              <a:alpha val="72000"/>
            </a:srgbClr>
          </a:solidFill>
          <a:ln w="9525" cap="flat" cmpd="sng" algn="ctr">
            <a:solidFill>
              <a:srgbClr val="D6009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02400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DDD68A0-14DD-4DF6-B68E-56678B499739}"/>
              </a:ext>
            </a:extLst>
          </p:cNvPr>
          <p:cNvSpPr txBox="1"/>
          <p:nvPr/>
        </p:nvSpPr>
        <p:spPr>
          <a:xfrm>
            <a:off x="501499" y="108521"/>
            <a:ext cx="6287949" cy="542375"/>
          </a:xfrm>
          <a:prstGeom prst="rect">
            <a:avLst/>
          </a:prstGeom>
          <a:solidFill>
            <a:srgbClr val="F83008"/>
          </a:solidFill>
        </p:spPr>
        <p:txBody>
          <a:bodyPr wrap="square" lIns="95171" tIns="47585" rIns="95171" bIns="47585" rtlCol="0">
            <a:spAutoFit/>
          </a:bodyPr>
          <a:lstStyle/>
          <a:p>
            <a:pPr algn="ctr"/>
            <a:r>
              <a:rPr lang="it-IT" sz="2900" dirty="0">
                <a:latin typeface="Arial" panose="020B0604020202020204" pitchFamily="34" charset="0"/>
                <a:cs typeface="Arial" panose="020B0604020202020204" pitchFamily="34" charset="0"/>
              </a:rPr>
              <a:t>Partecipare alle lezioni</a:t>
            </a:r>
          </a:p>
        </p:txBody>
      </p:sp>
      <p:sp>
        <p:nvSpPr>
          <p:cNvPr id="3" name="Rettangolo 2">
            <a:extLst>
              <a:ext uri="{FF2B5EF4-FFF2-40B4-BE49-F238E27FC236}">
                <a16:creationId xmlns:a16="http://schemas.microsoft.com/office/drawing/2014/main" id="{D00C5150-0F69-4EFD-BD92-7F163AA5F081}"/>
              </a:ext>
            </a:extLst>
          </p:cNvPr>
          <p:cNvSpPr/>
          <p:nvPr/>
        </p:nvSpPr>
        <p:spPr>
          <a:xfrm>
            <a:off x="144459" y="900609"/>
            <a:ext cx="6926270" cy="3416320"/>
          </a:xfrm>
          <a:prstGeom prst="rect">
            <a:avLst/>
          </a:prstGeom>
        </p:spPr>
        <p:txBody>
          <a:bodyPr wrap="square">
            <a:spAutoFit/>
          </a:bodyPr>
          <a:lstStyle/>
          <a:p>
            <a:pP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dirty="0">
              <a:solidFill>
                <a:srgbClr val="0000FF"/>
              </a:solidFill>
            </a:endParaRPr>
          </a:p>
          <a:p>
            <a:pP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b="1" i="1" dirty="0">
                <a:solidFill>
                  <a:schemeClr val="accent2"/>
                </a:solidFill>
              </a:rPr>
              <a:t>La frequenza al corso di studio in CTF è obbligatoria </a:t>
            </a:r>
            <a:r>
              <a:rPr lang="it-IT" i="1" dirty="0">
                <a:solidFill>
                  <a:schemeClr val="accent2"/>
                </a:solidFill>
              </a:rPr>
              <a:t>ai sensi della direttiva 2005/36/CE e successive modifiche.</a:t>
            </a:r>
          </a:p>
          <a:p>
            <a:pP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i="1" dirty="0">
              <a:solidFill>
                <a:schemeClr val="accent2"/>
              </a:solidFill>
            </a:endParaRPr>
          </a:p>
          <a:p>
            <a:pPr marL="285750" indent="-285750">
              <a:buFont typeface="Wingdings" panose="05000000000000000000" pitchFamily="2" charset="2"/>
              <a:buChar char="q"/>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i="1" dirty="0">
                <a:solidFill>
                  <a:schemeClr val="accent2"/>
                </a:solidFill>
              </a:rPr>
              <a:t>Per gli insegnamenti che prevedono lo svolgimento di esercitazioni di laboratorio istituzionali, l'attestazione di frequenza, che costituisce condizione necessaria per l'ammissione all'esame, è ottenuta presenziando ad almeno </a:t>
            </a:r>
            <a:r>
              <a:rPr lang="it-IT" b="1" i="1" dirty="0">
                <a:solidFill>
                  <a:schemeClr val="accent2"/>
                </a:solidFill>
              </a:rPr>
              <a:t>l'80% delle esercitazioni</a:t>
            </a:r>
            <a:r>
              <a:rPr lang="it-IT" i="1" dirty="0">
                <a:solidFill>
                  <a:schemeClr val="accent2"/>
                </a:solidFill>
              </a:rPr>
              <a:t>. </a:t>
            </a:r>
          </a:p>
          <a:p>
            <a:pPr marL="285750" indent="-285750">
              <a:buFont typeface="Wingdings" panose="05000000000000000000" pitchFamily="2" charset="2"/>
              <a:buChar char="q"/>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i="1" dirty="0">
                <a:solidFill>
                  <a:schemeClr val="accent2"/>
                </a:solidFill>
              </a:rPr>
              <a:t>Per gli altri insegnamenti la verifica delle presenze è a discrezione dei/delle docenti secondo quanto indicato nella scheda dell’insegnamento.</a:t>
            </a:r>
            <a:endParaRPr lang="it-IT" altLang="it-IT" i="1" dirty="0">
              <a:solidFill>
                <a:schemeClr val="accent2"/>
              </a:solidFill>
            </a:endParaRPr>
          </a:p>
        </p:txBody>
      </p:sp>
    </p:spTree>
    <p:extLst>
      <p:ext uri="{BB962C8B-B14F-4D97-AF65-F5344CB8AC3E}">
        <p14:creationId xmlns:p14="http://schemas.microsoft.com/office/powerpoint/2010/main" val="161947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rot="10800000">
            <a:off x="1255977" y="1165509"/>
            <a:ext cx="5361286" cy="250332"/>
          </a:xfrm>
          <a:prstGeom prst="rect">
            <a:avLst/>
          </a:prstGeom>
          <a:noFill/>
          <a:ln w="9525">
            <a:noFill/>
            <a:miter lim="800000"/>
            <a:headEnd/>
            <a:tailEnd/>
          </a:ln>
        </p:spPr>
        <p:txBody>
          <a:bodyPr rot="10800000" wrap="none" lIns="95171" tIns="47585" rIns="95171" bIns="47585" anchor="ctr"/>
          <a:lstStyle/>
          <a:p>
            <a:endParaRPr lang="it-IT">
              <a:solidFill>
                <a:srgbClr val="002060"/>
              </a:solidFill>
            </a:endParaRPr>
          </a:p>
        </p:txBody>
      </p:sp>
      <p:sp>
        <p:nvSpPr>
          <p:cNvPr id="8" name="CasellaDiTesto 7">
            <a:extLst>
              <a:ext uri="{FF2B5EF4-FFF2-40B4-BE49-F238E27FC236}">
                <a16:creationId xmlns:a16="http://schemas.microsoft.com/office/drawing/2014/main" id="{4FCC3E25-7EF3-1648-BB5A-89A781E31906}"/>
              </a:ext>
            </a:extLst>
          </p:cNvPr>
          <p:cNvSpPr txBox="1"/>
          <p:nvPr/>
        </p:nvSpPr>
        <p:spPr>
          <a:xfrm>
            <a:off x="507796" y="18450"/>
            <a:ext cx="6109467" cy="542375"/>
          </a:xfrm>
          <a:prstGeom prst="rect">
            <a:avLst/>
          </a:prstGeom>
          <a:solidFill>
            <a:srgbClr val="F83008"/>
          </a:solidFill>
        </p:spPr>
        <p:txBody>
          <a:bodyPr wrap="square" lIns="95171" tIns="47585" rIns="95171" bIns="47585" rtlCol="0">
            <a:spAutoFit/>
          </a:bodyPr>
          <a:lstStyle/>
          <a:p>
            <a:pPr algn="ctr"/>
            <a:r>
              <a:rPr lang="it-IT" sz="2900" dirty="0">
                <a:latin typeface="Arial" panose="020B0604020202020204" pitchFamily="34" charset="0"/>
                <a:cs typeface="Arial" panose="020B0604020202020204" pitchFamily="34" charset="0"/>
              </a:rPr>
              <a:t>Partecipare alle lezioni del I anno</a:t>
            </a:r>
          </a:p>
        </p:txBody>
      </p:sp>
      <p:sp>
        <p:nvSpPr>
          <p:cNvPr id="18435" name="Text Box 3"/>
          <p:cNvSpPr txBox="1">
            <a:spLocks noChangeArrowheads="1"/>
          </p:cNvSpPr>
          <p:nvPr/>
        </p:nvSpPr>
        <p:spPr bwMode="auto">
          <a:xfrm>
            <a:off x="507796" y="967714"/>
            <a:ext cx="1641137" cy="896256"/>
          </a:xfrm>
          <a:prstGeom prst="rect">
            <a:avLst/>
          </a:prstGeom>
          <a:noFill/>
          <a:ln w="9525">
            <a:noFill/>
            <a:miter lim="800000"/>
            <a:headEnd/>
            <a:tailEnd/>
          </a:ln>
        </p:spPr>
        <p:txBody>
          <a:bodyPr wrap="square" lIns="95102" tIns="47554" rIns="95102" bIns="47554">
            <a:spAutoFit/>
          </a:bodyPr>
          <a:lstStyle/>
          <a:p>
            <a:pP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b="1" u="sng" dirty="0">
                <a:solidFill>
                  <a:srgbClr val="FF3300"/>
                </a:solidFill>
                <a:effectLst>
                  <a:outerShdw blurRad="38100" dist="38100" dir="2700000" algn="tl">
                    <a:srgbClr val="000000">
                      <a:alpha val="43137"/>
                    </a:srgbClr>
                  </a:outerShdw>
                </a:effectLst>
              </a:rPr>
              <a:t>CTF</a:t>
            </a:r>
            <a:r>
              <a:rPr lang="it-IT" altLang="it-IT" b="1" dirty="0">
                <a:solidFill>
                  <a:srgbClr val="FF3300"/>
                </a:solidFill>
              </a:rPr>
              <a:t> </a:t>
            </a:r>
            <a:r>
              <a:rPr lang="it-IT" altLang="it-IT" sz="1600" b="1" dirty="0">
                <a:solidFill>
                  <a:srgbClr val="FF3300"/>
                </a:solidFill>
              </a:rPr>
              <a:t>nuovo ordinamento</a:t>
            </a:r>
          </a:p>
          <a:p>
            <a:pP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b="1" u="sng" dirty="0">
              <a:solidFill>
                <a:srgbClr val="FF3300"/>
              </a:solidFill>
              <a:latin typeface="+mn-lt"/>
            </a:endParaRPr>
          </a:p>
        </p:txBody>
      </p:sp>
      <p:sp>
        <p:nvSpPr>
          <p:cNvPr id="9" name="Text Box 3">
            <a:extLst>
              <a:ext uri="{FF2B5EF4-FFF2-40B4-BE49-F238E27FC236}">
                <a16:creationId xmlns:a16="http://schemas.microsoft.com/office/drawing/2014/main" id="{FAA0F0D3-5AB7-4F39-81A8-D61E8BF465F8}"/>
              </a:ext>
            </a:extLst>
          </p:cNvPr>
          <p:cNvSpPr txBox="1">
            <a:spLocks noChangeArrowheads="1"/>
          </p:cNvSpPr>
          <p:nvPr/>
        </p:nvSpPr>
        <p:spPr bwMode="auto">
          <a:xfrm>
            <a:off x="223172" y="3073335"/>
            <a:ext cx="2205661" cy="1450254"/>
          </a:xfrm>
          <a:prstGeom prst="rect">
            <a:avLst/>
          </a:prstGeom>
          <a:noFill/>
          <a:ln w="9525">
            <a:noFill/>
            <a:miter lim="800000"/>
            <a:headEnd/>
            <a:tailEnd/>
          </a:ln>
        </p:spPr>
        <p:txBody>
          <a:bodyPr wrap="square" lIns="95102" tIns="47554" rIns="95102" bIns="47554">
            <a:spAutoFit/>
          </a:bodyPr>
          <a:lstStyle/>
          <a:p>
            <a:pP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100" b="1" dirty="0">
                <a:solidFill>
                  <a:srgbClr val="FF3300"/>
                </a:solidFill>
              </a:rPr>
              <a:t>Orario provvisorio </a:t>
            </a:r>
            <a:r>
              <a:rPr lang="it-IT" altLang="it-IT" sz="1100" b="1" dirty="0">
                <a:solidFill>
                  <a:srgbClr val="0000FF"/>
                </a:solidFill>
                <a:hlinkClick r:id="rId3">
                  <a:extLst>
                    <a:ext uri="{A12FA001-AC4F-418D-AE19-62706E023703}">
                      <ahyp:hlinkClr xmlns:ahyp="http://schemas.microsoft.com/office/drawing/2018/hyperlinkcolor" val="tx"/>
                    </a:ext>
                  </a:extLst>
                </a:hlinkClick>
              </a:rPr>
              <a:t>https://www.orariolezioni.unimore.it/Orario/Dipartimento_di_Scienze_della_Vita_-_Sede_Modena/2025-2026/2250/index.html#</a:t>
            </a:r>
            <a:endParaRPr lang="it-IT" altLang="it-IT" sz="1100" b="1" dirty="0">
              <a:solidFill>
                <a:srgbClr val="0000FF"/>
              </a:solidFill>
            </a:endParaRPr>
          </a:p>
          <a:p>
            <a:pP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sz="1100" b="1" dirty="0">
              <a:solidFill>
                <a:schemeClr val="accent2"/>
              </a:solidFill>
            </a:endParaRPr>
          </a:p>
          <a:p>
            <a:pP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sz="1100" dirty="0">
              <a:solidFill>
                <a:srgbClr val="0000FF"/>
              </a:solidFill>
              <a:latin typeface="+mn-lt"/>
            </a:endParaRPr>
          </a:p>
        </p:txBody>
      </p:sp>
      <p:grpSp>
        <p:nvGrpSpPr>
          <p:cNvPr id="5" name="Gruppo 4">
            <a:extLst>
              <a:ext uri="{FF2B5EF4-FFF2-40B4-BE49-F238E27FC236}">
                <a16:creationId xmlns:a16="http://schemas.microsoft.com/office/drawing/2014/main" id="{57B6DA72-C751-4DFF-B925-E7DF0D97D98C}"/>
              </a:ext>
            </a:extLst>
          </p:cNvPr>
          <p:cNvGrpSpPr/>
          <p:nvPr/>
        </p:nvGrpSpPr>
        <p:grpSpPr>
          <a:xfrm>
            <a:off x="2410195" y="560825"/>
            <a:ext cx="4688651" cy="4012192"/>
            <a:chOff x="2043464" y="650896"/>
            <a:chExt cx="4968552" cy="4221453"/>
          </a:xfrm>
        </p:grpSpPr>
        <p:pic>
          <p:nvPicPr>
            <p:cNvPr id="2" name="Immagine 1">
              <a:extLst>
                <a:ext uri="{FF2B5EF4-FFF2-40B4-BE49-F238E27FC236}">
                  <a16:creationId xmlns:a16="http://schemas.microsoft.com/office/drawing/2014/main" id="{3AC82F2A-25A0-4ACD-BAB0-0FE1917EB5EC}"/>
                </a:ext>
              </a:extLst>
            </p:cNvPr>
            <p:cNvPicPr>
              <a:picLocks noChangeAspect="1"/>
            </p:cNvPicPr>
            <p:nvPr/>
          </p:nvPicPr>
          <p:blipFill rotWithShape="1">
            <a:blip r:embed="rId4"/>
            <a:srcRect l="16068" t="25160" r="17408" b="9193"/>
            <a:stretch/>
          </p:blipFill>
          <p:spPr>
            <a:xfrm>
              <a:off x="2127796" y="650896"/>
              <a:ext cx="4799889" cy="2664296"/>
            </a:xfrm>
            <a:prstGeom prst="rect">
              <a:avLst/>
            </a:prstGeom>
          </p:spPr>
        </p:pic>
        <p:pic>
          <p:nvPicPr>
            <p:cNvPr id="4" name="Immagine 3">
              <a:extLst>
                <a:ext uri="{FF2B5EF4-FFF2-40B4-BE49-F238E27FC236}">
                  <a16:creationId xmlns:a16="http://schemas.microsoft.com/office/drawing/2014/main" id="{A16D33B3-FEC1-4476-92E3-B49B077AC25F}"/>
                </a:ext>
              </a:extLst>
            </p:cNvPr>
            <p:cNvPicPr>
              <a:picLocks noChangeAspect="1"/>
            </p:cNvPicPr>
            <p:nvPr/>
          </p:nvPicPr>
          <p:blipFill rotWithShape="1">
            <a:blip r:embed="rId5"/>
            <a:srcRect l="15070" t="48226" r="16068" b="12627"/>
            <a:stretch/>
          </p:blipFill>
          <p:spPr>
            <a:xfrm>
              <a:off x="2043464" y="3283543"/>
              <a:ext cx="4968552" cy="1588806"/>
            </a:xfrm>
            <a:prstGeom prst="rect">
              <a:avLst/>
            </a:prstGeom>
          </p:spPr>
        </p:pic>
      </p:grpSp>
    </p:spTree>
    <p:extLst>
      <p:ext uri="{BB962C8B-B14F-4D97-AF65-F5344CB8AC3E}">
        <p14:creationId xmlns:p14="http://schemas.microsoft.com/office/powerpoint/2010/main" val="187468582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rot="10800000">
            <a:off x="1255977" y="1165509"/>
            <a:ext cx="5361286" cy="250332"/>
          </a:xfrm>
          <a:prstGeom prst="rect">
            <a:avLst/>
          </a:prstGeom>
          <a:noFill/>
          <a:ln w="9525">
            <a:noFill/>
            <a:miter lim="800000"/>
            <a:headEnd/>
            <a:tailEnd/>
          </a:ln>
        </p:spPr>
        <p:txBody>
          <a:bodyPr rot="10800000" wrap="none" lIns="95171" tIns="47585" rIns="95171" bIns="47585" anchor="ctr"/>
          <a:lstStyle/>
          <a:p>
            <a:endParaRPr lang="it-IT">
              <a:solidFill>
                <a:srgbClr val="002060"/>
              </a:solidFill>
            </a:endParaRPr>
          </a:p>
        </p:txBody>
      </p:sp>
      <p:sp>
        <p:nvSpPr>
          <p:cNvPr id="18435" name="Text Box 3"/>
          <p:cNvSpPr txBox="1">
            <a:spLocks noChangeArrowheads="1"/>
          </p:cNvSpPr>
          <p:nvPr/>
        </p:nvSpPr>
        <p:spPr bwMode="auto">
          <a:xfrm>
            <a:off x="352567" y="900609"/>
            <a:ext cx="6264696" cy="1758030"/>
          </a:xfrm>
          <a:prstGeom prst="rect">
            <a:avLst/>
          </a:prstGeom>
          <a:noFill/>
          <a:ln w="9525">
            <a:noFill/>
            <a:miter lim="800000"/>
            <a:headEnd/>
            <a:tailEnd/>
          </a:ln>
        </p:spPr>
        <p:txBody>
          <a:bodyPr wrap="square" lIns="95102" tIns="47554" rIns="95102" bIns="47554">
            <a:spAutoFit/>
          </a:bodyPr>
          <a:lstStyle/>
          <a:p>
            <a:pPr marL="285750" indent="-285750">
              <a:buFont typeface="Arial"/>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dirty="0">
                <a:solidFill>
                  <a:schemeClr val="tx1">
                    <a:lumMod val="85000"/>
                    <a:lumOff val="15000"/>
                  </a:schemeClr>
                </a:solidFill>
                <a:latin typeface="+mn-lt"/>
              </a:rPr>
              <a:t>Solo insegnamenti teorici</a:t>
            </a:r>
          </a:p>
          <a:p>
            <a:pPr marL="285750" indent="-285750">
              <a:buFont typeface="Arial"/>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dirty="0">
              <a:solidFill>
                <a:schemeClr val="tx1">
                  <a:lumMod val="85000"/>
                  <a:lumOff val="15000"/>
                </a:schemeClr>
              </a:solidFill>
              <a:latin typeface="+mn-lt"/>
            </a:endParaRPr>
          </a:p>
          <a:p>
            <a:pPr marL="285750" indent="-285750">
              <a:buFont typeface="Arial"/>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dirty="0">
                <a:solidFill>
                  <a:schemeClr val="tx1">
                    <a:lumMod val="85000"/>
                    <a:lumOff val="15000"/>
                  </a:schemeClr>
                </a:solidFill>
                <a:latin typeface="+mn-lt"/>
              </a:rPr>
              <a:t>Solo insegnamenti fondamentali (no a scelta)</a:t>
            </a:r>
          </a:p>
          <a:p>
            <a:pPr marL="285750" indent="-285750">
              <a:buFont typeface="Arial"/>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dirty="0">
              <a:solidFill>
                <a:schemeClr val="tx1">
                  <a:lumMod val="85000"/>
                  <a:lumOff val="15000"/>
                </a:schemeClr>
              </a:solidFill>
              <a:latin typeface="+mn-lt"/>
            </a:endParaRPr>
          </a:p>
          <a:p>
            <a:pPr marL="285750" indent="-285750">
              <a:buFont typeface="Arial"/>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dirty="0">
                <a:solidFill>
                  <a:schemeClr val="tx1">
                    <a:lumMod val="85000"/>
                    <a:lumOff val="15000"/>
                  </a:schemeClr>
                </a:solidFill>
                <a:latin typeface="+mn-lt"/>
              </a:rPr>
              <a:t>Tutti gli insegnamenti del II semestre sono in presenza</a:t>
            </a:r>
          </a:p>
          <a:p>
            <a:pPr marL="285750" indent="-285750">
              <a:buFont typeface="Arial"/>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dirty="0">
              <a:solidFill>
                <a:srgbClr val="0000FF"/>
              </a:solidFill>
              <a:latin typeface="+mn-lt"/>
            </a:endParaRPr>
          </a:p>
        </p:txBody>
      </p:sp>
      <p:sp>
        <p:nvSpPr>
          <p:cNvPr id="6" name="CasellaDiTesto 5"/>
          <p:cNvSpPr txBox="1"/>
          <p:nvPr/>
        </p:nvSpPr>
        <p:spPr>
          <a:xfrm>
            <a:off x="501499" y="108521"/>
            <a:ext cx="6287949" cy="542375"/>
          </a:xfrm>
          <a:prstGeom prst="rect">
            <a:avLst/>
          </a:prstGeom>
          <a:solidFill>
            <a:srgbClr val="F83008"/>
          </a:solidFill>
        </p:spPr>
        <p:txBody>
          <a:bodyPr wrap="square" lIns="95171" tIns="47585" rIns="95171" bIns="47585" rtlCol="0">
            <a:spAutoFit/>
          </a:bodyPr>
          <a:lstStyle/>
          <a:p>
            <a:pPr algn="ctr"/>
            <a:r>
              <a:rPr lang="it-IT" sz="2900" dirty="0">
                <a:latin typeface="Arial" panose="020B0604020202020204" pitchFamily="34" charset="0"/>
                <a:cs typeface="Arial" panose="020B0604020202020204" pitchFamily="34" charset="0"/>
              </a:rPr>
              <a:t>Partecipare alle lezioni del I anno</a:t>
            </a:r>
          </a:p>
        </p:txBody>
      </p:sp>
    </p:spTree>
    <p:extLst>
      <p:ext uri="{BB962C8B-B14F-4D97-AF65-F5344CB8AC3E}">
        <p14:creationId xmlns:p14="http://schemas.microsoft.com/office/powerpoint/2010/main" val="11313872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542375"/>
          </a:xfrm>
          <a:prstGeom prst="rect">
            <a:avLst/>
          </a:prstGeom>
          <a:solidFill>
            <a:srgbClr val="F83008"/>
          </a:solidFill>
        </p:spPr>
        <p:txBody>
          <a:bodyPr wrap="square" lIns="95171" tIns="47585" rIns="95171" bIns="47585" rtlCol="0">
            <a:spAutoFit/>
          </a:bodyPr>
          <a:lstStyle/>
          <a:p>
            <a:pPr algn="ctr"/>
            <a:r>
              <a:rPr lang="it-IT" sz="2900" dirty="0">
                <a:latin typeface="Arial" panose="020B0604020202020204" pitchFamily="34" charset="0"/>
                <a:cs typeface="Arial" panose="020B0604020202020204" pitchFamily="34" charset="0"/>
              </a:rPr>
              <a:t>Partecipare alle lezioni del I anno</a:t>
            </a:r>
          </a:p>
        </p:txBody>
      </p:sp>
      <p:sp>
        <p:nvSpPr>
          <p:cNvPr id="2" name="CasellaDiTesto 1"/>
          <p:cNvSpPr txBox="1"/>
          <p:nvPr/>
        </p:nvSpPr>
        <p:spPr>
          <a:xfrm>
            <a:off x="267132" y="972617"/>
            <a:ext cx="6680924" cy="3443170"/>
          </a:xfrm>
          <a:prstGeom prst="rect">
            <a:avLst/>
          </a:prstGeom>
          <a:noFill/>
        </p:spPr>
        <p:txBody>
          <a:bodyPr wrap="square" lIns="95171" tIns="47585" rIns="95171" bIns="47585" rtlCol="0">
            <a:spAutoFit/>
          </a:bodyPr>
          <a:lstStyle/>
          <a:p>
            <a:pPr>
              <a:lnSpc>
                <a:spcPct val="150000"/>
              </a:lnSpc>
            </a:pPr>
            <a:r>
              <a:rPr lang="it-IT" sz="1700" b="1" dirty="0">
                <a:solidFill>
                  <a:srgbClr val="FF0000"/>
                </a:solidFill>
                <a:latin typeface="+mn-lt"/>
              </a:rPr>
              <a:t>MS Teams di MS Office</a:t>
            </a:r>
            <a:endParaRPr lang="it-IT" sz="1000" b="1" dirty="0">
              <a:solidFill>
                <a:srgbClr val="FF0000"/>
              </a:solidFill>
              <a:latin typeface="+mn-lt"/>
            </a:endParaRPr>
          </a:p>
          <a:p>
            <a:pPr defTabSz="332107">
              <a:tabLst>
                <a:tab pos="355239" algn="l"/>
                <a:tab pos="1034321" algn="l"/>
                <a:tab pos="1713405" algn="l"/>
                <a:tab pos="2394140" algn="l"/>
                <a:tab pos="3071570" algn="l"/>
                <a:tab pos="3753957" algn="l"/>
                <a:tab pos="4433041" algn="l"/>
                <a:tab pos="5112123" algn="l"/>
                <a:tab pos="5792859" algn="l"/>
                <a:tab pos="6470289" algn="l"/>
                <a:tab pos="7151025" algn="l"/>
                <a:tab pos="7828455" algn="l"/>
              </a:tabLst>
            </a:pPr>
            <a:r>
              <a:rPr lang="it-IT" sz="1600" b="1" u="sng" dirty="0">
                <a:solidFill>
                  <a:schemeClr val="tx1">
                    <a:lumMod val="85000"/>
                    <a:lumOff val="15000"/>
                  </a:schemeClr>
                </a:solidFill>
                <a:latin typeface="+mn-lt"/>
              </a:rPr>
              <a:t>1. Piattaforma unica </a:t>
            </a:r>
            <a:r>
              <a:rPr lang="it-IT" sz="1600" dirty="0">
                <a:solidFill>
                  <a:schemeClr val="tx1">
                    <a:lumMod val="85000"/>
                    <a:lumOff val="15000"/>
                  </a:schemeClr>
                </a:solidFill>
                <a:latin typeface="+mn-lt"/>
              </a:rPr>
              <a:t>per il materiale didattico (</a:t>
            </a:r>
            <a:r>
              <a:rPr lang="it-IT" altLang="it-IT" sz="1600" i="1" u="sng" dirty="0">
                <a:solidFill>
                  <a:schemeClr val="tx1">
                    <a:lumMod val="85000"/>
                    <a:lumOff val="15000"/>
                  </a:schemeClr>
                </a:solidFill>
                <a:latin typeface="+mn-lt"/>
                <a:cs typeface="Arial" charset="0"/>
              </a:rPr>
              <a:t>Istruzioni</a:t>
            </a:r>
            <a:r>
              <a:rPr lang="it-IT" altLang="it-IT" sz="1600" dirty="0">
                <a:solidFill>
                  <a:schemeClr val="tx1">
                    <a:lumMod val="85000"/>
                    <a:lumOff val="15000"/>
                  </a:schemeClr>
                </a:solidFill>
                <a:latin typeface="+mn-lt"/>
                <a:cs typeface="Arial" charset="0"/>
              </a:rPr>
              <a:t> su </a:t>
            </a:r>
            <a:r>
              <a:rPr lang="it-IT" altLang="it-IT" sz="1600" dirty="0">
                <a:solidFill>
                  <a:srgbClr val="0000FF"/>
                </a:solidFill>
                <a:latin typeface="+mn-lt"/>
                <a:cs typeface="Arial" charset="0"/>
              </a:rPr>
              <a:t>https://www.unimore.it/online/teams.html)</a:t>
            </a:r>
            <a:endParaRPr lang="it-IT" altLang="it-IT" sz="1600" dirty="0">
              <a:solidFill>
                <a:schemeClr val="tx1">
                  <a:lumMod val="85000"/>
                  <a:lumOff val="15000"/>
                </a:schemeClr>
              </a:solidFill>
              <a:latin typeface="+mn-lt"/>
              <a:cs typeface="Arial" charset="0"/>
            </a:endParaRPr>
          </a:p>
          <a:p>
            <a:pPr>
              <a:lnSpc>
                <a:spcPct val="150000"/>
              </a:lnSpc>
            </a:pPr>
            <a:r>
              <a:rPr lang="it-IT" sz="1600" dirty="0">
                <a:solidFill>
                  <a:schemeClr val="tx1">
                    <a:lumMod val="85000"/>
                    <a:lumOff val="15000"/>
                  </a:schemeClr>
                </a:solidFill>
                <a:latin typeface="+mn-lt"/>
              </a:rPr>
              <a:t>2. L'ambiente </a:t>
            </a:r>
            <a:r>
              <a:rPr lang="it-IT" sz="1600" b="1" dirty="0">
                <a:solidFill>
                  <a:schemeClr val="tx1">
                    <a:lumMod val="85000"/>
                    <a:lumOff val="15000"/>
                  </a:schemeClr>
                </a:solidFill>
                <a:latin typeface="+mn-lt"/>
              </a:rPr>
              <a:t>Teams</a:t>
            </a:r>
            <a:r>
              <a:rPr lang="it-IT" sz="1600" dirty="0">
                <a:solidFill>
                  <a:schemeClr val="tx1">
                    <a:lumMod val="85000"/>
                    <a:lumOff val="15000"/>
                  </a:schemeClr>
                </a:solidFill>
                <a:latin typeface="+mn-lt"/>
              </a:rPr>
              <a:t> è integrato con la piattaforma </a:t>
            </a:r>
            <a:r>
              <a:rPr lang="it-IT" sz="1600" b="1" dirty="0" err="1">
                <a:solidFill>
                  <a:schemeClr val="tx1">
                    <a:lumMod val="85000"/>
                    <a:lumOff val="15000"/>
                  </a:schemeClr>
                </a:solidFill>
                <a:latin typeface="+mn-lt"/>
              </a:rPr>
              <a:t>Moodle</a:t>
            </a:r>
            <a:endParaRPr lang="it-IT" sz="1600" b="1" dirty="0">
              <a:solidFill>
                <a:schemeClr val="tx1">
                  <a:lumMod val="85000"/>
                  <a:lumOff val="15000"/>
                </a:schemeClr>
              </a:solidFill>
              <a:latin typeface="+mn-lt"/>
            </a:endParaRPr>
          </a:p>
          <a:p>
            <a:pPr>
              <a:lnSpc>
                <a:spcPct val="150000"/>
              </a:lnSpc>
            </a:pPr>
            <a:r>
              <a:rPr lang="it-IT" altLang="it-IT" sz="1600" dirty="0">
                <a:solidFill>
                  <a:srgbClr val="FF0000"/>
                </a:solidFill>
                <a:latin typeface="+mn-lt"/>
                <a:cs typeface="Arial" charset="0"/>
              </a:rPr>
              <a:t>3. Il pacchetto </a:t>
            </a:r>
            <a:r>
              <a:rPr lang="it-IT" altLang="it-IT" sz="1600" b="1" dirty="0">
                <a:solidFill>
                  <a:srgbClr val="FF0000"/>
                </a:solidFill>
                <a:latin typeface="+mn-lt"/>
                <a:cs typeface="Arial" charset="0"/>
              </a:rPr>
              <a:t>MS Office è </a:t>
            </a:r>
            <a:r>
              <a:rPr lang="it-IT" altLang="it-IT" sz="1600" dirty="0">
                <a:solidFill>
                  <a:srgbClr val="FF0000"/>
                </a:solidFill>
                <a:latin typeface="+mn-lt"/>
                <a:cs typeface="Arial" charset="0"/>
              </a:rPr>
              <a:t>gratuito per tutti gli studenti:</a:t>
            </a:r>
            <a:endParaRPr lang="it-IT" altLang="it-IT" sz="1600" dirty="0">
              <a:solidFill>
                <a:srgbClr val="002060"/>
              </a:solidFill>
              <a:latin typeface="+mn-lt"/>
              <a:cs typeface="Arial" charset="0"/>
            </a:endParaRPr>
          </a:p>
          <a:p>
            <a:pPr defTabSz="332107">
              <a:tabLst>
                <a:tab pos="355239" algn="l"/>
                <a:tab pos="1034321" algn="l"/>
                <a:tab pos="1713405" algn="l"/>
                <a:tab pos="2394140" algn="l"/>
                <a:tab pos="3071570" algn="l"/>
                <a:tab pos="3753957" algn="l"/>
                <a:tab pos="4433041" algn="l"/>
                <a:tab pos="5112123" algn="l"/>
                <a:tab pos="5792859" algn="l"/>
                <a:tab pos="6470289" algn="l"/>
                <a:tab pos="7151025" algn="l"/>
                <a:tab pos="7828455" algn="l"/>
              </a:tabLst>
            </a:pPr>
            <a:r>
              <a:rPr lang="it-IT" altLang="it-IT" sz="1600" dirty="0">
                <a:solidFill>
                  <a:schemeClr val="tx1">
                    <a:lumMod val="85000"/>
                    <a:lumOff val="15000"/>
                  </a:schemeClr>
                </a:solidFill>
                <a:latin typeface="+mn-lt"/>
                <a:cs typeface="Arial" charset="0"/>
              </a:rPr>
              <a:t>Per </a:t>
            </a:r>
            <a:r>
              <a:rPr lang="it-IT" altLang="it-IT" sz="1600" i="1" u="sng" dirty="0">
                <a:solidFill>
                  <a:schemeClr val="tx1">
                    <a:lumMod val="85000"/>
                    <a:lumOff val="15000"/>
                  </a:schemeClr>
                </a:solidFill>
                <a:latin typeface="+mn-lt"/>
                <a:cs typeface="Arial" charset="0"/>
              </a:rPr>
              <a:t>scaricarlo</a:t>
            </a:r>
            <a:r>
              <a:rPr lang="it-IT" altLang="it-IT" sz="1600" dirty="0">
                <a:solidFill>
                  <a:schemeClr val="tx1">
                    <a:lumMod val="85000"/>
                    <a:lumOff val="15000"/>
                  </a:schemeClr>
                </a:solidFill>
                <a:latin typeface="+mn-lt"/>
                <a:cs typeface="Arial" charset="0"/>
              </a:rPr>
              <a:t> sul proprio computer basta seguire le istruzioni nella pagina </a:t>
            </a:r>
            <a:r>
              <a:rPr lang="it-IT" altLang="it-IT" sz="1600" dirty="0">
                <a:solidFill>
                  <a:schemeClr val="accent2"/>
                </a:solidFill>
                <a:latin typeface="+mn-lt"/>
                <a:cs typeface="Arial" charset="0"/>
                <a:hlinkClick r:id="rId3">
                  <a:extLst>
                    <a:ext uri="{A12FA001-AC4F-418D-AE19-62706E023703}">
                      <ahyp:hlinkClr xmlns:ahyp="http://schemas.microsoft.com/office/drawing/2018/hyperlinkcolor" val="tx"/>
                    </a:ext>
                  </a:extLst>
                </a:hlinkClick>
              </a:rPr>
              <a:t>www.office.com</a:t>
            </a:r>
            <a:r>
              <a:rPr lang="it-IT" altLang="it-IT" sz="1600" dirty="0">
                <a:solidFill>
                  <a:srgbClr val="0000FF"/>
                </a:solidFill>
                <a:latin typeface="+mn-lt"/>
                <a:cs typeface="Arial" charset="0"/>
              </a:rPr>
              <a:t>.  </a:t>
            </a:r>
            <a:r>
              <a:rPr lang="it-IT" altLang="it-IT" sz="1600" dirty="0">
                <a:solidFill>
                  <a:schemeClr val="tx1">
                    <a:lumMod val="85000"/>
                    <a:lumOff val="15000"/>
                  </a:schemeClr>
                </a:solidFill>
                <a:latin typeface="+mn-lt"/>
                <a:cs typeface="Arial" charset="0"/>
              </a:rPr>
              <a:t>In alto a destra c’è il pulsante “installa office”</a:t>
            </a:r>
          </a:p>
          <a:p>
            <a:pPr defTabSz="332107">
              <a:tabLst>
                <a:tab pos="355239" algn="l"/>
                <a:tab pos="1034321" algn="l"/>
                <a:tab pos="1713405" algn="l"/>
                <a:tab pos="2394140" algn="l"/>
                <a:tab pos="3071570" algn="l"/>
                <a:tab pos="3753957" algn="l"/>
                <a:tab pos="4433041" algn="l"/>
                <a:tab pos="5112123" algn="l"/>
                <a:tab pos="5792859" algn="l"/>
                <a:tab pos="6470289" algn="l"/>
                <a:tab pos="7151025" algn="l"/>
                <a:tab pos="7828455" algn="l"/>
              </a:tabLst>
            </a:pPr>
            <a:endParaRPr lang="it-IT" altLang="it-IT" sz="1600" dirty="0">
              <a:solidFill>
                <a:schemeClr val="tx1">
                  <a:lumMod val="85000"/>
                  <a:lumOff val="15000"/>
                </a:schemeClr>
              </a:solidFill>
              <a:latin typeface="+mn-lt"/>
              <a:cs typeface="Arial" charset="0"/>
            </a:endParaRPr>
          </a:p>
          <a:p>
            <a:pPr defTabSz="332107">
              <a:tabLst>
                <a:tab pos="355239" algn="l"/>
                <a:tab pos="1034321" algn="l"/>
                <a:tab pos="1713405" algn="l"/>
                <a:tab pos="2394140" algn="l"/>
                <a:tab pos="3071570" algn="l"/>
                <a:tab pos="3753957" algn="l"/>
                <a:tab pos="4433041" algn="l"/>
                <a:tab pos="5112123" algn="l"/>
                <a:tab pos="5792859" algn="l"/>
                <a:tab pos="6470289" algn="l"/>
                <a:tab pos="7151025" algn="l"/>
                <a:tab pos="7828455" algn="l"/>
              </a:tabLst>
            </a:pPr>
            <a:endParaRPr lang="it-IT" altLang="it-IT" sz="1600" dirty="0">
              <a:solidFill>
                <a:schemeClr val="tx1">
                  <a:lumMod val="85000"/>
                  <a:lumOff val="15000"/>
                </a:schemeClr>
              </a:solidFill>
              <a:latin typeface="+mn-lt"/>
              <a:cs typeface="Arial" charset="0"/>
            </a:endParaRPr>
          </a:p>
          <a:p>
            <a:pPr defTabSz="332107">
              <a:tabLst>
                <a:tab pos="355239" algn="l"/>
                <a:tab pos="1034321" algn="l"/>
                <a:tab pos="1713405" algn="l"/>
                <a:tab pos="2394140" algn="l"/>
                <a:tab pos="3071570" algn="l"/>
                <a:tab pos="3753957" algn="l"/>
                <a:tab pos="4433041" algn="l"/>
                <a:tab pos="5112123" algn="l"/>
                <a:tab pos="5792859" algn="l"/>
                <a:tab pos="6470289" algn="l"/>
                <a:tab pos="7151025" algn="l"/>
                <a:tab pos="7828455" algn="l"/>
              </a:tabLst>
            </a:pPr>
            <a:endParaRPr lang="it-IT" altLang="it-IT" sz="1600" dirty="0">
              <a:solidFill>
                <a:schemeClr val="tx1">
                  <a:lumMod val="85000"/>
                  <a:lumOff val="15000"/>
                </a:schemeClr>
              </a:solidFill>
              <a:latin typeface="+mn-lt"/>
              <a:cs typeface="Arial" charset="0"/>
            </a:endParaRPr>
          </a:p>
          <a:p>
            <a:pPr defTabSz="332107">
              <a:tabLst>
                <a:tab pos="355239" algn="l"/>
                <a:tab pos="1034321" algn="l"/>
                <a:tab pos="1713405" algn="l"/>
                <a:tab pos="2394140" algn="l"/>
                <a:tab pos="3071570" algn="l"/>
                <a:tab pos="3753957" algn="l"/>
                <a:tab pos="4433041" algn="l"/>
                <a:tab pos="5112123" algn="l"/>
                <a:tab pos="5792859" algn="l"/>
                <a:tab pos="6470289" algn="l"/>
                <a:tab pos="7151025" algn="l"/>
                <a:tab pos="7828455" algn="l"/>
              </a:tabLst>
            </a:pPr>
            <a:r>
              <a:rPr lang="it-IT" altLang="it-IT" sz="1600" dirty="0">
                <a:solidFill>
                  <a:schemeClr val="tx1">
                    <a:lumMod val="85000"/>
                    <a:lumOff val="15000"/>
                  </a:schemeClr>
                </a:solidFill>
                <a:latin typeface="+mn-lt"/>
                <a:cs typeface="Arial" charset="0"/>
              </a:rPr>
              <a:t>Breve </a:t>
            </a:r>
            <a:r>
              <a:rPr lang="it-IT" altLang="it-IT" sz="1600" i="1" u="sng" dirty="0">
                <a:solidFill>
                  <a:schemeClr val="tx1">
                    <a:lumMod val="85000"/>
                    <a:lumOff val="15000"/>
                  </a:schemeClr>
                </a:solidFill>
                <a:latin typeface="+mn-lt"/>
                <a:cs typeface="Arial" charset="0"/>
              </a:rPr>
              <a:t>tutorial</a:t>
            </a:r>
            <a:r>
              <a:rPr lang="it-IT" altLang="it-IT" sz="1600" dirty="0">
                <a:solidFill>
                  <a:schemeClr val="tx1">
                    <a:lumMod val="85000"/>
                    <a:lumOff val="15000"/>
                  </a:schemeClr>
                </a:solidFill>
                <a:latin typeface="+mn-lt"/>
                <a:cs typeface="Arial" charset="0"/>
              </a:rPr>
              <a:t> video: </a:t>
            </a:r>
          </a:p>
          <a:p>
            <a:pPr defTabSz="332107">
              <a:tabLst>
                <a:tab pos="355239" algn="l"/>
                <a:tab pos="1034321" algn="l"/>
                <a:tab pos="1713405" algn="l"/>
                <a:tab pos="2394140" algn="l"/>
                <a:tab pos="3071570" algn="l"/>
                <a:tab pos="3753957" algn="l"/>
                <a:tab pos="4433041" algn="l"/>
                <a:tab pos="5112123" algn="l"/>
                <a:tab pos="5792859" algn="l"/>
                <a:tab pos="6470289" algn="l"/>
                <a:tab pos="7151025" algn="l"/>
                <a:tab pos="7828455" algn="l"/>
              </a:tabLst>
            </a:pPr>
            <a:r>
              <a:rPr lang="it-IT" altLang="it-IT" sz="1600" dirty="0">
                <a:solidFill>
                  <a:srgbClr val="0000FF"/>
                </a:solidFill>
                <a:latin typeface="+mn-lt"/>
                <a:cs typeface="Arial" charset="0"/>
              </a:rPr>
              <a:t>https://www.unimore.it/online/video/videopillola_accedereteams.mp4</a:t>
            </a:r>
            <a:endParaRPr lang="it-IT" sz="1700" b="1" dirty="0">
              <a:solidFill>
                <a:schemeClr val="tx1">
                  <a:lumMod val="85000"/>
                  <a:lumOff val="15000"/>
                </a:schemeClr>
              </a:solidFill>
              <a:latin typeface="+mn-lt"/>
            </a:endParaRPr>
          </a:p>
        </p:txBody>
      </p:sp>
    </p:spTree>
    <p:extLst>
      <p:ext uri="{BB962C8B-B14F-4D97-AF65-F5344CB8AC3E}">
        <p14:creationId xmlns:p14="http://schemas.microsoft.com/office/powerpoint/2010/main" val="10849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58161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400" dirty="0"/>
              <a:t>Requisiti di accesso ai laboratori</a:t>
            </a:r>
          </a:p>
        </p:txBody>
      </p:sp>
      <p:sp>
        <p:nvSpPr>
          <p:cNvPr id="4" name="CasellaDiTesto 3">
            <a:extLst>
              <a:ext uri="{FF2B5EF4-FFF2-40B4-BE49-F238E27FC236}">
                <a16:creationId xmlns:a16="http://schemas.microsoft.com/office/drawing/2014/main" id="{F22F0839-41A8-FA44-B18C-A93F9F607EE9}"/>
              </a:ext>
            </a:extLst>
          </p:cNvPr>
          <p:cNvSpPr txBox="1"/>
          <p:nvPr/>
        </p:nvSpPr>
        <p:spPr>
          <a:xfrm>
            <a:off x="487111" y="1116633"/>
            <a:ext cx="6419141" cy="2019703"/>
          </a:xfrm>
          <a:prstGeom prst="rect">
            <a:avLst/>
          </a:prstGeom>
          <a:noFill/>
        </p:spPr>
        <p:txBody>
          <a:bodyPr wrap="square" lIns="95171" tIns="47585" rIns="95171" bIns="47585" rtlCol="0">
            <a:spAutoFit/>
          </a:bodyPr>
          <a:lstStyle/>
          <a:p>
            <a:pPr algn="just"/>
            <a:endParaRPr lang="it-IT" sz="1600" b="1" dirty="0">
              <a:solidFill>
                <a:schemeClr val="tx1">
                  <a:lumMod val="85000"/>
                  <a:lumOff val="15000"/>
                </a:schemeClr>
              </a:solidFill>
              <a:latin typeface="+mn-lt"/>
              <a:sym typeface="Wingdings" pitchFamily="2" charset="2"/>
            </a:endParaRPr>
          </a:p>
          <a:p>
            <a:pPr marL="297409" indent="-297409" algn="just">
              <a:spcAft>
                <a:spcPts val="600"/>
              </a:spcAft>
              <a:buFont typeface="Wingdings" panose="05000000000000000000" pitchFamily="2" charset="2"/>
              <a:buChar char="ü"/>
            </a:pPr>
            <a:r>
              <a:rPr lang="it-IT" sz="1600" b="1" dirty="0">
                <a:solidFill>
                  <a:schemeClr val="tx1">
                    <a:lumMod val="85000"/>
                    <a:lumOff val="15000"/>
                  </a:schemeClr>
                </a:solidFill>
                <a:latin typeface="+mn-lt"/>
                <a:sym typeface="Wingdings" pitchFamily="2" charset="2"/>
              </a:rPr>
              <a:t>Superamento </a:t>
            </a:r>
            <a:r>
              <a:rPr lang="it-IT" altLang="it-IT" sz="1600" b="1" dirty="0">
                <a:solidFill>
                  <a:schemeClr val="tx1">
                    <a:lumMod val="85000"/>
                    <a:lumOff val="15000"/>
                  </a:schemeClr>
                </a:solidFill>
                <a:latin typeface="+mn-lt"/>
              </a:rPr>
              <a:t>CORSO </a:t>
            </a:r>
            <a:r>
              <a:rPr lang="it-IT" altLang="it-IT" sz="1600" b="1" dirty="0" err="1">
                <a:solidFill>
                  <a:schemeClr val="tx1">
                    <a:lumMod val="85000"/>
                    <a:lumOff val="15000"/>
                  </a:schemeClr>
                </a:solidFill>
                <a:latin typeface="+mn-lt"/>
              </a:rPr>
              <a:t>SicurMORE</a:t>
            </a:r>
            <a:r>
              <a:rPr lang="it-IT" altLang="it-IT" sz="1600" b="1" dirty="0">
                <a:solidFill>
                  <a:schemeClr val="tx1">
                    <a:lumMod val="85000"/>
                    <a:lumOff val="15000"/>
                  </a:schemeClr>
                </a:solidFill>
                <a:latin typeface="+mn-lt"/>
              </a:rPr>
              <a:t> </a:t>
            </a:r>
            <a:r>
              <a:rPr lang="it-IT" altLang="it-IT" sz="1600" dirty="0">
                <a:solidFill>
                  <a:schemeClr val="tx1">
                    <a:lumMod val="85000"/>
                    <a:lumOff val="15000"/>
                  </a:schemeClr>
                </a:solidFill>
                <a:latin typeface="+mn-lt"/>
              </a:rPr>
              <a:t>(3 moduli) corso on-line su prevenzione e sicurezza sul lavoro</a:t>
            </a:r>
            <a:endParaRPr lang="it-IT" sz="1600" b="1" dirty="0">
              <a:solidFill>
                <a:schemeClr val="tx1">
                  <a:lumMod val="85000"/>
                  <a:lumOff val="15000"/>
                </a:schemeClr>
              </a:solidFill>
              <a:latin typeface="+mn-lt"/>
            </a:endParaRPr>
          </a:p>
          <a:p>
            <a:pPr marL="277581" algn="just">
              <a:spcAft>
                <a:spcPts val="600"/>
              </a:spcAft>
            </a:pPr>
            <a:r>
              <a:rPr lang="it-IT" altLang="it-IT" sz="1400" dirty="0">
                <a:solidFill>
                  <a:schemeClr val="tx1">
                    <a:lumMod val="85000"/>
                    <a:lumOff val="15000"/>
                  </a:schemeClr>
                </a:solidFill>
                <a:latin typeface="+mn-lt"/>
                <a:hlinkClick r:id="rId2">
                  <a:extLst>
                    <a:ext uri="{A12FA001-AC4F-418D-AE19-62706E023703}">
                      <ahyp:hlinkClr xmlns:ahyp="http://schemas.microsoft.com/office/drawing/2018/hyperlinkcolor" val="tx"/>
                    </a:ext>
                  </a:extLst>
                </a:hlinkClick>
              </a:rPr>
              <a:t>http://www.dsv.unimore.it/site/home/servizi-agli-studenti/sicurmore.html</a:t>
            </a:r>
            <a:endParaRPr lang="it-IT" altLang="it-IT" sz="1400" dirty="0">
              <a:solidFill>
                <a:schemeClr val="tx1">
                  <a:lumMod val="85000"/>
                  <a:lumOff val="15000"/>
                </a:schemeClr>
              </a:solidFill>
              <a:latin typeface="+mn-lt"/>
            </a:endParaRPr>
          </a:p>
          <a:p>
            <a:pPr marL="277581" algn="just">
              <a:spcAft>
                <a:spcPts val="600"/>
              </a:spcAft>
            </a:pPr>
            <a:endParaRPr lang="it-IT" altLang="it-IT" sz="1600" dirty="0">
              <a:solidFill>
                <a:schemeClr val="tx1">
                  <a:lumMod val="85000"/>
                  <a:lumOff val="15000"/>
                </a:schemeClr>
              </a:solidFill>
              <a:latin typeface="+mn-lt"/>
            </a:endParaRPr>
          </a:p>
          <a:p>
            <a:pPr marL="277581" algn="just">
              <a:spcAft>
                <a:spcPts val="600"/>
              </a:spcAft>
            </a:pPr>
            <a:r>
              <a:rPr lang="it-IT" altLang="it-IT" sz="1600" dirty="0">
                <a:solidFill>
                  <a:schemeClr val="tx1">
                    <a:lumMod val="85000"/>
                    <a:lumOff val="15000"/>
                  </a:schemeClr>
                </a:solidFill>
                <a:latin typeface="+mn-lt"/>
              </a:rPr>
              <a:t>Il certificato deve essere consegnato in segreteria studenti che assegnerà 1 CFU (ulteriori attività formative)</a:t>
            </a:r>
          </a:p>
        </p:txBody>
      </p:sp>
    </p:spTree>
    <p:extLst>
      <p:ext uri="{BB962C8B-B14F-4D97-AF65-F5344CB8AC3E}">
        <p14:creationId xmlns:p14="http://schemas.microsoft.com/office/powerpoint/2010/main" val="3110859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743521"/>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3200" dirty="0"/>
              <a:t>Recupero OFA </a:t>
            </a:r>
            <a:r>
              <a:rPr lang="it-IT" sz="2000" dirty="0"/>
              <a:t>(Obblighi Formativi Aggiuntivi)</a:t>
            </a:r>
            <a:endParaRPr lang="it-IT" sz="3200" dirty="0"/>
          </a:p>
        </p:txBody>
      </p:sp>
      <p:sp>
        <p:nvSpPr>
          <p:cNvPr id="6" name="Rettangolo 5">
            <a:extLst>
              <a:ext uri="{FF2B5EF4-FFF2-40B4-BE49-F238E27FC236}">
                <a16:creationId xmlns:a16="http://schemas.microsoft.com/office/drawing/2014/main" id="{6FE0A12A-4B14-EF43-831C-8D114311872E}"/>
              </a:ext>
            </a:extLst>
          </p:cNvPr>
          <p:cNvSpPr/>
          <p:nvPr/>
        </p:nvSpPr>
        <p:spPr>
          <a:xfrm>
            <a:off x="501499" y="1260649"/>
            <a:ext cx="6419141" cy="2739211"/>
          </a:xfrm>
          <a:prstGeom prst="rect">
            <a:avLst/>
          </a:prstGeom>
        </p:spPr>
        <p:txBody>
          <a:bodyPr wrap="square">
            <a:spAutoFit/>
          </a:bodyPr>
          <a:lstStyle/>
          <a:p>
            <a:pPr>
              <a:lnSpc>
                <a:spcPct val="150000"/>
              </a:lnSpc>
              <a:buNone/>
            </a:pPr>
            <a:r>
              <a:rPr lang="it-IT" altLang="it-IT" sz="1600" dirty="0">
                <a:solidFill>
                  <a:schemeClr val="tx1">
                    <a:lumMod val="85000"/>
                    <a:lumOff val="15000"/>
                  </a:schemeClr>
                </a:solidFill>
                <a:latin typeface="Arial" pitchFamily="34" charset="0"/>
                <a:cs typeface="Arial" pitchFamily="34" charset="0"/>
              </a:rPr>
              <a:t>Sono stati attribuiti in base al risultato conseguito nel </a:t>
            </a:r>
            <a:r>
              <a:rPr lang="it-IT" altLang="it-IT" sz="1600" b="1" dirty="0">
                <a:solidFill>
                  <a:schemeClr val="tx1">
                    <a:lumMod val="85000"/>
                    <a:lumOff val="15000"/>
                  </a:schemeClr>
                </a:solidFill>
                <a:latin typeface="Arial" pitchFamily="34" charset="0"/>
                <a:cs typeface="Arial" pitchFamily="34" charset="0"/>
              </a:rPr>
              <a:t>TOLC</a:t>
            </a:r>
            <a:r>
              <a:rPr lang="it-IT" altLang="it-IT" sz="1600" dirty="0">
                <a:solidFill>
                  <a:schemeClr val="tx1">
                    <a:lumMod val="85000"/>
                    <a:lumOff val="15000"/>
                  </a:schemeClr>
                </a:solidFill>
                <a:latin typeface="Arial" pitchFamily="34" charset="0"/>
                <a:cs typeface="Arial" pitchFamily="34" charset="0"/>
              </a:rPr>
              <a:t>, da colmare </a:t>
            </a:r>
            <a:r>
              <a:rPr lang="it-IT" altLang="it-IT" sz="1600" b="1" u="sng" dirty="0">
                <a:solidFill>
                  <a:schemeClr val="tx2"/>
                </a:solidFill>
                <a:latin typeface="Arial" pitchFamily="34" charset="0"/>
                <a:cs typeface="Arial" pitchFamily="34" charset="0"/>
              </a:rPr>
              <a:t>entro il 30 settembre 2026</a:t>
            </a:r>
          </a:p>
          <a:p>
            <a:pPr>
              <a:lnSpc>
                <a:spcPct val="150000"/>
              </a:lnSpc>
              <a:buNone/>
            </a:pPr>
            <a:endParaRPr lang="it-IT" altLang="it-IT" sz="1600" u="sng" dirty="0">
              <a:solidFill>
                <a:schemeClr val="tx1">
                  <a:lumMod val="85000"/>
                  <a:lumOff val="15000"/>
                </a:schemeClr>
              </a:solidFill>
              <a:latin typeface="Arial" pitchFamily="34" charset="0"/>
              <a:cs typeface="Arial" pitchFamily="34" charset="0"/>
            </a:endParaRPr>
          </a:p>
          <a:p>
            <a:pPr marL="0">
              <a:buNone/>
            </a:pPr>
            <a:r>
              <a:rPr lang="it-IT" altLang="it-IT" sz="1600" dirty="0">
                <a:solidFill>
                  <a:schemeClr val="tx1">
                    <a:lumMod val="85000"/>
                    <a:lumOff val="15000"/>
                  </a:schemeClr>
                </a:solidFill>
                <a:latin typeface="Arial" pitchFamily="34" charset="0"/>
                <a:cs typeface="Arial" pitchFamily="34" charset="0"/>
              </a:rPr>
              <a:t>Studenti con punteggio TOLC-F inferiore a:</a:t>
            </a:r>
          </a:p>
          <a:p>
            <a:pPr marL="0">
              <a:spcBef>
                <a:spcPts val="600"/>
              </a:spcBef>
              <a:buFont typeface="Wingdings" pitchFamily="2" charset="2"/>
              <a:buChar char=""/>
            </a:pPr>
            <a:r>
              <a:rPr lang="it-IT" altLang="it-IT" sz="1600" dirty="0">
                <a:solidFill>
                  <a:schemeClr val="tx1">
                    <a:lumMod val="85000"/>
                    <a:lumOff val="15000"/>
                  </a:schemeClr>
                </a:solidFill>
                <a:latin typeface="Arial" pitchFamily="34" charset="0"/>
                <a:cs typeface="Arial" pitchFamily="34" charset="0"/>
                <a:sym typeface="Wingdings" pitchFamily="2" charset="2"/>
              </a:rPr>
              <a:t> biologia:		5 punti  (su max. 15 punti) 	  </a:t>
            </a:r>
            <a:r>
              <a:rPr lang="it-IT" altLang="it-IT" sz="1600" b="1" dirty="0">
                <a:solidFill>
                  <a:schemeClr val="tx1">
                    <a:lumMod val="85000"/>
                    <a:lumOff val="15000"/>
                  </a:schemeClr>
                </a:solidFill>
                <a:latin typeface="Arial" pitchFamily="34" charset="0"/>
                <a:cs typeface="Arial" pitchFamily="34" charset="0"/>
                <a:sym typeface="Wingdings" pitchFamily="2" charset="2"/>
              </a:rPr>
              <a:t>OFA Biologia</a:t>
            </a:r>
          </a:p>
          <a:p>
            <a:pPr marL="0">
              <a:spcBef>
                <a:spcPts val="600"/>
              </a:spcBef>
              <a:buFont typeface="Wingdings" pitchFamily="2" charset="2"/>
              <a:buChar char=""/>
            </a:pPr>
            <a:r>
              <a:rPr lang="it-IT" altLang="it-IT" sz="1600" dirty="0">
                <a:solidFill>
                  <a:schemeClr val="tx1">
                    <a:lumMod val="85000"/>
                    <a:lumOff val="15000"/>
                  </a:schemeClr>
                </a:solidFill>
                <a:latin typeface="Arial" pitchFamily="34" charset="0"/>
                <a:cs typeface="Arial" pitchFamily="34" charset="0"/>
                <a:sym typeface="Wingdings" pitchFamily="2" charset="2"/>
              </a:rPr>
              <a:t> chimica:         5 punti  (su max. 15 punti) 	  </a:t>
            </a:r>
            <a:r>
              <a:rPr lang="it-IT" altLang="it-IT" sz="1600" b="1" dirty="0">
                <a:solidFill>
                  <a:schemeClr val="tx1">
                    <a:lumMod val="85000"/>
                    <a:lumOff val="15000"/>
                  </a:schemeClr>
                </a:solidFill>
                <a:latin typeface="Arial" pitchFamily="34" charset="0"/>
                <a:cs typeface="Arial" pitchFamily="34" charset="0"/>
                <a:sym typeface="Wingdings" pitchFamily="2" charset="2"/>
              </a:rPr>
              <a:t>OFA Chimica</a:t>
            </a:r>
          </a:p>
          <a:p>
            <a:pPr marL="0">
              <a:spcBef>
                <a:spcPts val="600"/>
              </a:spcBef>
              <a:buFont typeface="Wingdings" pitchFamily="2" charset="2"/>
              <a:buChar char=""/>
            </a:pPr>
            <a:r>
              <a:rPr lang="it-IT" altLang="it-IT" sz="1600" dirty="0">
                <a:solidFill>
                  <a:schemeClr val="tx1">
                    <a:lumMod val="85000"/>
                    <a:lumOff val="15000"/>
                  </a:schemeClr>
                </a:solidFill>
                <a:latin typeface="Arial" pitchFamily="34" charset="0"/>
                <a:cs typeface="Arial" pitchFamily="34" charset="0"/>
                <a:sym typeface="Wingdings" pitchFamily="2" charset="2"/>
              </a:rPr>
              <a:t> fisica: 	      	3 punti   (su max. 7 punti)	 	  </a:t>
            </a:r>
            <a:r>
              <a:rPr lang="it-IT" altLang="it-IT" sz="1600" b="1" dirty="0">
                <a:solidFill>
                  <a:schemeClr val="tx1">
                    <a:lumMod val="85000"/>
                    <a:lumOff val="15000"/>
                  </a:schemeClr>
                </a:solidFill>
                <a:latin typeface="Arial" pitchFamily="34" charset="0"/>
                <a:cs typeface="Arial" pitchFamily="34" charset="0"/>
                <a:sym typeface="Wingdings" pitchFamily="2" charset="2"/>
              </a:rPr>
              <a:t>OFA Fisica</a:t>
            </a:r>
          </a:p>
          <a:p>
            <a:pPr marL="0">
              <a:spcBef>
                <a:spcPts val="600"/>
              </a:spcBef>
              <a:buFont typeface="Wingdings" pitchFamily="2" charset="2"/>
              <a:buChar char=""/>
            </a:pPr>
            <a:r>
              <a:rPr lang="it-IT" altLang="it-IT" sz="1600" dirty="0">
                <a:solidFill>
                  <a:schemeClr val="tx1">
                    <a:lumMod val="85000"/>
                    <a:lumOff val="15000"/>
                  </a:schemeClr>
                </a:solidFill>
                <a:latin typeface="Arial" pitchFamily="34" charset="0"/>
                <a:cs typeface="Arial" pitchFamily="34" charset="0"/>
                <a:sym typeface="Wingdings" pitchFamily="2" charset="2"/>
              </a:rPr>
              <a:t> matematica:  	3 punti   (su max. 7 punti) 	  </a:t>
            </a:r>
            <a:r>
              <a:rPr lang="it-IT" altLang="it-IT" sz="1600" b="1" dirty="0">
                <a:solidFill>
                  <a:schemeClr val="tx1">
                    <a:lumMod val="85000"/>
                    <a:lumOff val="15000"/>
                  </a:schemeClr>
                </a:solidFill>
                <a:latin typeface="Arial" pitchFamily="34" charset="0"/>
                <a:cs typeface="Arial" pitchFamily="34" charset="0"/>
                <a:sym typeface="Wingdings" pitchFamily="2" charset="2"/>
              </a:rPr>
              <a:t>OFA Matematica</a:t>
            </a:r>
          </a:p>
        </p:txBody>
      </p:sp>
    </p:spTree>
    <p:extLst>
      <p:ext uri="{BB962C8B-B14F-4D97-AF65-F5344CB8AC3E}">
        <p14:creationId xmlns:p14="http://schemas.microsoft.com/office/powerpoint/2010/main" val="385995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685" t="16791" r="12835" b="58515"/>
          <a:stretch/>
        </p:blipFill>
        <p:spPr bwMode="auto">
          <a:xfrm>
            <a:off x="-663" y="15627"/>
            <a:ext cx="7215851" cy="13452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CasellaDiTesto 3">
            <a:extLst>
              <a:ext uri="{FF2B5EF4-FFF2-40B4-BE49-F238E27FC236}">
                <a16:creationId xmlns:a16="http://schemas.microsoft.com/office/drawing/2014/main" id="{A7FCD177-6E1E-4FF4-B1CC-85A6B0CC4B79}"/>
              </a:ext>
            </a:extLst>
          </p:cNvPr>
          <p:cNvSpPr txBox="1"/>
          <p:nvPr/>
        </p:nvSpPr>
        <p:spPr>
          <a:xfrm>
            <a:off x="151210" y="1476673"/>
            <a:ext cx="6742500" cy="2953228"/>
          </a:xfrm>
          <a:prstGeom prst="rect">
            <a:avLst/>
          </a:prstGeom>
          <a:solidFill>
            <a:srgbClr val="F83008"/>
          </a:solidFill>
        </p:spPr>
        <p:txBody>
          <a:bodyPr wrap="square" lIns="95171" tIns="47585" rIns="95171" bIns="47585" rtlCol="0">
            <a:spAutoFit/>
          </a:bodyPr>
          <a:lstStyle/>
          <a:p>
            <a:pPr marL="297409" indent="-297409">
              <a:lnSpc>
                <a:spcPct val="150000"/>
              </a:lnSpc>
              <a:buClr>
                <a:schemeClr val="bg1"/>
              </a:buClr>
              <a:buFont typeface="Arial" panose="020B0604020202020204" pitchFamily="34" charset="0"/>
              <a:buChar char="•"/>
            </a:pPr>
            <a:r>
              <a:rPr lang="it-IT" dirty="0">
                <a:latin typeface="+mn-lt"/>
              </a:rPr>
              <a:t>Le persone e i luoghi</a:t>
            </a:r>
          </a:p>
          <a:p>
            <a:pPr marL="297409" indent="-297409">
              <a:lnSpc>
                <a:spcPct val="150000"/>
              </a:lnSpc>
              <a:buClr>
                <a:schemeClr val="bg1"/>
              </a:buClr>
              <a:buFont typeface="Arial" panose="020B0604020202020204" pitchFamily="34" charset="0"/>
              <a:buChar char="•"/>
            </a:pPr>
            <a:r>
              <a:rPr lang="it-IT" dirty="0">
                <a:latin typeface="+mn-lt"/>
              </a:rPr>
              <a:t>Il percorso universitario</a:t>
            </a:r>
          </a:p>
          <a:p>
            <a:pPr marL="297409" indent="-297409">
              <a:lnSpc>
                <a:spcPct val="150000"/>
              </a:lnSpc>
              <a:buClr>
                <a:schemeClr val="bg1"/>
              </a:buClr>
              <a:buFont typeface="Arial" panose="020B0604020202020204" pitchFamily="34" charset="0"/>
              <a:buChar char="•"/>
            </a:pPr>
            <a:r>
              <a:rPr lang="it-IT" dirty="0">
                <a:latin typeface="+mn-lt"/>
              </a:rPr>
              <a:t>Lezioni del primo anno</a:t>
            </a:r>
          </a:p>
          <a:p>
            <a:pPr marL="297409" indent="-297409">
              <a:lnSpc>
                <a:spcPct val="150000"/>
              </a:lnSpc>
              <a:buClr>
                <a:schemeClr val="bg1"/>
              </a:buClr>
              <a:buFont typeface="Arial" panose="020B0604020202020204" pitchFamily="34" charset="0"/>
              <a:buChar char="•"/>
            </a:pPr>
            <a:r>
              <a:rPr lang="it-IT" dirty="0">
                <a:latin typeface="+mn-lt"/>
              </a:rPr>
              <a:t>Recupero Obblighi Formativi Aggiuntivi (OFA)</a:t>
            </a:r>
          </a:p>
          <a:p>
            <a:pPr marL="297409" indent="-297409">
              <a:lnSpc>
                <a:spcPct val="150000"/>
              </a:lnSpc>
              <a:buClr>
                <a:schemeClr val="bg1"/>
              </a:buClr>
              <a:buFont typeface="Arial" panose="020B0604020202020204" pitchFamily="34" charset="0"/>
              <a:buChar char="•"/>
            </a:pPr>
            <a:r>
              <a:rPr lang="it-IT" dirty="0">
                <a:latin typeface="+mn-lt"/>
              </a:rPr>
              <a:t>Appelli d’esame</a:t>
            </a:r>
          </a:p>
          <a:p>
            <a:pPr marL="297409" indent="-297409">
              <a:lnSpc>
                <a:spcPct val="150000"/>
              </a:lnSpc>
              <a:buClr>
                <a:schemeClr val="bg1"/>
              </a:buClr>
              <a:buFont typeface="Arial" panose="020B0604020202020204" pitchFamily="34" charset="0"/>
              <a:buChar char="•"/>
            </a:pPr>
            <a:r>
              <a:rPr lang="it-IT" dirty="0">
                <a:latin typeface="+mn-lt"/>
              </a:rPr>
              <a:t>Requisiti di accesso agli anni successivi</a:t>
            </a:r>
          </a:p>
          <a:p>
            <a:pPr marL="297409" indent="-297409">
              <a:lnSpc>
                <a:spcPct val="150000"/>
              </a:lnSpc>
              <a:buClr>
                <a:schemeClr val="bg1"/>
              </a:buClr>
              <a:buFont typeface="Arial" panose="020B0604020202020204" pitchFamily="34" charset="0"/>
              <a:buChar char="•"/>
            </a:pPr>
            <a:r>
              <a:rPr lang="it-IT" dirty="0">
                <a:latin typeface="+mn-lt"/>
              </a:rPr>
              <a:t>Servizi agli studenti</a:t>
            </a:r>
          </a:p>
        </p:txBody>
      </p:sp>
    </p:spTree>
    <p:extLst>
      <p:ext uri="{BB962C8B-B14F-4D97-AF65-F5344CB8AC3E}">
        <p14:creationId xmlns:p14="http://schemas.microsoft.com/office/powerpoint/2010/main" val="6564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743521"/>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3200" dirty="0"/>
              <a:t>Recupero OFA </a:t>
            </a:r>
            <a:r>
              <a:rPr lang="it-IT" sz="2000" dirty="0"/>
              <a:t>(Obblighi Formativi Aggiuntivi)</a:t>
            </a:r>
            <a:endParaRPr lang="it-IT" sz="3200" dirty="0"/>
          </a:p>
        </p:txBody>
      </p:sp>
      <p:sp>
        <p:nvSpPr>
          <p:cNvPr id="4" name="Rectangle 8">
            <a:extLst>
              <a:ext uri="{FF2B5EF4-FFF2-40B4-BE49-F238E27FC236}">
                <a16:creationId xmlns:a16="http://schemas.microsoft.com/office/drawing/2014/main" id="{DA2927B7-E460-0649-BE0A-6516E9B76D6A}"/>
              </a:ext>
            </a:extLst>
          </p:cNvPr>
          <p:cNvSpPr>
            <a:spLocks noChangeArrowheads="1"/>
          </p:cNvSpPr>
          <p:nvPr/>
        </p:nvSpPr>
        <p:spPr bwMode="auto">
          <a:xfrm>
            <a:off x="497132" y="1195334"/>
            <a:ext cx="6419141" cy="1684164"/>
          </a:xfrm>
          <a:prstGeom prst="rect">
            <a:avLst/>
          </a:prstGeom>
          <a:noFill/>
          <a:ln w="15875">
            <a:solidFill>
              <a:srgbClr val="FF3300"/>
            </a:solidFill>
            <a:miter lim="800000"/>
            <a:headEnd/>
            <a:tailEnd/>
          </a:ln>
        </p:spPr>
        <p:txBody>
          <a:bodyPr wrap="square" lIns="95102" tIns="47554" rIns="95102" bIns="47554">
            <a:spAutoFit/>
          </a:bodyPr>
          <a:lstStyle/>
          <a:p>
            <a:pPr algn="just">
              <a:lnSpc>
                <a:spcPct val="130000"/>
              </a:lnSpc>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sz="1600" dirty="0">
                <a:solidFill>
                  <a:srgbClr val="002060"/>
                </a:solidFill>
                <a:latin typeface="+mn-lt"/>
                <a:sym typeface="Wingdings" pitchFamily="2" charset="2"/>
              </a:rPr>
              <a:t>Docenti di riferimento :</a:t>
            </a:r>
          </a:p>
          <a:p>
            <a:pPr algn="just">
              <a:lnSpc>
                <a:spcPct val="130000"/>
              </a:lnSpc>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sz="1600" b="1" dirty="0">
                <a:solidFill>
                  <a:srgbClr val="002060"/>
                </a:solidFill>
              </a:rPr>
              <a:t>OFA Chimica    </a:t>
            </a:r>
            <a:r>
              <a:rPr lang="it-IT" sz="1600" dirty="0">
                <a:solidFill>
                  <a:srgbClr val="002060"/>
                </a:solidFill>
                <a:latin typeface="+mn-lt"/>
                <a:sym typeface="Wingdings" pitchFamily="2" charset="2"/>
              </a:rPr>
              <a:t>	</a:t>
            </a:r>
            <a:r>
              <a:rPr lang="it-IT" sz="1600" dirty="0">
                <a:solidFill>
                  <a:srgbClr val="002060"/>
                </a:solidFill>
                <a:latin typeface="+mn-lt"/>
              </a:rPr>
              <a:t>Proff. Antonio Ranieri</a:t>
            </a:r>
          </a:p>
          <a:p>
            <a:pPr algn="just">
              <a:lnSpc>
                <a:spcPct val="130000"/>
              </a:lnSpc>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sz="1600" b="1" dirty="0">
                <a:solidFill>
                  <a:srgbClr val="002060"/>
                </a:solidFill>
              </a:rPr>
              <a:t>OFA  Biologia   </a:t>
            </a:r>
            <a:r>
              <a:rPr lang="it-IT" sz="1600" dirty="0">
                <a:solidFill>
                  <a:srgbClr val="002060"/>
                </a:solidFill>
                <a:sym typeface="Wingdings" pitchFamily="2" charset="2"/>
              </a:rPr>
              <a:t> 	</a:t>
            </a:r>
            <a:r>
              <a:rPr lang="it-IT" sz="1600" dirty="0">
                <a:solidFill>
                  <a:srgbClr val="002060"/>
                </a:solidFill>
                <a:latin typeface="+mn-lt"/>
              </a:rPr>
              <a:t>Proff. Michele Cesari</a:t>
            </a:r>
          </a:p>
          <a:p>
            <a:pPr algn="just">
              <a:lnSpc>
                <a:spcPct val="130000"/>
              </a:lnSpc>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sz="1600" b="1" dirty="0">
                <a:solidFill>
                  <a:srgbClr val="002060"/>
                </a:solidFill>
                <a:latin typeface="+mn-lt"/>
              </a:rPr>
              <a:t>OFA Fisica        </a:t>
            </a:r>
            <a:r>
              <a:rPr lang="it-IT" sz="1600" b="1" dirty="0">
                <a:solidFill>
                  <a:srgbClr val="002060"/>
                </a:solidFill>
                <a:latin typeface="+mn-lt"/>
                <a:sym typeface="Wingdings" pitchFamily="2" charset="2"/>
              </a:rPr>
              <a:t> 	</a:t>
            </a:r>
            <a:r>
              <a:rPr lang="it-IT" sz="1600" dirty="0">
                <a:solidFill>
                  <a:srgbClr val="002060"/>
                </a:solidFill>
                <a:latin typeface="+mn-lt"/>
              </a:rPr>
              <a:t>Prof. Ciro Cecconi</a:t>
            </a:r>
          </a:p>
          <a:p>
            <a:pPr algn="just">
              <a:lnSpc>
                <a:spcPct val="130000"/>
              </a:lnSpc>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sz="1600" b="1" dirty="0">
                <a:solidFill>
                  <a:srgbClr val="002060"/>
                </a:solidFill>
                <a:latin typeface="+mn-lt"/>
              </a:rPr>
              <a:t>OFA Matematica </a:t>
            </a:r>
            <a:r>
              <a:rPr lang="it-IT" sz="1600" b="1" dirty="0">
                <a:solidFill>
                  <a:srgbClr val="002060"/>
                </a:solidFill>
                <a:latin typeface="+mn-lt"/>
                <a:sym typeface="Wingdings" pitchFamily="2" charset="2"/>
              </a:rPr>
              <a:t> </a:t>
            </a:r>
            <a:r>
              <a:rPr lang="it-IT" sz="1600" dirty="0">
                <a:solidFill>
                  <a:srgbClr val="002060"/>
                </a:solidFill>
                <a:latin typeface="+mn-lt"/>
              </a:rPr>
              <a:t>Prof. Giuseppe </a:t>
            </a:r>
            <a:r>
              <a:rPr lang="it-IT" sz="1600" dirty="0" err="1">
                <a:solidFill>
                  <a:srgbClr val="002060"/>
                </a:solidFill>
                <a:latin typeface="+mn-lt"/>
              </a:rPr>
              <a:t>Mazzuoccolo</a:t>
            </a:r>
            <a:endParaRPr lang="it-IT" sz="1600" dirty="0">
              <a:solidFill>
                <a:srgbClr val="002060"/>
              </a:solidFill>
              <a:latin typeface="+mn-lt"/>
            </a:endParaRPr>
          </a:p>
        </p:txBody>
      </p:sp>
      <p:sp>
        <p:nvSpPr>
          <p:cNvPr id="7" name="CasellaDiTesto 6">
            <a:extLst>
              <a:ext uri="{FF2B5EF4-FFF2-40B4-BE49-F238E27FC236}">
                <a16:creationId xmlns:a16="http://schemas.microsoft.com/office/drawing/2014/main" id="{A8431D63-E0FB-1042-A6C7-29EDBC1E12A4}"/>
              </a:ext>
            </a:extLst>
          </p:cNvPr>
          <p:cNvSpPr txBox="1"/>
          <p:nvPr/>
        </p:nvSpPr>
        <p:spPr>
          <a:xfrm>
            <a:off x="479718" y="2969694"/>
            <a:ext cx="6411416" cy="619320"/>
          </a:xfrm>
          <a:prstGeom prst="rect">
            <a:avLst/>
          </a:prstGeom>
          <a:noFill/>
          <a:ln w="15875" cmpd="thinThick">
            <a:solidFill>
              <a:srgbClr val="FF3300"/>
            </a:solidFill>
          </a:ln>
        </p:spPr>
        <p:txBody>
          <a:bodyPr wrap="square" lIns="95171" tIns="47585" rIns="95171" bIns="47585" rtlCol="0">
            <a:spAutoFit/>
          </a:bodyPr>
          <a:lstStyle/>
          <a:p>
            <a:r>
              <a:rPr lang="it-IT" sz="1700" dirty="0">
                <a:solidFill>
                  <a:srgbClr val="002060"/>
                </a:solidFill>
                <a:latin typeface="+mn-lt"/>
              </a:rPr>
              <a:t>Attività di </a:t>
            </a:r>
            <a:r>
              <a:rPr lang="it-IT" sz="1700" b="1" dirty="0">
                <a:solidFill>
                  <a:srgbClr val="F83008"/>
                </a:solidFill>
                <a:latin typeface="+mn-lt"/>
              </a:rPr>
              <a:t>recupero OFA materiale on-line </a:t>
            </a:r>
            <a:r>
              <a:rPr lang="it-IT" sz="1700" dirty="0">
                <a:solidFill>
                  <a:srgbClr val="002060"/>
                </a:solidFill>
                <a:latin typeface="+mn-lt"/>
              </a:rPr>
              <a:t>(disponibile su Teams o su </a:t>
            </a:r>
            <a:r>
              <a:rPr lang="it-IT" sz="1700" dirty="0" err="1">
                <a:solidFill>
                  <a:srgbClr val="002060"/>
                </a:solidFill>
                <a:latin typeface="+mn-lt"/>
              </a:rPr>
              <a:t>Moodle</a:t>
            </a:r>
            <a:r>
              <a:rPr lang="it-IT" sz="1700" dirty="0">
                <a:solidFill>
                  <a:srgbClr val="002060"/>
                </a:solidFill>
                <a:latin typeface="+mn-lt"/>
              </a:rPr>
              <a:t>).</a:t>
            </a:r>
          </a:p>
        </p:txBody>
      </p:sp>
      <p:sp>
        <p:nvSpPr>
          <p:cNvPr id="8" name="CasellaDiTesto 7">
            <a:extLst>
              <a:ext uri="{FF2B5EF4-FFF2-40B4-BE49-F238E27FC236}">
                <a16:creationId xmlns:a16="http://schemas.microsoft.com/office/drawing/2014/main" id="{28B994CD-6E2F-AE4F-BFC8-BE9DE9FBB868}"/>
              </a:ext>
            </a:extLst>
          </p:cNvPr>
          <p:cNvSpPr txBox="1"/>
          <p:nvPr/>
        </p:nvSpPr>
        <p:spPr>
          <a:xfrm>
            <a:off x="475264" y="3780929"/>
            <a:ext cx="6411416" cy="619320"/>
          </a:xfrm>
          <a:prstGeom prst="rect">
            <a:avLst/>
          </a:prstGeom>
          <a:noFill/>
          <a:ln w="15875" cmpd="thinThick">
            <a:solidFill>
              <a:srgbClr val="FF3300"/>
            </a:solidFill>
          </a:ln>
        </p:spPr>
        <p:txBody>
          <a:bodyPr wrap="square" lIns="95171" tIns="47585" rIns="95171" bIns="47585" rtlCol="0">
            <a:spAutoFit/>
          </a:bodyPr>
          <a:lstStyle/>
          <a:p>
            <a:r>
              <a:rPr lang="it-IT" sz="1700" b="1" dirty="0">
                <a:solidFill>
                  <a:srgbClr val="F83008"/>
                </a:solidFill>
                <a:latin typeface="+mn-lt"/>
              </a:rPr>
              <a:t>Tutorato:</a:t>
            </a:r>
            <a:r>
              <a:rPr lang="it-IT" sz="1700" dirty="0">
                <a:solidFill>
                  <a:srgbClr val="002060"/>
                </a:solidFill>
                <a:latin typeface="+mn-lt"/>
              </a:rPr>
              <a:t> tutor di </a:t>
            </a:r>
            <a:r>
              <a:rPr lang="it-IT" sz="1700" dirty="0" err="1">
                <a:solidFill>
                  <a:srgbClr val="002060"/>
                </a:solidFill>
                <a:latin typeface="+mn-lt"/>
              </a:rPr>
              <a:t>CdS</a:t>
            </a:r>
            <a:r>
              <a:rPr lang="it-IT" sz="1700" dirty="0">
                <a:solidFill>
                  <a:srgbClr val="002060"/>
                </a:solidFill>
                <a:latin typeface="+mn-lt"/>
              </a:rPr>
              <a:t> ovvero studenti senior (FSG) selezionati per merito in tutte le materie (info mail e sul sito del </a:t>
            </a:r>
            <a:r>
              <a:rPr lang="it-IT" sz="1700" dirty="0" err="1">
                <a:solidFill>
                  <a:srgbClr val="002060"/>
                </a:solidFill>
                <a:latin typeface="+mn-lt"/>
              </a:rPr>
              <a:t>CdS</a:t>
            </a:r>
            <a:r>
              <a:rPr lang="it-IT" sz="1700" dirty="0">
                <a:solidFill>
                  <a:srgbClr val="002060"/>
                </a:solidFill>
                <a:latin typeface="+mn-lt"/>
              </a:rPr>
              <a:t>)</a:t>
            </a:r>
          </a:p>
        </p:txBody>
      </p:sp>
    </p:spTree>
    <p:extLst>
      <p:ext uri="{BB962C8B-B14F-4D97-AF65-F5344CB8AC3E}">
        <p14:creationId xmlns:p14="http://schemas.microsoft.com/office/powerpoint/2010/main" val="229949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743521"/>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3200" dirty="0"/>
              <a:t>Recupero OFA </a:t>
            </a:r>
            <a:r>
              <a:rPr lang="it-IT" sz="2000" dirty="0"/>
              <a:t>(Obblighi Formativi Aggiuntivi)</a:t>
            </a:r>
            <a:endParaRPr lang="it-IT" sz="3200" dirty="0"/>
          </a:p>
        </p:txBody>
      </p:sp>
      <p:sp>
        <p:nvSpPr>
          <p:cNvPr id="6" name="Text Box 3">
            <a:extLst>
              <a:ext uri="{FF2B5EF4-FFF2-40B4-BE49-F238E27FC236}">
                <a16:creationId xmlns:a16="http://schemas.microsoft.com/office/drawing/2014/main" id="{D6A8A9B1-9EAD-B34E-8E13-E5507F832D18}"/>
              </a:ext>
            </a:extLst>
          </p:cNvPr>
          <p:cNvSpPr txBox="1">
            <a:spLocks noChangeArrowheads="1"/>
          </p:cNvSpPr>
          <p:nvPr/>
        </p:nvSpPr>
        <p:spPr bwMode="auto">
          <a:xfrm>
            <a:off x="387861" y="1260649"/>
            <a:ext cx="6439466" cy="3127636"/>
          </a:xfrm>
          <a:prstGeom prst="rect">
            <a:avLst/>
          </a:prstGeom>
          <a:noFill/>
          <a:ln w="9525">
            <a:noFill/>
            <a:miter lim="800000"/>
            <a:headEnd/>
            <a:tailEnd/>
          </a:ln>
        </p:spPr>
        <p:txBody>
          <a:bodyPr wrap="square" lIns="95102" tIns="47554" rIns="95102" bIns="47554">
            <a:spAutoFit/>
          </a:bodyPr>
          <a:lstStyle/>
          <a:p>
            <a:pPr marL="285750" indent="-285750">
              <a:buFont typeface="Arial" panose="020B0604020202020204" pitchFamily="34" charset="0"/>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600" dirty="0">
                <a:solidFill>
                  <a:srgbClr val="FF3300"/>
                </a:solidFill>
                <a:latin typeface="+mn-lt"/>
              </a:rPr>
              <a:t>L’OFA si supera con un </a:t>
            </a:r>
            <a:r>
              <a:rPr lang="it-IT" altLang="it-IT" sz="1600" b="1" dirty="0">
                <a:solidFill>
                  <a:srgbClr val="FF3300"/>
                </a:solidFill>
                <a:latin typeface="+mn-lt"/>
              </a:rPr>
              <a:t>test</a:t>
            </a:r>
            <a:r>
              <a:rPr lang="it-IT" altLang="it-IT" sz="1600" dirty="0">
                <a:solidFill>
                  <a:srgbClr val="FF3300"/>
                </a:solidFill>
                <a:latin typeface="+mn-lt"/>
              </a:rPr>
              <a:t> </a:t>
            </a:r>
            <a:r>
              <a:rPr lang="it-IT" altLang="it-IT" sz="1600" dirty="0">
                <a:solidFill>
                  <a:srgbClr val="002060"/>
                </a:solidFill>
              </a:rPr>
              <a:t>al PC o cartaceo in presenza</a:t>
            </a:r>
          </a:p>
          <a:p>
            <a:pPr marL="285750" indent="-285750">
              <a:buFont typeface="Arial" panose="020B0604020202020204" pitchFamily="34" charset="0"/>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sz="1000" u="sng" dirty="0">
              <a:solidFill>
                <a:srgbClr val="FF3300"/>
              </a:solidFill>
              <a:latin typeface="+mn-lt"/>
            </a:endParaRPr>
          </a:p>
          <a:p>
            <a:pPr marL="285750" indent="-285750">
              <a:buFont typeface="Arial" panose="020B0604020202020204" pitchFamily="34" charset="0"/>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600" dirty="0">
                <a:solidFill>
                  <a:srgbClr val="FF3300"/>
                </a:solidFill>
                <a:latin typeface="+mn-lt"/>
              </a:rPr>
              <a:t>Possibili </a:t>
            </a:r>
            <a:r>
              <a:rPr lang="it-IT" altLang="it-IT" sz="1600" b="1" dirty="0">
                <a:solidFill>
                  <a:srgbClr val="FF3300"/>
                </a:solidFill>
                <a:latin typeface="+mn-lt"/>
              </a:rPr>
              <a:t>date</a:t>
            </a:r>
            <a:r>
              <a:rPr lang="it-IT" altLang="it-IT" sz="1600" dirty="0">
                <a:solidFill>
                  <a:srgbClr val="FF3300"/>
                </a:solidFill>
                <a:latin typeface="+mn-lt"/>
              </a:rPr>
              <a:t> recupero OFA: preappello dicembre/</a:t>
            </a:r>
            <a:r>
              <a:rPr lang="it-IT" altLang="it-IT" sz="1600" dirty="0">
                <a:solidFill>
                  <a:schemeClr val="accent2">
                    <a:lumMod val="50000"/>
                  </a:schemeClr>
                </a:solidFill>
                <a:latin typeface="+mn-lt"/>
              </a:rPr>
              <a:t>inizio </a:t>
            </a:r>
            <a:r>
              <a:rPr lang="it-IT" altLang="it-IT" sz="1600" dirty="0">
                <a:solidFill>
                  <a:srgbClr val="002060"/>
                </a:solidFill>
                <a:latin typeface="+mn-lt"/>
              </a:rPr>
              <a:t>gennaio/ fine gennaio/inizio febbraio 2026 più altre 2 o 3  date da concordare con i docenti a giugno e luglio 2026</a:t>
            </a:r>
          </a:p>
          <a:p>
            <a:pPr marL="285750" indent="-285750">
              <a:buFont typeface="Arial" panose="020B0604020202020204" pitchFamily="34" charset="0"/>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sz="1000" dirty="0">
              <a:solidFill>
                <a:srgbClr val="002060"/>
              </a:solidFill>
              <a:latin typeface="+mn-lt"/>
            </a:endParaRPr>
          </a:p>
          <a:p>
            <a:pPr marL="285750" indent="-285750">
              <a:lnSpc>
                <a:spcPct val="150000"/>
              </a:lnSpc>
              <a:buFont typeface="Arial" panose="020B0604020202020204" pitchFamily="34" charset="0"/>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600" dirty="0">
                <a:solidFill>
                  <a:srgbClr val="002060"/>
                </a:solidFill>
                <a:latin typeface="+mn-lt"/>
              </a:rPr>
              <a:t>Date test recupero e </a:t>
            </a:r>
            <a:r>
              <a:rPr lang="it-IT" altLang="it-IT" sz="1600" b="1" dirty="0">
                <a:solidFill>
                  <a:srgbClr val="002060"/>
                </a:solidFill>
                <a:latin typeface="+mn-lt"/>
              </a:rPr>
              <a:t>iscrizioni</a:t>
            </a:r>
            <a:r>
              <a:rPr lang="it-IT" altLang="it-IT" sz="1600" dirty="0">
                <a:solidFill>
                  <a:srgbClr val="002060"/>
                </a:solidFill>
                <a:latin typeface="+mn-lt"/>
              </a:rPr>
              <a:t> su </a:t>
            </a:r>
            <a:r>
              <a:rPr lang="it-IT" altLang="it-IT" sz="1600" dirty="0">
                <a:solidFill>
                  <a:srgbClr val="0000FF"/>
                </a:solidFill>
                <a:latin typeface="+mn-lt"/>
              </a:rPr>
              <a:t>www.esse3.unimore.it</a:t>
            </a:r>
          </a:p>
          <a:p>
            <a:pPr marL="285750" indent="-285750">
              <a:lnSpc>
                <a:spcPct val="150000"/>
              </a:lnSpc>
              <a:buFont typeface="Arial" panose="020B0604020202020204" pitchFamily="34" charset="0"/>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sz="1000" dirty="0">
              <a:solidFill>
                <a:srgbClr val="F83008"/>
              </a:solidFill>
              <a:latin typeface="+mn-lt"/>
              <a:sym typeface="Wingdings" pitchFamily="2" charset="2"/>
            </a:endParaRPr>
          </a:p>
          <a:p>
            <a:pPr marL="285750" indent="-285750">
              <a:buFont typeface="Arial" panose="020B0604020202020204" pitchFamily="34" charset="0"/>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600" dirty="0">
                <a:solidFill>
                  <a:srgbClr val="002060"/>
                </a:solidFill>
                <a:latin typeface="+mn-lt"/>
              </a:rPr>
              <a:t>Lo studente che non avrà colmato l’obbligo formativo entro il </a:t>
            </a:r>
            <a:r>
              <a:rPr lang="it-IT" altLang="it-IT" sz="1600" b="1" dirty="0">
                <a:solidFill>
                  <a:srgbClr val="002060"/>
                </a:solidFill>
                <a:latin typeface="+mn-lt"/>
              </a:rPr>
              <a:t>30 settembre 2026 </a:t>
            </a:r>
            <a:r>
              <a:rPr lang="it-IT" altLang="it-IT" sz="1600" dirty="0">
                <a:solidFill>
                  <a:srgbClr val="002060"/>
                </a:solidFill>
                <a:latin typeface="+mn-lt"/>
              </a:rPr>
              <a:t>dovrà iscriversi al 1°anno «ripetente».</a:t>
            </a:r>
          </a:p>
          <a:p>
            <a:pPr marL="285750" indent="-285750">
              <a:buFont typeface="Arial" panose="020B0604020202020204" pitchFamily="34" charset="0"/>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sz="1000" dirty="0">
              <a:solidFill>
                <a:srgbClr val="002060"/>
              </a:solidFill>
              <a:latin typeface="+mn-lt"/>
            </a:endParaRPr>
          </a:p>
          <a:p>
            <a:pPr marL="285750" indent="-285750">
              <a:buFont typeface="Arial" panose="020B0604020202020204" pitchFamily="34" charset="0"/>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600" dirty="0">
                <a:solidFill>
                  <a:srgbClr val="002060"/>
                </a:solidFill>
                <a:latin typeface="+mn-lt"/>
              </a:rPr>
              <a:t>Superamento OFA è necessario per sostenere l’esame delle rispettive materie</a:t>
            </a:r>
            <a:endParaRPr lang="it-IT" altLang="it-IT" sz="1600" i="1" dirty="0">
              <a:solidFill>
                <a:srgbClr val="002060"/>
              </a:solidFill>
              <a:latin typeface="Comic Sans MS" pitchFamily="66" charset="0"/>
            </a:endParaRPr>
          </a:p>
        </p:txBody>
      </p:sp>
    </p:spTree>
    <p:extLst>
      <p:ext uri="{BB962C8B-B14F-4D97-AF65-F5344CB8AC3E}">
        <p14:creationId xmlns:p14="http://schemas.microsoft.com/office/powerpoint/2010/main" val="258449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92A9E5E-C293-43A3-8336-6399D1EA2EDD}"/>
              </a:ext>
            </a:extLst>
          </p:cNvPr>
          <p:cNvSpPr txBox="1"/>
          <p:nvPr/>
        </p:nvSpPr>
        <p:spPr>
          <a:xfrm>
            <a:off x="39601" y="36513"/>
            <a:ext cx="7135985" cy="465431"/>
          </a:xfrm>
          <a:prstGeom prst="rect">
            <a:avLst/>
          </a:prstGeom>
          <a:solidFill>
            <a:srgbClr val="F83008"/>
          </a:solidFill>
        </p:spPr>
        <p:txBody>
          <a:bodyPr wrap="square" lIns="95171" tIns="47585" rIns="95171" bIns="47585" rtlCol="0">
            <a:spAutoFit/>
          </a:bodyPr>
          <a:lstStyle/>
          <a:p>
            <a:pPr>
              <a:buClr>
                <a:schemeClr val="bg1"/>
              </a:buClr>
            </a:pPr>
            <a:r>
              <a:rPr lang="it-IT" sz="2400" dirty="0"/>
              <a:t>I semestre: recupero insegnamenti </a:t>
            </a:r>
          </a:p>
        </p:txBody>
      </p:sp>
      <p:sp>
        <p:nvSpPr>
          <p:cNvPr id="3" name="CasellaDiTesto 2">
            <a:extLst>
              <a:ext uri="{FF2B5EF4-FFF2-40B4-BE49-F238E27FC236}">
                <a16:creationId xmlns:a16="http://schemas.microsoft.com/office/drawing/2014/main" id="{D5819665-13B1-4190-A0C3-B14FE195717C}"/>
              </a:ext>
            </a:extLst>
          </p:cNvPr>
          <p:cNvSpPr txBox="1"/>
          <p:nvPr/>
        </p:nvSpPr>
        <p:spPr>
          <a:xfrm>
            <a:off x="151210" y="612577"/>
            <a:ext cx="6912768" cy="3077766"/>
          </a:xfrm>
          <a:prstGeom prst="rect">
            <a:avLst/>
          </a:prstGeom>
          <a:noFill/>
        </p:spPr>
        <p:txBody>
          <a:bodyPr wrap="square" rtlCol="0">
            <a:spAutoFit/>
          </a:bodyPr>
          <a:lstStyle/>
          <a:p>
            <a:endParaRPr lang="it-IT" sz="1600" dirty="0">
              <a:solidFill>
                <a:schemeClr val="tx1"/>
              </a:solidFill>
            </a:endParaRPr>
          </a:p>
          <a:p>
            <a:r>
              <a:rPr lang="it-IT" sz="1400" i="1" dirty="0">
                <a:solidFill>
                  <a:schemeClr val="tx1"/>
                </a:solidFill>
                <a:sym typeface="Wingdings" pitchFamily="2" charset="2"/>
              </a:rPr>
              <a:t>Chimica generale ed inorganica- </a:t>
            </a:r>
            <a:r>
              <a:rPr lang="it-IT" sz="1400" b="1" i="1" dirty="0">
                <a:solidFill>
                  <a:schemeClr val="tx1"/>
                </a:solidFill>
                <a:sym typeface="Wingdings" pitchFamily="2" charset="2"/>
              </a:rPr>
              <a:t>Prof. Ranieri Antonio    </a:t>
            </a:r>
            <a:r>
              <a:rPr lang="it-IT" sz="1400" i="1" dirty="0">
                <a:solidFill>
                  <a:schemeClr val="tx1"/>
                </a:solidFill>
                <a:sym typeface="Wingdings" pitchFamily="2" charset="2"/>
              </a:rPr>
              <a:t>antonio.ranieri@unimore.it</a:t>
            </a:r>
          </a:p>
          <a:p>
            <a:r>
              <a:rPr lang="it-IT" sz="1400" i="1" dirty="0">
                <a:solidFill>
                  <a:schemeClr val="tx1"/>
                </a:solidFill>
                <a:sym typeface="Wingdings" pitchFamily="2" charset="2"/>
              </a:rPr>
              <a:t>Anatomia umana -</a:t>
            </a:r>
            <a:r>
              <a:rPr lang="it-IT" sz="1400" b="1" i="1" dirty="0">
                <a:solidFill>
                  <a:schemeClr val="tx1"/>
                </a:solidFill>
                <a:sym typeface="Wingdings" pitchFamily="2" charset="2"/>
              </a:rPr>
              <a:t>Prof.ssa Laura Bertoni                         </a:t>
            </a:r>
            <a:r>
              <a:rPr lang="it-IT" sz="1400" i="1" dirty="0">
                <a:solidFill>
                  <a:schemeClr val="tx1"/>
                </a:solidFill>
                <a:sym typeface="Wingdings" pitchFamily="2" charset="2"/>
              </a:rPr>
              <a:t>laura.bertoni@unimore.it</a:t>
            </a:r>
          </a:p>
          <a:p>
            <a:r>
              <a:rPr lang="it-IT" sz="1400" i="1" dirty="0">
                <a:solidFill>
                  <a:schemeClr val="tx1"/>
                </a:solidFill>
                <a:sym typeface="Wingdings" pitchFamily="2" charset="2"/>
              </a:rPr>
              <a:t>Biologia Animale- </a:t>
            </a:r>
            <a:r>
              <a:rPr lang="it-IT" sz="1400" b="1" i="1" dirty="0">
                <a:solidFill>
                  <a:schemeClr val="tx1"/>
                </a:solidFill>
                <a:sym typeface="Wingdings" pitchFamily="2" charset="2"/>
              </a:rPr>
              <a:t>Prof. Michele Cesari                             </a:t>
            </a:r>
            <a:r>
              <a:rPr lang="it-IT" sz="1400" i="1" dirty="0">
                <a:solidFill>
                  <a:schemeClr val="tx1"/>
                </a:solidFill>
                <a:sym typeface="Wingdings" pitchFamily="2" charset="2"/>
              </a:rPr>
              <a:t>michele.cesari@unimore.it</a:t>
            </a:r>
          </a:p>
          <a:p>
            <a:r>
              <a:rPr lang="it-IT" sz="1400" i="1" dirty="0">
                <a:solidFill>
                  <a:schemeClr val="tx1"/>
                </a:solidFill>
                <a:sym typeface="Wingdings" pitchFamily="2" charset="2"/>
              </a:rPr>
              <a:t>Matematica- </a:t>
            </a:r>
            <a:r>
              <a:rPr lang="it-IT" sz="1400" b="1" i="1" dirty="0">
                <a:solidFill>
                  <a:schemeClr val="tx1"/>
                </a:solidFill>
                <a:sym typeface="Wingdings" pitchFamily="2" charset="2"/>
              </a:rPr>
              <a:t>Prof. Giuseppe </a:t>
            </a:r>
            <a:r>
              <a:rPr lang="it-IT" sz="1400" b="1" i="1" dirty="0" err="1">
                <a:solidFill>
                  <a:schemeClr val="tx1"/>
                </a:solidFill>
                <a:sym typeface="Wingdings" pitchFamily="2" charset="2"/>
              </a:rPr>
              <a:t>Mazzuoccolo</a:t>
            </a:r>
            <a:r>
              <a:rPr lang="it-IT" sz="1400" b="1" i="1" dirty="0">
                <a:solidFill>
                  <a:schemeClr val="tx1"/>
                </a:solidFill>
                <a:sym typeface="Wingdings" pitchFamily="2" charset="2"/>
              </a:rPr>
              <a:t>          </a:t>
            </a:r>
            <a:r>
              <a:rPr lang="it-IT" sz="1400" i="1" dirty="0">
                <a:solidFill>
                  <a:schemeClr val="tx1"/>
                </a:solidFill>
                <a:sym typeface="Wingdings" pitchFamily="2" charset="2"/>
              </a:rPr>
              <a:t>giuseppe.mazzuoccolo@unimore.it</a:t>
            </a:r>
          </a:p>
          <a:p>
            <a:r>
              <a:rPr lang="it-IT" sz="1400" i="1" dirty="0">
                <a:solidFill>
                  <a:schemeClr val="tx1"/>
                </a:solidFill>
                <a:sym typeface="Wingdings" pitchFamily="2" charset="2"/>
              </a:rPr>
              <a:t>Informatica- </a:t>
            </a:r>
            <a:r>
              <a:rPr lang="it-IT" sz="1400" b="1" i="1" dirty="0">
                <a:solidFill>
                  <a:schemeClr val="tx1"/>
                </a:solidFill>
                <a:sym typeface="Wingdings" pitchFamily="2" charset="2"/>
              </a:rPr>
              <a:t>Prof. Luca Ferretti                                                </a:t>
            </a:r>
            <a:r>
              <a:rPr lang="it-IT" sz="1400" i="1" dirty="0">
                <a:solidFill>
                  <a:schemeClr val="tx1"/>
                </a:solidFill>
                <a:sym typeface="Wingdings" pitchFamily="2" charset="2"/>
              </a:rPr>
              <a:t>luca.ferretti@unimore.it</a:t>
            </a:r>
          </a:p>
          <a:p>
            <a:endParaRPr lang="it-IT" sz="1600" i="1" dirty="0">
              <a:solidFill>
                <a:schemeClr val="tx1"/>
              </a:solidFill>
              <a:sym typeface="Wingdings" pitchFamily="2" charset="2"/>
            </a:endParaRPr>
          </a:p>
          <a:p>
            <a:r>
              <a:rPr lang="it-IT" sz="1600" i="1" dirty="0">
                <a:solidFill>
                  <a:schemeClr val="tx1"/>
                </a:solidFill>
                <a:sym typeface="Wingdings" pitchFamily="2" charset="2"/>
              </a:rPr>
              <a:t>Alla pagina </a:t>
            </a:r>
          </a:p>
          <a:p>
            <a:r>
              <a:rPr lang="it-IT" sz="1600" i="1" dirty="0">
                <a:solidFill>
                  <a:srgbClr val="0000FF"/>
                </a:solidFill>
                <a:sym typeface="Wingdings" pitchFamily="2" charset="2"/>
                <a:hlinkClick r:id="rId2">
                  <a:extLst>
                    <a:ext uri="{A12FA001-AC4F-418D-AE19-62706E023703}">
                      <ahyp:hlinkClr xmlns:ahyp="http://schemas.microsoft.com/office/drawing/2018/hyperlinkcolor" val="tx"/>
                    </a:ext>
                  </a:extLst>
                </a:hlinkClick>
              </a:rPr>
              <a:t>https://www.dsv.unimore.it/it/didattica/corsi-di-laurea-magistrale-cu/ctf</a:t>
            </a:r>
            <a:endParaRPr lang="it-IT" sz="1600" i="1" dirty="0">
              <a:solidFill>
                <a:srgbClr val="0000FF"/>
              </a:solidFill>
              <a:sym typeface="Wingdings" pitchFamily="2" charset="2"/>
            </a:endParaRPr>
          </a:p>
          <a:p>
            <a:endParaRPr lang="it-IT" sz="1200" i="1" dirty="0">
              <a:solidFill>
                <a:srgbClr val="0000FF"/>
              </a:solidFill>
              <a:sym typeface="Wingdings" pitchFamily="2" charset="2"/>
            </a:endParaRPr>
          </a:p>
          <a:p>
            <a:r>
              <a:rPr lang="it-IT" sz="1200" i="1" dirty="0">
                <a:solidFill>
                  <a:schemeClr val="tx1">
                    <a:lumMod val="85000"/>
                    <a:lumOff val="15000"/>
                  </a:schemeClr>
                </a:solidFill>
                <a:sym typeface="Wingdings" pitchFamily="2" charset="2"/>
              </a:rPr>
              <a:t>Trovate i link per il materiale didattico messo a disposizione dei docenti del I semestre.</a:t>
            </a:r>
          </a:p>
          <a:p>
            <a:endParaRPr lang="it-IT" sz="1200" i="1" dirty="0">
              <a:solidFill>
                <a:schemeClr val="tx1">
                  <a:lumMod val="85000"/>
                  <a:lumOff val="15000"/>
                </a:schemeClr>
              </a:solidFill>
              <a:sym typeface="Wingdings" pitchFamily="2" charset="2"/>
            </a:endParaRPr>
          </a:p>
          <a:p>
            <a:r>
              <a:rPr lang="it-IT" sz="1200" i="1" dirty="0">
                <a:solidFill>
                  <a:schemeClr val="tx1">
                    <a:lumMod val="85000"/>
                    <a:lumOff val="15000"/>
                  </a:schemeClr>
                </a:solidFill>
                <a:sym typeface="Wingdings" pitchFamily="2" charset="2"/>
              </a:rPr>
              <a:t>Il </a:t>
            </a:r>
            <a:r>
              <a:rPr lang="it-IT" sz="1200" b="1" i="1" dirty="0">
                <a:solidFill>
                  <a:schemeClr val="tx1">
                    <a:lumMod val="85000"/>
                    <a:lumOff val="15000"/>
                  </a:schemeClr>
                </a:solidFill>
                <a:sym typeface="Wingdings" pitchFamily="2" charset="2"/>
              </a:rPr>
              <a:t>prof </a:t>
            </a:r>
            <a:r>
              <a:rPr lang="it-IT" sz="1200" b="1" i="1" dirty="0" err="1">
                <a:solidFill>
                  <a:schemeClr val="tx1">
                    <a:lumMod val="85000"/>
                    <a:lumOff val="15000"/>
                  </a:schemeClr>
                </a:solidFill>
                <a:sym typeface="Wingdings" pitchFamily="2" charset="2"/>
              </a:rPr>
              <a:t>Mazzuoccolo</a:t>
            </a:r>
            <a:r>
              <a:rPr lang="it-IT" sz="1200" b="1" i="1" dirty="0">
                <a:solidFill>
                  <a:schemeClr val="tx1">
                    <a:lumMod val="85000"/>
                    <a:lumOff val="15000"/>
                  </a:schemeClr>
                </a:solidFill>
                <a:sym typeface="Wingdings" pitchFamily="2" charset="2"/>
              </a:rPr>
              <a:t> </a:t>
            </a:r>
            <a:r>
              <a:rPr lang="it-IT" sz="1200" i="1" dirty="0">
                <a:solidFill>
                  <a:schemeClr val="tx1">
                    <a:lumMod val="85000"/>
                    <a:lumOff val="15000"/>
                  </a:schemeClr>
                </a:solidFill>
                <a:sym typeface="Wingdings" pitchFamily="2" charset="2"/>
              </a:rPr>
              <a:t>incontrerà gli studenti il </a:t>
            </a:r>
            <a:r>
              <a:rPr lang="it-IT" sz="1200" b="1" i="1" dirty="0">
                <a:solidFill>
                  <a:schemeClr val="tx1">
                    <a:lumMod val="85000"/>
                    <a:lumOff val="15000"/>
                  </a:schemeClr>
                </a:solidFill>
                <a:sym typeface="Wingdings" pitchFamily="2" charset="2"/>
              </a:rPr>
              <a:t>12 FEBBRAIO alle ore 9.15 in aula M2.3</a:t>
            </a:r>
            <a:r>
              <a:rPr lang="it-IT" sz="1200" i="1" dirty="0">
                <a:solidFill>
                  <a:schemeClr val="tx1">
                    <a:lumMod val="85000"/>
                    <a:lumOff val="15000"/>
                  </a:schemeClr>
                </a:solidFill>
                <a:sym typeface="Wingdings" pitchFamily="2" charset="2"/>
              </a:rPr>
              <a:t>.</a:t>
            </a:r>
          </a:p>
          <a:p>
            <a:r>
              <a:rPr lang="it-IT" sz="1200" i="1" dirty="0">
                <a:solidFill>
                  <a:schemeClr val="tx1">
                    <a:lumMod val="85000"/>
                    <a:lumOff val="15000"/>
                  </a:schemeClr>
                </a:solidFill>
                <a:sym typeface="Wingdings" pitchFamily="2" charset="2"/>
              </a:rPr>
              <a:t>A seguire sarà disponibile nella stessa aula la tutor dalle 10.00 alle 13.00 per chiarimenti ed esercizi</a:t>
            </a:r>
          </a:p>
        </p:txBody>
      </p:sp>
    </p:spTree>
    <p:extLst>
      <p:ext uri="{BB962C8B-B14F-4D97-AF65-F5344CB8AC3E}">
        <p14:creationId xmlns:p14="http://schemas.microsoft.com/office/powerpoint/2010/main" val="126865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64E9915-5A3A-493E-92AF-780186D8F6B4}"/>
              </a:ext>
            </a:extLst>
          </p:cNvPr>
          <p:cNvSpPr txBox="1"/>
          <p:nvPr/>
        </p:nvSpPr>
        <p:spPr>
          <a:xfrm>
            <a:off x="111609" y="180529"/>
            <a:ext cx="6991970" cy="541158"/>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200" b="1" dirty="0"/>
              <a:t>Tutor di </a:t>
            </a:r>
            <a:r>
              <a:rPr lang="it-IT" sz="2200" b="1" dirty="0" err="1"/>
              <a:t>CdS</a:t>
            </a:r>
            <a:r>
              <a:rPr lang="it-IT" sz="2200" b="1" dirty="0"/>
              <a:t>, tutor d’aula, tutor a supporto del </a:t>
            </a:r>
            <a:r>
              <a:rPr lang="it-IT" sz="2200" b="1" dirty="0" err="1"/>
              <a:t>CdS</a:t>
            </a:r>
            <a:endParaRPr lang="it-IT" sz="2200" b="1" dirty="0"/>
          </a:p>
        </p:txBody>
      </p:sp>
      <p:graphicFrame>
        <p:nvGraphicFramePr>
          <p:cNvPr id="3" name="Tabella 2">
            <a:extLst>
              <a:ext uri="{FF2B5EF4-FFF2-40B4-BE49-F238E27FC236}">
                <a16:creationId xmlns:a16="http://schemas.microsoft.com/office/drawing/2014/main" id="{B206BAFB-EFE3-40E7-AD3B-102A718DE731}"/>
              </a:ext>
            </a:extLst>
          </p:cNvPr>
          <p:cNvGraphicFramePr>
            <a:graphicFrameLocks noGrp="1"/>
          </p:cNvGraphicFramePr>
          <p:nvPr>
            <p:extLst>
              <p:ext uri="{D42A27DB-BD31-4B8C-83A1-F6EECF244321}">
                <p14:modId xmlns:p14="http://schemas.microsoft.com/office/powerpoint/2010/main" val="2005063179"/>
              </p:ext>
            </p:extLst>
          </p:nvPr>
        </p:nvGraphicFramePr>
        <p:xfrm>
          <a:off x="79202" y="1158941"/>
          <a:ext cx="7200799" cy="2685352"/>
        </p:xfrm>
        <a:graphic>
          <a:graphicData uri="http://schemas.openxmlformats.org/drawingml/2006/table">
            <a:tbl>
              <a:tblPr firstRow="1" firstCol="1" bandRow="1">
                <a:tableStyleId>{5C22544A-7EE6-4342-B048-85BDC9FD1C3A}</a:tableStyleId>
              </a:tblPr>
              <a:tblGrid>
                <a:gridCol w="7200799">
                  <a:extLst>
                    <a:ext uri="{9D8B030D-6E8A-4147-A177-3AD203B41FA5}">
                      <a16:colId xmlns:a16="http://schemas.microsoft.com/office/drawing/2014/main" val="3586150379"/>
                    </a:ext>
                  </a:extLst>
                </a:gridCol>
              </a:tblGrid>
              <a:tr h="0">
                <a:tc>
                  <a:txBody>
                    <a:bodyPr/>
                    <a:lstStyle/>
                    <a:p>
                      <a:pPr>
                        <a:lnSpc>
                          <a:spcPct val="107000"/>
                        </a:lnSpc>
                        <a:spcAft>
                          <a:spcPts val="800"/>
                        </a:spcAft>
                      </a:pPr>
                      <a:r>
                        <a:rPr lang="it-IT" sz="1600" dirty="0">
                          <a:solidFill>
                            <a:schemeClr val="tx1"/>
                          </a:solidFill>
                          <a:effectLst/>
                        </a:rPr>
                        <a:t>DOTT. FRANCESCO MENNUNI   </a:t>
                      </a:r>
                      <a:r>
                        <a:rPr lang="it-IT" sz="1600" b="1" kern="1200" dirty="0">
                          <a:solidFill>
                            <a:srgbClr val="0000FF"/>
                          </a:solidFill>
                          <a:effectLst/>
                          <a:latin typeface="+mn-lt"/>
                          <a:ea typeface="+mn-ea"/>
                          <a:cs typeface="+mn-cs"/>
                          <a:hlinkClick r:id="rId2">
                            <a:extLst>
                              <a:ext uri="{A12FA001-AC4F-418D-AE19-62706E023703}">
                                <ahyp:hlinkClr xmlns:ahyp="http://schemas.microsoft.com/office/drawing/2018/hyperlinkcolor" val="tx"/>
                              </a:ext>
                            </a:extLst>
                          </a:hlinkClick>
                        </a:rPr>
                        <a:t>kekkomennuni@gmail.com</a:t>
                      </a:r>
                      <a:endParaRPr lang="it-IT" sz="1600" b="1" kern="1200" dirty="0">
                        <a:solidFill>
                          <a:srgbClr val="0000FF"/>
                        </a:solidFill>
                        <a:effectLst/>
                        <a:latin typeface="+mn-lt"/>
                        <a:ea typeface="+mn-ea"/>
                        <a:cs typeface="+mn-cs"/>
                      </a:endParaRPr>
                    </a:p>
                    <a:p>
                      <a:pPr>
                        <a:lnSpc>
                          <a:spcPct val="107000"/>
                        </a:lnSpc>
                        <a:spcAft>
                          <a:spcPts val="800"/>
                        </a:spcAft>
                      </a:pPr>
                      <a:r>
                        <a:rPr lang="it-IT" sz="1600" dirty="0">
                          <a:solidFill>
                            <a:schemeClr val="tx1"/>
                          </a:solidFill>
                          <a:effectLst/>
                        </a:rPr>
                        <a:t>DOTT.SSA SABRINA CUOGHI     </a:t>
                      </a:r>
                      <a:r>
                        <a:rPr lang="it-IT" sz="1600" b="1" kern="1200" dirty="0">
                          <a:solidFill>
                            <a:srgbClr val="0000FF"/>
                          </a:solidFill>
                          <a:effectLst/>
                          <a:latin typeface="+mn-lt"/>
                          <a:ea typeface="+mn-ea"/>
                          <a:cs typeface="+mn-cs"/>
                          <a:hlinkClick r:id="rId3">
                            <a:extLst>
                              <a:ext uri="{A12FA001-AC4F-418D-AE19-62706E023703}">
                                <ahyp:hlinkClr xmlns:ahyp="http://schemas.microsoft.com/office/drawing/2018/hyperlinkcolor" val="tx"/>
                              </a:ext>
                            </a:extLst>
                          </a:hlinkClick>
                        </a:rPr>
                        <a:t>sabrina.cuoghi@unimore.it</a:t>
                      </a:r>
                      <a:endParaRPr lang="it-IT" sz="1600" b="1" kern="1200" dirty="0">
                        <a:solidFill>
                          <a:srgbClr val="0000FF"/>
                        </a:solidFill>
                        <a:effectLst/>
                        <a:latin typeface="+mn-lt"/>
                        <a:ea typeface="+mn-ea"/>
                        <a:cs typeface="+mn-cs"/>
                      </a:endParaRPr>
                    </a:p>
                    <a:p>
                      <a:pPr>
                        <a:lnSpc>
                          <a:spcPct val="107000"/>
                        </a:lnSpc>
                        <a:spcAft>
                          <a:spcPts val="800"/>
                        </a:spcAft>
                      </a:pPr>
                      <a:r>
                        <a:rPr lang="it-IT" sz="1600" dirty="0">
                          <a:solidFill>
                            <a:schemeClr val="tx1"/>
                          </a:solidFill>
                          <a:effectLst/>
                        </a:rPr>
                        <a:t>DOTT.SSA MARIA FELICIA LA MONICA  </a:t>
                      </a:r>
                      <a:r>
                        <a:rPr lang="it-IT" sz="1600" b="0" i="0" kern="1200" dirty="0">
                          <a:solidFill>
                            <a:schemeClr val="lt1"/>
                          </a:solidFill>
                          <a:effectLst/>
                          <a:latin typeface="+mn-lt"/>
                          <a:ea typeface="+mn-ea"/>
                          <a:cs typeface="+mn-cs"/>
                        </a:rPr>
                        <a:t> </a:t>
                      </a:r>
                      <a:r>
                        <a:rPr lang="it-IT" sz="1600" b="1" kern="1200" dirty="0">
                          <a:solidFill>
                            <a:srgbClr val="0000FF"/>
                          </a:solidFill>
                          <a:effectLst/>
                          <a:latin typeface="+mn-lt"/>
                          <a:ea typeface="+mn-ea"/>
                          <a:cs typeface="+mn-cs"/>
                          <a:hlinkClick r:id="rId4">
                            <a:extLst>
                              <a:ext uri="{A12FA001-AC4F-418D-AE19-62706E023703}">
                                <ahyp:hlinkClr xmlns:ahyp="http://schemas.microsoft.com/office/drawing/2018/hyperlinkcolor" val="tx"/>
                              </a:ext>
                            </a:extLst>
                          </a:hlinkClick>
                        </a:rPr>
                        <a:t>mariafelicialamonica@gmail.com</a:t>
                      </a:r>
                      <a:endParaRPr lang="it-IT" sz="1600" b="1" kern="1200" dirty="0">
                        <a:solidFill>
                          <a:srgbClr val="0000FF"/>
                        </a:solidFill>
                        <a:effectLst/>
                        <a:latin typeface="+mn-lt"/>
                        <a:ea typeface="+mn-ea"/>
                        <a:cs typeface="+mn-cs"/>
                      </a:endParaRPr>
                    </a:p>
                    <a:p>
                      <a:pPr>
                        <a:lnSpc>
                          <a:spcPct val="107000"/>
                        </a:lnSpc>
                        <a:spcAft>
                          <a:spcPts val="800"/>
                        </a:spcAft>
                      </a:pPr>
                      <a:r>
                        <a:rPr lang="it-IT" sz="1600" dirty="0">
                          <a:solidFill>
                            <a:schemeClr val="tx1"/>
                          </a:solidFill>
                          <a:effectLst/>
                        </a:rPr>
                        <a:t>DOTT.SSA SOFIA TAGLIAVINI      </a:t>
                      </a:r>
                      <a:r>
                        <a:rPr lang="it-IT" sz="1600" b="1" kern="1200" dirty="0">
                          <a:solidFill>
                            <a:srgbClr val="0000FF"/>
                          </a:solidFill>
                          <a:effectLst/>
                          <a:latin typeface="+mn-lt"/>
                          <a:ea typeface="+mn-ea"/>
                          <a:cs typeface="+mn-cs"/>
                          <a:hlinkClick r:id="rId5">
                            <a:extLst>
                              <a:ext uri="{A12FA001-AC4F-418D-AE19-62706E023703}">
                                <ahyp:hlinkClr xmlns:ahyp="http://schemas.microsoft.com/office/drawing/2018/hyperlinkcolor" val="tx"/>
                              </a:ext>
                            </a:extLst>
                          </a:hlinkClick>
                        </a:rPr>
                        <a:t>sofia.tagliavini@unimore.it</a:t>
                      </a:r>
                      <a:endParaRPr lang="it-IT" sz="1600" b="1" kern="1200" dirty="0">
                        <a:solidFill>
                          <a:srgbClr val="0000FF"/>
                        </a:solidFill>
                        <a:effectLst/>
                        <a:latin typeface="+mn-lt"/>
                        <a:ea typeface="+mn-ea"/>
                        <a:cs typeface="+mn-cs"/>
                      </a:endParaRPr>
                    </a:p>
                    <a:p>
                      <a:pPr>
                        <a:lnSpc>
                          <a:spcPct val="107000"/>
                        </a:lnSpc>
                        <a:spcAft>
                          <a:spcPts val="800"/>
                        </a:spcAft>
                      </a:pPr>
                      <a:r>
                        <a:rPr lang="it-IT" sz="1600" dirty="0">
                          <a:solidFill>
                            <a:schemeClr val="tx1"/>
                          </a:solidFill>
                          <a:effectLst/>
                        </a:rPr>
                        <a:t>SIG.NA FRANCESCA DAMIANO     </a:t>
                      </a:r>
                      <a:r>
                        <a:rPr lang="it-IT" sz="1600" b="1" kern="1200" dirty="0">
                          <a:solidFill>
                            <a:srgbClr val="0000FF"/>
                          </a:solidFill>
                          <a:effectLst/>
                          <a:latin typeface="+mn-lt"/>
                          <a:ea typeface="+mn-ea"/>
                          <a:cs typeface="+mn-cs"/>
                          <a:hlinkClick r:id="rId6">
                            <a:extLst>
                              <a:ext uri="{A12FA001-AC4F-418D-AE19-62706E023703}">
                                <ahyp:hlinkClr xmlns:ahyp="http://schemas.microsoft.com/office/drawing/2018/hyperlinkcolor" val="tx"/>
                              </a:ext>
                            </a:extLst>
                          </a:hlinkClick>
                        </a:rPr>
                        <a:t>254343@studenti.unimore.it</a:t>
                      </a:r>
                      <a:endParaRPr lang="it-IT" sz="1600" b="1" kern="1200" dirty="0">
                        <a:solidFill>
                          <a:srgbClr val="0000FF"/>
                        </a:solidFill>
                        <a:effectLst/>
                        <a:latin typeface="+mn-lt"/>
                        <a:ea typeface="+mn-ea"/>
                        <a:cs typeface="+mn-cs"/>
                      </a:endParaRPr>
                    </a:p>
                    <a:p>
                      <a:pPr>
                        <a:lnSpc>
                          <a:spcPct val="107000"/>
                        </a:lnSpc>
                        <a:spcAft>
                          <a:spcPts val="800"/>
                        </a:spcAft>
                      </a:pPr>
                      <a:endParaRPr lang="it-IT" sz="1600" dirty="0">
                        <a:solidFill>
                          <a:schemeClr val="tx1"/>
                        </a:solidFill>
                        <a:effectLst/>
                      </a:endParaRPr>
                    </a:p>
                    <a:p>
                      <a:pPr>
                        <a:lnSpc>
                          <a:spcPct val="107000"/>
                        </a:lnSpc>
                        <a:spcAft>
                          <a:spcPts val="800"/>
                        </a:spcAft>
                      </a:pPr>
                      <a:br>
                        <a:rPr lang="it-IT" sz="1600" dirty="0">
                          <a:solidFill>
                            <a:schemeClr val="tx1"/>
                          </a:solidFill>
                          <a:effectLst/>
                          <a:highlight>
                            <a:srgbClr val="FFFF00"/>
                          </a:highlight>
                        </a:rPr>
                      </a:b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2376625051"/>
                  </a:ext>
                </a:extLst>
              </a:tr>
            </a:tbl>
          </a:graphicData>
        </a:graphic>
      </p:graphicFrame>
    </p:spTree>
    <p:extLst>
      <p:ext uri="{BB962C8B-B14F-4D97-AF65-F5344CB8AC3E}">
        <p14:creationId xmlns:p14="http://schemas.microsoft.com/office/powerpoint/2010/main" val="693773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9025" y="205825"/>
            <a:ext cx="6554953" cy="66253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800" dirty="0"/>
              <a:t>Appelli di esame</a:t>
            </a:r>
          </a:p>
        </p:txBody>
      </p:sp>
      <p:sp>
        <p:nvSpPr>
          <p:cNvPr id="7" name="CasellaDiTesto 6">
            <a:extLst>
              <a:ext uri="{FF2B5EF4-FFF2-40B4-BE49-F238E27FC236}">
                <a16:creationId xmlns:a16="http://schemas.microsoft.com/office/drawing/2014/main" id="{9BDD4CCA-B0A8-154C-849A-8AC3FA4615AA}"/>
              </a:ext>
            </a:extLst>
          </p:cNvPr>
          <p:cNvSpPr txBox="1"/>
          <p:nvPr/>
        </p:nvSpPr>
        <p:spPr>
          <a:xfrm>
            <a:off x="509025" y="1064650"/>
            <a:ext cx="6419140" cy="2492990"/>
          </a:xfrm>
          <a:prstGeom prst="rect">
            <a:avLst/>
          </a:prstGeom>
          <a:noFill/>
        </p:spPr>
        <p:txBody>
          <a:bodyPr wrap="square" rtlCol="0">
            <a:spAutoFit/>
          </a:bodyPr>
          <a:lstStyle/>
          <a:p>
            <a:r>
              <a:rPr lang="it-IT" sz="1600" b="1" dirty="0">
                <a:solidFill>
                  <a:srgbClr val="FF0000"/>
                </a:solidFill>
              </a:rPr>
              <a:t>Appelli Sessione Invernale</a:t>
            </a:r>
          </a:p>
          <a:p>
            <a:r>
              <a:rPr lang="it-IT" sz="1600" dirty="0">
                <a:solidFill>
                  <a:schemeClr val="tx1"/>
                </a:solidFill>
              </a:rPr>
              <a:t>17 dicembre 2025 -27 febbraio 2026!!!!!</a:t>
            </a:r>
          </a:p>
          <a:p>
            <a:endParaRPr lang="it-IT" sz="1600" dirty="0">
              <a:solidFill>
                <a:schemeClr val="tx1"/>
              </a:solidFill>
            </a:endParaRPr>
          </a:p>
          <a:p>
            <a:r>
              <a:rPr lang="it-IT" sz="1600" b="1" dirty="0">
                <a:solidFill>
                  <a:schemeClr val="tx1"/>
                </a:solidFill>
              </a:rPr>
              <a:t>Lezioni II semestre:</a:t>
            </a:r>
            <a:endParaRPr lang="it-IT" sz="1600" dirty="0">
              <a:solidFill>
                <a:schemeClr val="tx1"/>
              </a:solidFill>
            </a:endParaRPr>
          </a:p>
          <a:p>
            <a:r>
              <a:rPr lang="it-IT" sz="1600" dirty="0">
                <a:solidFill>
                  <a:schemeClr val="tx1"/>
                </a:solidFill>
              </a:rPr>
              <a:t>2 marzo 2026 – 5 giugno 2026</a:t>
            </a:r>
          </a:p>
          <a:p>
            <a:endParaRPr lang="it-IT" sz="1600" b="1" dirty="0">
              <a:solidFill>
                <a:srgbClr val="FF0000"/>
              </a:solidFill>
            </a:endParaRPr>
          </a:p>
          <a:p>
            <a:r>
              <a:rPr lang="it-IT" sz="1600" b="1" dirty="0">
                <a:solidFill>
                  <a:srgbClr val="FF0000"/>
                </a:solidFill>
              </a:rPr>
              <a:t>Appelli d’esame </a:t>
            </a:r>
            <a:endParaRPr lang="it-IT" sz="1600" dirty="0">
              <a:solidFill>
                <a:srgbClr val="FF0000"/>
              </a:solidFill>
            </a:endParaRPr>
          </a:p>
          <a:p>
            <a:r>
              <a:rPr lang="it-IT" sz="1600" dirty="0">
                <a:solidFill>
                  <a:schemeClr val="tx1"/>
                </a:solidFill>
              </a:rPr>
              <a:t>Lunedì 8 giugno 2026 – Venerdì 18 settembre 2026 </a:t>
            </a:r>
          </a:p>
          <a:p>
            <a:endParaRPr lang="it-IT" sz="1600" dirty="0">
              <a:solidFill>
                <a:schemeClr val="tx1"/>
              </a:solidFill>
            </a:endParaRPr>
          </a:p>
          <a:p>
            <a:r>
              <a:rPr lang="it-IT" sz="1200" i="1" dirty="0">
                <a:solidFill>
                  <a:schemeClr val="accent2"/>
                </a:solidFill>
                <a:sym typeface="Wingdings" pitchFamily="2" charset="2"/>
                <a:hlinkClick r:id="rId2">
                  <a:extLst>
                    <a:ext uri="{A12FA001-AC4F-418D-AE19-62706E023703}">
                      <ahyp:hlinkClr xmlns:ahyp="http://schemas.microsoft.com/office/drawing/2018/hyperlinkcolor" val="tx"/>
                    </a:ext>
                  </a:extLst>
                </a:hlinkClick>
              </a:rPr>
              <a:t>https://www.esse3.unimore.it/Guide/PaginaListaAppelli.do</a:t>
            </a:r>
            <a:r>
              <a:rPr lang="it-IT" sz="1200" i="1" dirty="0">
                <a:solidFill>
                  <a:schemeClr val="accent2"/>
                </a:solidFill>
                <a:sym typeface="Wingdings" pitchFamily="2" charset="2"/>
              </a:rPr>
              <a:t> </a:t>
            </a:r>
            <a:r>
              <a:rPr lang="it-IT" sz="1200" i="1" dirty="0">
                <a:solidFill>
                  <a:schemeClr val="tx1">
                    <a:lumMod val="85000"/>
                    <a:lumOff val="15000"/>
                  </a:schemeClr>
                </a:solidFill>
                <a:sym typeface="Wingdings" pitchFamily="2" charset="2"/>
              </a:rPr>
              <a:t>(bacheca appelli esame)</a:t>
            </a:r>
          </a:p>
        </p:txBody>
      </p:sp>
      <p:pic>
        <p:nvPicPr>
          <p:cNvPr id="8" name="Picture 3">
            <a:extLst>
              <a:ext uri="{FF2B5EF4-FFF2-40B4-BE49-F238E27FC236}">
                <a16:creationId xmlns:a16="http://schemas.microsoft.com/office/drawing/2014/main" id="{F672F132-A09A-3C44-AD57-E120566CDDDD}"/>
              </a:ext>
            </a:extLst>
          </p:cNvPr>
          <p:cNvPicPr>
            <a:picLocks noChangeAspect="1" noChangeArrowheads="1"/>
          </p:cNvPicPr>
          <p:nvPr/>
        </p:nvPicPr>
        <p:blipFill>
          <a:blip r:embed="rId3" cstate="print"/>
          <a:srcRect/>
          <a:stretch>
            <a:fillRect/>
          </a:stretch>
        </p:blipFill>
        <p:spPr bwMode="auto">
          <a:xfrm>
            <a:off x="6206023" y="2484785"/>
            <a:ext cx="714617" cy="1439147"/>
          </a:xfrm>
          <a:prstGeom prst="rect">
            <a:avLst/>
          </a:prstGeom>
          <a:noFill/>
          <a:ln w="9525">
            <a:noFill/>
            <a:miter lim="800000"/>
            <a:headEnd/>
            <a:tailEnd/>
          </a:ln>
        </p:spPr>
      </p:pic>
      <p:pic>
        <p:nvPicPr>
          <p:cNvPr id="1026" name="Picture 2" descr="Attenzione Cambio sede Incontro 19 Ottobre 2018 - Ufficio Scuola">
            <a:extLst>
              <a:ext uri="{FF2B5EF4-FFF2-40B4-BE49-F238E27FC236}">
                <a16:creationId xmlns:a16="http://schemas.microsoft.com/office/drawing/2014/main" id="{FF3E865E-772F-4270-ABF0-5C7B5F1AB1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3818" y="329458"/>
            <a:ext cx="1440160" cy="1347409"/>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E8D6D194-50B9-4927-B9A8-16BC395544D9}"/>
              </a:ext>
            </a:extLst>
          </p:cNvPr>
          <p:cNvSpPr/>
          <p:nvPr/>
        </p:nvSpPr>
        <p:spPr bwMode="auto">
          <a:xfrm>
            <a:off x="542406" y="1028587"/>
            <a:ext cx="3929284" cy="648280"/>
          </a:xfrm>
          <a:prstGeom prst="rect">
            <a:avLst/>
          </a:prstGeom>
          <a:noFill/>
          <a:ln w="57150"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447675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66253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800" dirty="0"/>
              <a:t>Appelli di esame</a:t>
            </a:r>
          </a:p>
        </p:txBody>
      </p:sp>
      <p:sp>
        <p:nvSpPr>
          <p:cNvPr id="7" name="CasellaDiTesto 6">
            <a:extLst>
              <a:ext uri="{FF2B5EF4-FFF2-40B4-BE49-F238E27FC236}">
                <a16:creationId xmlns:a16="http://schemas.microsoft.com/office/drawing/2014/main" id="{9BDD4CCA-B0A8-154C-849A-8AC3FA4615AA}"/>
              </a:ext>
            </a:extLst>
          </p:cNvPr>
          <p:cNvSpPr txBox="1"/>
          <p:nvPr/>
        </p:nvSpPr>
        <p:spPr>
          <a:xfrm>
            <a:off x="501499" y="1260649"/>
            <a:ext cx="6419140" cy="3508653"/>
          </a:xfrm>
          <a:prstGeom prst="rect">
            <a:avLst/>
          </a:prstGeom>
          <a:noFill/>
        </p:spPr>
        <p:txBody>
          <a:bodyPr wrap="square" rtlCol="0">
            <a:spAutoFit/>
          </a:bodyPr>
          <a:lstStyle/>
          <a:p>
            <a:r>
              <a:rPr lang="it-IT" sz="1600" b="1" dirty="0">
                <a:solidFill>
                  <a:schemeClr val="tx1">
                    <a:lumMod val="85000"/>
                    <a:lumOff val="15000"/>
                  </a:schemeClr>
                </a:solidFill>
                <a:sym typeface="Wingdings" pitchFamily="2" charset="2"/>
              </a:rPr>
              <a:t>Per potersi iscrivere all’esame è necessario:</a:t>
            </a:r>
          </a:p>
          <a:p>
            <a:endParaRPr lang="it-IT" sz="1600" dirty="0">
              <a:solidFill>
                <a:schemeClr val="tx1">
                  <a:lumMod val="85000"/>
                  <a:lumOff val="15000"/>
                </a:schemeClr>
              </a:solidFill>
              <a:sym typeface="Wingdings" pitchFamily="2" charset="2"/>
            </a:endParaRPr>
          </a:p>
          <a:p>
            <a:pPr marL="297409" indent="-297409">
              <a:buFont typeface="Wingdings" panose="05000000000000000000" pitchFamily="2" charset="2"/>
              <a:buChar char="ü"/>
            </a:pPr>
            <a:r>
              <a:rPr lang="it-IT" sz="1600" dirty="0">
                <a:solidFill>
                  <a:schemeClr val="tx1">
                    <a:lumMod val="85000"/>
                    <a:lumOff val="15000"/>
                  </a:schemeClr>
                </a:solidFill>
                <a:sym typeface="Wingdings" pitchFamily="2" charset="2"/>
              </a:rPr>
              <a:t>Avere la</a:t>
            </a:r>
            <a:r>
              <a:rPr lang="it-IT" sz="1600" b="1" dirty="0">
                <a:solidFill>
                  <a:srgbClr val="F83008"/>
                </a:solidFill>
                <a:sym typeface="Wingdings" pitchFamily="2" charset="2"/>
              </a:rPr>
              <a:t> firma di frequenza </a:t>
            </a:r>
            <a:r>
              <a:rPr lang="it-IT" sz="1600" dirty="0">
                <a:solidFill>
                  <a:schemeClr val="tx1">
                    <a:lumMod val="85000"/>
                    <a:lumOff val="15000"/>
                  </a:schemeClr>
                </a:solidFill>
                <a:sym typeface="Wingdings" pitchFamily="2" charset="2"/>
              </a:rPr>
              <a:t>del corso </a:t>
            </a:r>
          </a:p>
          <a:p>
            <a:endParaRPr lang="it-IT" sz="1600" dirty="0">
              <a:solidFill>
                <a:srgbClr val="002060"/>
              </a:solidFill>
              <a:sym typeface="Wingdings" pitchFamily="2" charset="2"/>
            </a:endParaRPr>
          </a:p>
          <a:p>
            <a:pPr marL="297409" indent="-297409">
              <a:buFont typeface="Wingdings" panose="05000000000000000000" pitchFamily="2" charset="2"/>
              <a:buChar char="ü"/>
            </a:pPr>
            <a:r>
              <a:rPr lang="it-IT" sz="1600" b="1" dirty="0">
                <a:solidFill>
                  <a:srgbClr val="FF0000"/>
                </a:solidFill>
                <a:sym typeface="Wingdings" pitchFamily="2" charset="2"/>
              </a:rPr>
              <a:t>Compilare il questionario </a:t>
            </a:r>
            <a:r>
              <a:rPr lang="it-IT" sz="1600" dirty="0">
                <a:solidFill>
                  <a:schemeClr val="tx1">
                    <a:lumMod val="85000"/>
                    <a:lumOff val="15000"/>
                  </a:schemeClr>
                </a:solidFill>
                <a:sym typeface="Wingdings" pitchFamily="2" charset="2"/>
              </a:rPr>
              <a:t>di valutazione dell’insegnamento.</a:t>
            </a:r>
          </a:p>
          <a:p>
            <a:pPr marL="574990" indent="-297409">
              <a:buFont typeface="Wingdings"/>
              <a:buChar char="J"/>
            </a:pPr>
            <a:r>
              <a:rPr lang="it-IT" altLang="it-IT" sz="1400" dirty="0">
                <a:solidFill>
                  <a:schemeClr val="tx1">
                    <a:lumMod val="85000"/>
                    <a:lumOff val="15000"/>
                  </a:schemeClr>
                </a:solidFill>
                <a:sym typeface="Wingdings"/>
              </a:rPr>
              <a:t>Questionario </a:t>
            </a:r>
            <a:r>
              <a:rPr lang="it-IT" altLang="it-IT" sz="1400" u="sng" dirty="0">
                <a:solidFill>
                  <a:schemeClr val="tx1">
                    <a:lumMod val="85000"/>
                    <a:lumOff val="15000"/>
                  </a:schemeClr>
                </a:solidFill>
                <a:sym typeface="Wingdings"/>
              </a:rPr>
              <a:t>anonimo</a:t>
            </a:r>
            <a:r>
              <a:rPr lang="it-IT" altLang="it-IT" sz="1400" dirty="0">
                <a:solidFill>
                  <a:schemeClr val="tx1">
                    <a:lumMod val="85000"/>
                    <a:lumOff val="15000"/>
                  </a:schemeClr>
                </a:solidFill>
                <a:sym typeface="Wingdings"/>
              </a:rPr>
              <a:t> ! </a:t>
            </a:r>
          </a:p>
          <a:p>
            <a:pPr marL="277581"/>
            <a:r>
              <a:rPr lang="it-IT" sz="1400" i="1" dirty="0">
                <a:solidFill>
                  <a:schemeClr val="tx1">
                    <a:lumMod val="85000"/>
                    <a:lumOff val="15000"/>
                  </a:schemeClr>
                </a:solidFill>
                <a:sym typeface="Wingdings" pitchFamily="2" charset="2"/>
              </a:rPr>
              <a:t>La mancata compilazione delle OPIS blocca l’iscrizione agli appelli di tutto il periodo della finestra di compilazione delle OPIS, quindi di fatto all’intera sessione. Molto importante la vostra collaborazione per il miglioramento della qualità del corso</a:t>
            </a:r>
            <a:r>
              <a:rPr lang="it-IT" sz="1400" dirty="0">
                <a:solidFill>
                  <a:schemeClr val="tx1">
                    <a:lumMod val="85000"/>
                    <a:lumOff val="15000"/>
                  </a:schemeClr>
                </a:solidFill>
                <a:sym typeface="Wingdings" pitchFamily="2" charset="2"/>
              </a:rPr>
              <a:t>.</a:t>
            </a:r>
          </a:p>
          <a:p>
            <a:pPr marL="297409" indent="-297409">
              <a:buFont typeface="Wingdings" panose="05000000000000000000" pitchFamily="2" charset="2"/>
              <a:buChar char="ü"/>
            </a:pPr>
            <a:endParaRPr lang="it-IT" sz="1600" dirty="0">
              <a:solidFill>
                <a:schemeClr val="tx1">
                  <a:lumMod val="85000"/>
                  <a:lumOff val="15000"/>
                </a:schemeClr>
              </a:solidFill>
              <a:sym typeface="Wingdings" pitchFamily="2" charset="2"/>
            </a:endParaRPr>
          </a:p>
          <a:p>
            <a:pPr marL="297409" indent="-297409">
              <a:buFont typeface="Wingdings" panose="05000000000000000000" pitchFamily="2" charset="2"/>
              <a:buChar char="ü"/>
            </a:pPr>
            <a:r>
              <a:rPr lang="it-IT" sz="1600" dirty="0">
                <a:solidFill>
                  <a:schemeClr val="tx1">
                    <a:lumMod val="85000"/>
                    <a:lumOff val="15000"/>
                  </a:schemeClr>
                </a:solidFill>
                <a:sym typeface="Wingdings" pitchFamily="2" charset="2"/>
              </a:rPr>
              <a:t>Essere in regola con il </a:t>
            </a:r>
            <a:r>
              <a:rPr lang="it-IT" sz="1600" b="1" dirty="0">
                <a:solidFill>
                  <a:srgbClr val="FF0000"/>
                </a:solidFill>
                <a:sym typeface="Wingdings" pitchFamily="2" charset="2"/>
              </a:rPr>
              <a:t>pagamento delle </a:t>
            </a:r>
            <a:r>
              <a:rPr lang="it-IT" sz="1600" b="1" dirty="0">
                <a:solidFill>
                  <a:srgbClr val="F83008"/>
                </a:solidFill>
                <a:sym typeface="Wingdings" pitchFamily="2" charset="2"/>
              </a:rPr>
              <a:t>tasse</a:t>
            </a:r>
          </a:p>
          <a:p>
            <a:r>
              <a:rPr lang="it-IT" sz="1400" dirty="0">
                <a:solidFill>
                  <a:schemeClr val="tx1">
                    <a:lumMod val="85000"/>
                    <a:lumOff val="15000"/>
                  </a:schemeClr>
                </a:solidFill>
                <a:sym typeface="Wingdings" pitchFamily="2" charset="2"/>
              </a:rPr>
              <a:t> </a:t>
            </a:r>
          </a:p>
          <a:p>
            <a:endParaRPr lang="it-IT" sz="1200" dirty="0">
              <a:solidFill>
                <a:schemeClr val="tx1">
                  <a:lumMod val="85000"/>
                  <a:lumOff val="15000"/>
                </a:schemeClr>
              </a:solidFill>
              <a:sym typeface="Wingdings" pitchFamily="2" charset="2"/>
            </a:endParaRPr>
          </a:p>
          <a:p>
            <a:endParaRPr lang="it-IT" sz="1400" dirty="0">
              <a:solidFill>
                <a:schemeClr val="tx1">
                  <a:lumMod val="85000"/>
                  <a:lumOff val="15000"/>
                </a:schemeClr>
              </a:solidFill>
              <a:sym typeface="Wingdings" pitchFamily="2" charset="2"/>
            </a:endParaRPr>
          </a:p>
        </p:txBody>
      </p:sp>
      <p:sp>
        <p:nvSpPr>
          <p:cNvPr id="2" name="Rettangolo 1">
            <a:extLst>
              <a:ext uri="{FF2B5EF4-FFF2-40B4-BE49-F238E27FC236}">
                <a16:creationId xmlns:a16="http://schemas.microsoft.com/office/drawing/2014/main" id="{F624E02A-2600-4FE1-B843-9DE21979749A}"/>
              </a:ext>
            </a:extLst>
          </p:cNvPr>
          <p:cNvSpPr/>
          <p:nvPr/>
        </p:nvSpPr>
        <p:spPr bwMode="auto">
          <a:xfrm>
            <a:off x="151210" y="2192173"/>
            <a:ext cx="6912768" cy="1516748"/>
          </a:xfrm>
          <a:prstGeom prst="rect">
            <a:avLst/>
          </a:prstGeom>
          <a:noFill/>
          <a:ln w="76200" cap="flat" cmpd="dbl" algn="ctr">
            <a:solidFill>
              <a:srgbClr val="FFC000"/>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8397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ChangeArrowheads="1"/>
          </p:cNvSpPr>
          <p:nvPr/>
        </p:nvSpPr>
        <p:spPr bwMode="auto">
          <a:xfrm>
            <a:off x="583935" y="740430"/>
            <a:ext cx="6336704" cy="357774"/>
          </a:xfrm>
          <a:prstGeom prst="rect">
            <a:avLst/>
          </a:prstGeom>
          <a:noFill/>
          <a:ln w="9525">
            <a:noFill/>
            <a:miter lim="800000"/>
            <a:headEnd/>
            <a:tailEnd/>
          </a:ln>
        </p:spPr>
        <p:txBody>
          <a:bodyPr wrap="square" lIns="94965" tIns="47617" rIns="94965" bIns="47617">
            <a:spAutoFit/>
          </a:bodyPr>
          <a:lstStyle/>
          <a:p>
            <a:pPr algn="ctr" defTabSz="332107">
              <a:tabLst>
                <a:tab pos="355239" algn="l"/>
                <a:tab pos="1034321" algn="l"/>
                <a:tab pos="1713405" algn="l"/>
                <a:tab pos="2394140" algn="l"/>
                <a:tab pos="3071570" algn="l"/>
                <a:tab pos="3753957" algn="l"/>
                <a:tab pos="4433041" algn="l"/>
                <a:tab pos="5112123" algn="l"/>
                <a:tab pos="5792859" algn="l"/>
                <a:tab pos="6470289" algn="l"/>
                <a:tab pos="7151025" algn="l"/>
                <a:tab pos="7828455" algn="l"/>
              </a:tabLst>
            </a:pPr>
            <a:r>
              <a:rPr lang="it-IT" altLang="it-IT" sz="1700" b="1" u="sng" dirty="0">
                <a:solidFill>
                  <a:schemeClr val="tx1">
                    <a:lumMod val="65000"/>
                    <a:lumOff val="35000"/>
                  </a:schemeClr>
                </a:solidFill>
                <a:latin typeface="+mn-lt"/>
                <a:cs typeface="Arial" charset="0"/>
              </a:rPr>
              <a:t>Propedeuticità</a:t>
            </a:r>
            <a:endParaRPr lang="it-IT" altLang="it-IT" sz="1700" dirty="0">
              <a:solidFill>
                <a:srgbClr val="262626"/>
              </a:solidFill>
              <a:latin typeface="+mn-lt"/>
              <a:cs typeface="Arial" charset="0"/>
            </a:endParaRPr>
          </a:p>
        </p:txBody>
      </p:sp>
      <p:graphicFrame>
        <p:nvGraphicFramePr>
          <p:cNvPr id="4" name="Tabella 3">
            <a:extLst>
              <a:ext uri="{FF2B5EF4-FFF2-40B4-BE49-F238E27FC236}">
                <a16:creationId xmlns:a16="http://schemas.microsoft.com/office/drawing/2014/main" id="{A472D74B-0D87-294B-8CDD-D77CDBC04B15}"/>
              </a:ext>
            </a:extLst>
          </p:cNvPr>
          <p:cNvGraphicFramePr>
            <a:graphicFrameLocks noGrp="1"/>
          </p:cNvGraphicFramePr>
          <p:nvPr>
            <p:extLst>
              <p:ext uri="{D42A27DB-BD31-4B8C-83A1-F6EECF244321}">
                <p14:modId xmlns:p14="http://schemas.microsoft.com/office/powerpoint/2010/main" val="1707912255"/>
              </p:ext>
            </p:extLst>
          </p:nvPr>
        </p:nvGraphicFramePr>
        <p:xfrm>
          <a:off x="422842" y="1124413"/>
          <a:ext cx="6369503" cy="3482744"/>
        </p:xfrm>
        <a:graphic>
          <a:graphicData uri="http://schemas.openxmlformats.org/drawingml/2006/table">
            <a:tbl>
              <a:tblPr firstRow="1" firstCol="1" lastRow="1" lastCol="1" bandRow="1" bandCol="1"/>
              <a:tblGrid>
                <a:gridCol w="2639902">
                  <a:extLst>
                    <a:ext uri="{9D8B030D-6E8A-4147-A177-3AD203B41FA5}">
                      <a16:colId xmlns:a16="http://schemas.microsoft.com/office/drawing/2014/main" val="20000"/>
                    </a:ext>
                  </a:extLst>
                </a:gridCol>
                <a:gridCol w="1834836">
                  <a:extLst>
                    <a:ext uri="{9D8B030D-6E8A-4147-A177-3AD203B41FA5}">
                      <a16:colId xmlns:a16="http://schemas.microsoft.com/office/drawing/2014/main" val="20001"/>
                    </a:ext>
                  </a:extLst>
                </a:gridCol>
                <a:gridCol w="1894765">
                  <a:extLst>
                    <a:ext uri="{9D8B030D-6E8A-4147-A177-3AD203B41FA5}">
                      <a16:colId xmlns:a16="http://schemas.microsoft.com/office/drawing/2014/main" val="20002"/>
                    </a:ext>
                  </a:extLst>
                </a:gridCol>
              </a:tblGrid>
              <a:tr h="391739">
                <a:tc>
                  <a:txBody>
                    <a:bodyPr/>
                    <a:lstStyle/>
                    <a:p>
                      <a:pPr>
                        <a:lnSpc>
                          <a:spcPct val="115000"/>
                        </a:lnSpc>
                        <a:spcAft>
                          <a:spcPts val="1000"/>
                        </a:spcAft>
                      </a:pPr>
                      <a:r>
                        <a:rPr lang="it-IT" sz="1100" b="1" kern="50" dirty="0">
                          <a:effectLst/>
                          <a:latin typeface="Calibri"/>
                          <a:ea typeface="SimSun"/>
                          <a:cs typeface="Calibri"/>
                        </a:rPr>
                        <a:t> </a:t>
                      </a:r>
                      <a:endParaRPr lang="it-IT" sz="1100" kern="50" dirty="0">
                        <a:effectLst/>
                        <a:latin typeface="Calibri"/>
                        <a:ea typeface="SimSun"/>
                        <a:cs typeface="Calibri"/>
                      </a:endParaRPr>
                    </a:p>
                  </a:txBody>
                  <a:tcPr marL="51442" marR="51442" marT="9753"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a:lnSpc>
                          <a:spcPct val="115000"/>
                        </a:lnSpc>
                        <a:spcAft>
                          <a:spcPts val="1000"/>
                        </a:spcAft>
                      </a:pPr>
                      <a:endParaRPr lang="it-IT" sz="1100" kern="50" dirty="0">
                        <a:effectLst/>
                        <a:latin typeface="Calibri"/>
                        <a:ea typeface="SimSun"/>
                        <a:cs typeface="Calibri"/>
                      </a:endParaRPr>
                    </a:p>
                  </a:txBody>
                  <a:tcPr marL="51442" marR="51442" marT="9753" marB="0" anchor="ctr">
                    <a:lnL>
                      <a:noFill/>
                    </a:lnL>
                    <a:lnR>
                      <a:noFill/>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a:lnSpc>
                          <a:spcPct val="115000"/>
                        </a:lnSpc>
                        <a:spcAft>
                          <a:spcPts val="1000"/>
                        </a:spcAft>
                      </a:pPr>
                      <a:endParaRPr lang="it-IT" sz="1100" kern="50" dirty="0">
                        <a:effectLst/>
                        <a:latin typeface="Calibri"/>
                        <a:ea typeface="SimSun"/>
                        <a:cs typeface="Calibri"/>
                      </a:endParaRPr>
                    </a:p>
                  </a:txBody>
                  <a:tcPr marL="51442" marR="51442" marT="9753"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0"/>
                  </a:ext>
                </a:extLst>
              </a:tr>
              <a:tr h="227357">
                <a:tc>
                  <a:txBody>
                    <a:bodyPr/>
                    <a:lstStyle/>
                    <a:p>
                      <a:pPr>
                        <a:lnSpc>
                          <a:spcPct val="115000"/>
                        </a:lnSpc>
                        <a:spcAft>
                          <a:spcPts val="1000"/>
                        </a:spcAft>
                      </a:pPr>
                      <a:r>
                        <a:rPr lang="it-IT" sz="1400" b="1" kern="50" dirty="0">
                          <a:solidFill>
                            <a:schemeClr val="tx1">
                              <a:lumMod val="95000"/>
                              <a:lumOff val="5000"/>
                            </a:schemeClr>
                          </a:solidFill>
                          <a:effectLst/>
                          <a:latin typeface="Arial Narrow"/>
                          <a:ea typeface="SimSun"/>
                          <a:cs typeface="Calibri"/>
                        </a:rPr>
                        <a:t>Primo semestre</a:t>
                      </a:r>
                      <a:endParaRPr lang="it-IT" sz="1200" kern="50" dirty="0">
                        <a:solidFill>
                          <a:schemeClr val="tx1">
                            <a:lumMod val="95000"/>
                            <a:lumOff val="5000"/>
                          </a:schemeClr>
                        </a:solidFill>
                        <a:effectLst/>
                        <a:latin typeface="Calibri"/>
                        <a:ea typeface="SimSun"/>
                        <a:cs typeface="Calibri"/>
                      </a:endParaRPr>
                    </a:p>
                  </a:txBody>
                  <a:tcPr marL="51442" marR="51442" marT="9753" marB="0">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a:lnSpc>
                          <a:spcPct val="115000"/>
                        </a:lnSpc>
                        <a:spcAft>
                          <a:spcPts val="1000"/>
                        </a:spcAft>
                      </a:pPr>
                      <a:r>
                        <a:rPr lang="it-IT" sz="1100" kern="50" dirty="0">
                          <a:effectLst/>
                          <a:latin typeface="Calibri"/>
                          <a:ea typeface="SimSun"/>
                          <a:cs typeface="Calibri"/>
                        </a:rPr>
                        <a:t> </a:t>
                      </a:r>
                      <a:r>
                        <a:rPr lang="it-IT" sz="1100" b="1" kern="50" dirty="0">
                          <a:effectLst/>
                          <a:latin typeface="Arial Narrow"/>
                          <a:ea typeface="SimSun"/>
                          <a:cs typeface="Calibri"/>
                        </a:rPr>
                        <a:t>OBBLIGATORIA</a:t>
                      </a:r>
                      <a:endParaRPr lang="it-IT" sz="1100" kern="50" dirty="0">
                        <a:effectLst/>
                        <a:latin typeface="Calibri"/>
                        <a:ea typeface="SimSun"/>
                        <a:cs typeface="Calibri"/>
                      </a:endParaRPr>
                    </a:p>
                  </a:txBody>
                  <a:tcPr marL="51442" marR="51442" marT="9753" marB="0">
                    <a:lnL>
                      <a:noFill/>
                    </a:lnL>
                    <a:lnR>
                      <a:noFill/>
                    </a:lnR>
                    <a:lnT>
                      <a:noFill/>
                    </a:lnT>
                    <a:lnB>
                      <a:noFill/>
                    </a:lnB>
                    <a:solidFill>
                      <a:srgbClr val="DBE5F1"/>
                    </a:solidFill>
                  </a:tcPr>
                </a:tc>
                <a:tc>
                  <a:txBody>
                    <a:bodyPr/>
                    <a:lstStyle/>
                    <a:p>
                      <a:pPr>
                        <a:lnSpc>
                          <a:spcPct val="115000"/>
                        </a:lnSpc>
                        <a:spcAft>
                          <a:spcPts val="1000"/>
                        </a:spcAft>
                      </a:pPr>
                      <a:r>
                        <a:rPr lang="it-IT" sz="1100" kern="50" dirty="0">
                          <a:effectLst/>
                          <a:latin typeface="Calibri"/>
                          <a:ea typeface="SimSun"/>
                          <a:cs typeface="Calibri"/>
                        </a:rPr>
                        <a:t> </a:t>
                      </a:r>
                      <a:r>
                        <a:rPr lang="it-IT" sz="1100" b="1" kern="50" dirty="0">
                          <a:effectLst/>
                          <a:latin typeface="Arial Narrow"/>
                          <a:ea typeface="SimSun"/>
                          <a:cs typeface="Calibri"/>
                        </a:rPr>
                        <a:t>CONSIGLIATA</a:t>
                      </a:r>
                      <a:endParaRPr lang="it-IT" sz="1100" kern="50" dirty="0">
                        <a:effectLst/>
                        <a:latin typeface="Calibri"/>
                        <a:ea typeface="SimSun"/>
                        <a:cs typeface="Calibri"/>
                      </a:endParaRPr>
                    </a:p>
                  </a:txBody>
                  <a:tcPr marL="51442" marR="51442" marT="9753" marB="0">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1"/>
                  </a:ext>
                </a:extLst>
              </a:tr>
              <a:tr h="248228">
                <a:tc>
                  <a:txBody>
                    <a:bodyPr/>
                    <a:lstStyle/>
                    <a:p>
                      <a:pPr>
                        <a:lnSpc>
                          <a:spcPct val="115000"/>
                        </a:lnSpc>
                        <a:spcAft>
                          <a:spcPts val="1000"/>
                        </a:spcAft>
                      </a:pPr>
                      <a:r>
                        <a:rPr lang="it-IT" sz="1400" kern="50" dirty="0">
                          <a:effectLst/>
                          <a:latin typeface="Arial Narrow"/>
                          <a:ea typeface="SimSun"/>
                          <a:cs typeface="Calibri"/>
                        </a:rPr>
                        <a:t>Matematica e Informatica</a:t>
                      </a:r>
                      <a:endParaRPr lang="it-IT" sz="1100" kern="50" dirty="0">
                        <a:effectLst/>
                        <a:latin typeface="Calibri"/>
                        <a:ea typeface="SimSun"/>
                        <a:cs typeface="Calibri"/>
                      </a:endParaRPr>
                    </a:p>
                  </a:txBody>
                  <a:tcPr marL="51442" marR="51442" marT="97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it-IT" sz="1400" kern="50" dirty="0">
                          <a:solidFill>
                            <a:srgbClr val="00B050"/>
                          </a:solidFill>
                          <a:effectLst/>
                          <a:latin typeface="Arial Narrow"/>
                          <a:ea typeface="SimSun"/>
                          <a:cs typeface="Calibri"/>
                        </a:rPr>
                        <a:t>OFA matematica</a:t>
                      </a:r>
                      <a:endParaRPr lang="it-IT" sz="1100" kern="50" dirty="0">
                        <a:effectLst/>
                        <a:latin typeface="Calibri"/>
                        <a:ea typeface="SimSun"/>
                        <a:cs typeface="Calibri"/>
                      </a:endParaRPr>
                    </a:p>
                  </a:txBody>
                  <a:tcPr marL="51442" marR="51442" marT="9753" marB="0">
                    <a:lnL>
                      <a:noFill/>
                    </a:lnL>
                    <a:lnR>
                      <a:noFill/>
                    </a:lnR>
                    <a:lnT>
                      <a:noFill/>
                    </a:lnT>
                    <a:lnB>
                      <a:noFill/>
                    </a:lnB>
                  </a:tcPr>
                </a:tc>
                <a:tc>
                  <a:txBody>
                    <a:bodyPr/>
                    <a:lstStyle/>
                    <a:p>
                      <a:endParaRPr lang="it-IT" sz="1000">
                        <a:effectLst/>
                        <a:latin typeface="Times New Roman"/>
                      </a:endParaRPr>
                    </a:p>
                  </a:txBody>
                  <a:tcPr marL="51442" marR="51442" marT="9753"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48228">
                <a:tc>
                  <a:txBody>
                    <a:bodyPr/>
                    <a:lstStyle/>
                    <a:p>
                      <a:pPr>
                        <a:lnSpc>
                          <a:spcPct val="115000"/>
                        </a:lnSpc>
                        <a:spcAft>
                          <a:spcPts val="1000"/>
                        </a:spcAft>
                      </a:pPr>
                      <a:r>
                        <a:rPr lang="it-IT" sz="1400" kern="50" dirty="0">
                          <a:solidFill>
                            <a:schemeClr val="tx1"/>
                          </a:solidFill>
                          <a:effectLst/>
                          <a:latin typeface="Arial Narrow"/>
                          <a:ea typeface="SimSun"/>
                          <a:cs typeface="Calibri"/>
                        </a:rPr>
                        <a:t>Chimica generale ed inorganica </a:t>
                      </a:r>
                      <a:endParaRPr lang="it-IT" sz="1100" kern="50" dirty="0">
                        <a:solidFill>
                          <a:schemeClr val="tx1"/>
                        </a:solidFill>
                        <a:effectLst/>
                        <a:latin typeface="Calibri"/>
                        <a:ea typeface="SimSun"/>
                        <a:cs typeface="Calibri"/>
                      </a:endParaRPr>
                    </a:p>
                  </a:txBody>
                  <a:tcPr marL="51442" marR="51442" marT="97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it-IT" sz="1400" kern="50" dirty="0">
                          <a:solidFill>
                            <a:srgbClr val="00B050"/>
                          </a:solidFill>
                          <a:effectLst/>
                          <a:latin typeface="Arial Narrow"/>
                          <a:ea typeface="SimSun"/>
                          <a:cs typeface="Calibri"/>
                        </a:rPr>
                        <a:t>OFA chimica</a:t>
                      </a:r>
                      <a:endParaRPr lang="it-IT" sz="1100" kern="50" dirty="0">
                        <a:effectLst/>
                        <a:latin typeface="Calibri"/>
                        <a:ea typeface="SimSun"/>
                        <a:cs typeface="Calibri"/>
                      </a:endParaRPr>
                    </a:p>
                  </a:txBody>
                  <a:tcPr marL="51442" marR="51442" marT="9753" marB="0">
                    <a:lnL>
                      <a:noFill/>
                    </a:lnL>
                    <a:lnR>
                      <a:noFill/>
                    </a:lnR>
                    <a:lnT>
                      <a:noFill/>
                    </a:lnT>
                    <a:lnB>
                      <a:noFill/>
                    </a:lnB>
                  </a:tcPr>
                </a:tc>
                <a:tc>
                  <a:txBody>
                    <a:bodyPr/>
                    <a:lstStyle/>
                    <a:p>
                      <a:endParaRPr lang="it-IT" sz="1000">
                        <a:effectLst/>
                        <a:latin typeface="Times New Roman"/>
                      </a:endParaRPr>
                    </a:p>
                  </a:txBody>
                  <a:tcPr marL="51442" marR="51442" marT="9753"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48228">
                <a:tc>
                  <a:txBody>
                    <a:bodyPr/>
                    <a:lstStyle/>
                    <a:p>
                      <a:pPr>
                        <a:lnSpc>
                          <a:spcPct val="115000"/>
                        </a:lnSpc>
                        <a:spcAft>
                          <a:spcPts val="1000"/>
                        </a:spcAft>
                      </a:pPr>
                      <a:r>
                        <a:rPr lang="it-IT" sz="1400" kern="50" dirty="0">
                          <a:effectLst/>
                          <a:latin typeface="Arial Narrow"/>
                          <a:ea typeface="SimSun"/>
                          <a:cs typeface="Calibri"/>
                        </a:rPr>
                        <a:t>Biologia animale e Anatomia umana</a:t>
                      </a:r>
                      <a:endParaRPr lang="it-IT" sz="1100" kern="50" dirty="0">
                        <a:effectLst/>
                        <a:latin typeface="Calibri"/>
                        <a:ea typeface="SimSun"/>
                        <a:cs typeface="Calibri"/>
                      </a:endParaRPr>
                    </a:p>
                  </a:txBody>
                  <a:tcPr marL="51442" marR="51442" marT="97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it-IT" sz="1400" kern="50" dirty="0">
                          <a:solidFill>
                            <a:srgbClr val="00B050"/>
                          </a:solidFill>
                          <a:effectLst/>
                          <a:latin typeface="Arial Narrow"/>
                          <a:ea typeface="SimSun"/>
                          <a:cs typeface="Calibri"/>
                        </a:rPr>
                        <a:t>OFA biologia</a:t>
                      </a:r>
                      <a:endParaRPr lang="it-IT" sz="1100" kern="50" dirty="0">
                        <a:effectLst/>
                        <a:latin typeface="Calibri"/>
                        <a:ea typeface="SimSun"/>
                        <a:cs typeface="Calibri"/>
                      </a:endParaRPr>
                    </a:p>
                  </a:txBody>
                  <a:tcPr marL="51442" marR="51442" marT="9753" marB="0">
                    <a:lnL>
                      <a:noFill/>
                    </a:lnL>
                    <a:lnR>
                      <a:noFill/>
                    </a:lnR>
                    <a:lnT>
                      <a:noFill/>
                    </a:lnT>
                    <a:lnB>
                      <a:noFill/>
                    </a:lnB>
                  </a:tcPr>
                </a:tc>
                <a:tc>
                  <a:txBody>
                    <a:bodyPr/>
                    <a:lstStyle/>
                    <a:p>
                      <a:endParaRPr lang="it-IT" sz="1000">
                        <a:effectLst/>
                        <a:latin typeface="Times New Roman"/>
                      </a:endParaRPr>
                    </a:p>
                  </a:txBody>
                  <a:tcPr marL="51442" marR="51442" marT="9753"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48228">
                <a:tc>
                  <a:txBody>
                    <a:bodyPr/>
                    <a:lstStyle/>
                    <a:p>
                      <a:pPr>
                        <a:lnSpc>
                          <a:spcPct val="115000"/>
                        </a:lnSpc>
                        <a:spcAft>
                          <a:spcPts val="1000"/>
                        </a:spcAft>
                      </a:pPr>
                      <a:endParaRPr lang="it-IT" sz="1100" kern="50" dirty="0">
                        <a:effectLst/>
                        <a:latin typeface="Calibri"/>
                        <a:ea typeface="SimSun"/>
                        <a:cs typeface="Calibri"/>
                      </a:endParaRPr>
                    </a:p>
                  </a:txBody>
                  <a:tcPr marL="51442" marR="51442" marT="97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endParaRPr lang="it-IT" sz="1100" kern="50" dirty="0">
                        <a:effectLst/>
                        <a:latin typeface="Calibri"/>
                        <a:ea typeface="SimSun"/>
                        <a:cs typeface="Calibri"/>
                      </a:endParaRPr>
                    </a:p>
                  </a:txBody>
                  <a:tcPr marL="51442" marR="51442" marT="9753" marB="0">
                    <a:lnL>
                      <a:noFill/>
                    </a:lnL>
                    <a:lnR>
                      <a:noFill/>
                    </a:lnR>
                    <a:lnT>
                      <a:noFill/>
                    </a:lnT>
                    <a:lnB>
                      <a:noFill/>
                    </a:lnB>
                  </a:tcPr>
                </a:tc>
                <a:tc>
                  <a:txBody>
                    <a:bodyPr/>
                    <a:lstStyle/>
                    <a:p>
                      <a:endParaRPr kumimoji="0" lang="it-IT" sz="1400" b="0" i="0" u="none" strike="noStrike" kern="50" cap="none" spc="0" normalizeH="0" baseline="0" dirty="0">
                        <a:ln>
                          <a:noFill/>
                        </a:ln>
                        <a:solidFill>
                          <a:schemeClr val="tx1"/>
                        </a:solidFill>
                        <a:effectLst/>
                        <a:uLnTx/>
                        <a:uFillTx/>
                        <a:latin typeface="Arial Narrow"/>
                        <a:ea typeface="SimSun"/>
                        <a:cs typeface="Calibri"/>
                      </a:endParaRPr>
                    </a:p>
                  </a:txBody>
                  <a:tcPr marL="51442" marR="51442" marT="9753"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92315">
                <a:tc>
                  <a:txBody>
                    <a:bodyPr/>
                    <a:lstStyle/>
                    <a:p>
                      <a:pPr>
                        <a:lnSpc>
                          <a:spcPct val="115000"/>
                        </a:lnSpc>
                        <a:spcAft>
                          <a:spcPts val="1000"/>
                        </a:spcAft>
                      </a:pPr>
                      <a:r>
                        <a:rPr lang="it-IT" sz="1400" b="1" kern="50" dirty="0">
                          <a:solidFill>
                            <a:schemeClr val="tx1">
                              <a:lumMod val="95000"/>
                              <a:lumOff val="5000"/>
                            </a:schemeClr>
                          </a:solidFill>
                          <a:effectLst/>
                          <a:latin typeface="Arial Narrow"/>
                          <a:ea typeface="SimSun"/>
                          <a:cs typeface="Calibri"/>
                        </a:rPr>
                        <a:t>Secondo semestre</a:t>
                      </a:r>
                      <a:endParaRPr lang="it-IT" sz="1200" kern="50" dirty="0">
                        <a:solidFill>
                          <a:schemeClr val="tx1">
                            <a:lumMod val="95000"/>
                            <a:lumOff val="5000"/>
                          </a:schemeClr>
                        </a:solidFill>
                        <a:effectLst/>
                        <a:latin typeface="Calibri"/>
                        <a:ea typeface="SimSun"/>
                        <a:cs typeface="Calibri"/>
                      </a:endParaRPr>
                    </a:p>
                  </a:txBody>
                  <a:tcPr marL="51442" marR="51442" marT="9753" marB="0">
                    <a:lnL w="12700" cap="flat" cmpd="sng" algn="ctr">
                      <a:solidFill>
                        <a:srgbClr val="000000"/>
                      </a:solidFill>
                      <a:prstDash val="solid"/>
                      <a:round/>
                      <a:headEnd type="none" w="med" len="med"/>
                      <a:tailEnd type="none" w="med" len="med"/>
                    </a:lnL>
                    <a:lnR>
                      <a:noFill/>
                    </a:lnR>
                    <a:lnT>
                      <a:noFill/>
                    </a:lnT>
                    <a:lnB>
                      <a:noFill/>
                    </a:lnB>
                    <a:solidFill>
                      <a:srgbClr val="DBE5F1"/>
                    </a:solidFill>
                  </a:tcPr>
                </a:tc>
                <a:tc>
                  <a:txBody>
                    <a:bodyPr/>
                    <a:lstStyle/>
                    <a:p>
                      <a:pPr>
                        <a:lnSpc>
                          <a:spcPct val="115000"/>
                        </a:lnSpc>
                        <a:spcAft>
                          <a:spcPts val="1000"/>
                        </a:spcAft>
                      </a:pPr>
                      <a:r>
                        <a:rPr lang="it-IT" sz="1100" kern="50">
                          <a:effectLst/>
                          <a:latin typeface="Arial Narrow"/>
                          <a:ea typeface="SimSun"/>
                          <a:cs typeface="Calibri"/>
                        </a:rPr>
                        <a:t> </a:t>
                      </a:r>
                      <a:endParaRPr lang="it-IT" sz="1100" kern="50">
                        <a:effectLst/>
                        <a:latin typeface="Calibri"/>
                        <a:ea typeface="SimSun"/>
                        <a:cs typeface="Calibri"/>
                      </a:endParaRPr>
                    </a:p>
                  </a:txBody>
                  <a:tcPr marL="51442" marR="51442" marT="9753" marB="0">
                    <a:lnL>
                      <a:noFill/>
                    </a:lnL>
                    <a:lnR>
                      <a:noFill/>
                    </a:lnR>
                    <a:lnT>
                      <a:noFill/>
                    </a:lnT>
                    <a:lnB>
                      <a:noFill/>
                    </a:lnB>
                    <a:solidFill>
                      <a:srgbClr val="DBE5F1"/>
                    </a:solidFill>
                  </a:tcPr>
                </a:tc>
                <a:tc>
                  <a:txBody>
                    <a:bodyPr/>
                    <a:lstStyle/>
                    <a:p>
                      <a:pPr>
                        <a:lnSpc>
                          <a:spcPct val="115000"/>
                        </a:lnSpc>
                        <a:spcAft>
                          <a:spcPts val="1000"/>
                        </a:spcAft>
                      </a:pPr>
                      <a:r>
                        <a:rPr lang="it-IT" sz="1100" kern="50">
                          <a:effectLst/>
                          <a:latin typeface="Arial Narrow"/>
                          <a:ea typeface="SimSun"/>
                          <a:cs typeface="Calibri"/>
                        </a:rPr>
                        <a:t> </a:t>
                      </a:r>
                      <a:endParaRPr lang="it-IT" sz="1100" kern="50">
                        <a:effectLst/>
                        <a:latin typeface="Calibri"/>
                        <a:ea typeface="SimSun"/>
                        <a:cs typeface="Calibri"/>
                      </a:endParaRPr>
                    </a:p>
                  </a:txBody>
                  <a:tcPr marL="51442" marR="51442" marT="9753" marB="0">
                    <a:lnL>
                      <a:noFill/>
                    </a:lnL>
                    <a:lnR w="12700" cap="flat" cmpd="sng" algn="ctr">
                      <a:solidFill>
                        <a:srgbClr val="000000"/>
                      </a:solidFill>
                      <a:prstDash val="solid"/>
                      <a:round/>
                      <a:headEnd type="none" w="med" len="med"/>
                      <a:tailEnd type="none" w="med" len="med"/>
                    </a:lnR>
                    <a:lnT>
                      <a:noFill/>
                    </a:lnT>
                    <a:lnB>
                      <a:noFill/>
                    </a:lnB>
                    <a:solidFill>
                      <a:srgbClr val="DBE5F1"/>
                    </a:solidFill>
                  </a:tcPr>
                </a:tc>
                <a:extLst>
                  <a:ext uri="{0D108BD9-81ED-4DB2-BD59-A6C34878D82A}">
                    <a16:rowId xmlns:a16="http://schemas.microsoft.com/office/drawing/2014/main" val="10006"/>
                  </a:ext>
                </a:extLst>
              </a:tr>
              <a:tr h="24822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it-IT" sz="1400" b="0" i="0" u="none" strike="noStrike" kern="50" cap="none" spc="0" normalizeH="0" baseline="0" noProof="0" dirty="0">
                          <a:ln>
                            <a:noFill/>
                          </a:ln>
                          <a:solidFill>
                            <a:srgbClr val="000000"/>
                          </a:solidFill>
                          <a:effectLst/>
                          <a:uLnTx/>
                          <a:uFillTx/>
                          <a:latin typeface="Arial Narrow"/>
                          <a:ea typeface="SimSun"/>
                          <a:cs typeface="Calibri"/>
                        </a:rPr>
                        <a:t>Fisica</a:t>
                      </a:r>
                      <a:endParaRPr kumimoji="0" lang="it-IT" sz="1100" b="0" i="0" u="none" strike="noStrike" kern="50" cap="none" spc="0" normalizeH="0" baseline="0" noProof="0" dirty="0">
                        <a:ln>
                          <a:noFill/>
                        </a:ln>
                        <a:solidFill>
                          <a:srgbClr val="000000"/>
                        </a:solidFill>
                        <a:effectLst/>
                        <a:uLnTx/>
                        <a:uFillTx/>
                        <a:latin typeface="Calibri"/>
                        <a:ea typeface="SimSun"/>
                        <a:cs typeface="Calibri"/>
                      </a:endParaRPr>
                    </a:p>
                  </a:txBody>
                  <a:tcPr marL="51442" marR="51442" marT="97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it-IT" sz="1400" kern="50" dirty="0">
                          <a:solidFill>
                            <a:srgbClr val="00B050"/>
                          </a:solidFill>
                          <a:effectLst/>
                          <a:latin typeface="Arial Narrow"/>
                          <a:ea typeface="SimSun"/>
                          <a:cs typeface="Calibri"/>
                        </a:rPr>
                        <a:t>OFA fisica</a:t>
                      </a:r>
                      <a:endParaRPr lang="it-IT" sz="1100" kern="50" dirty="0">
                        <a:effectLst/>
                        <a:latin typeface="Calibri"/>
                        <a:ea typeface="SimSun"/>
                        <a:cs typeface="Calibri"/>
                      </a:endParaRPr>
                    </a:p>
                  </a:txBody>
                  <a:tcPr marL="51442" marR="51442" marT="9753" marB="0">
                    <a:lnL>
                      <a:noFill/>
                    </a:lnL>
                    <a:lnR>
                      <a:noFill/>
                    </a:lnR>
                    <a:lnT>
                      <a:noFill/>
                    </a:lnT>
                    <a:lnB>
                      <a:noFill/>
                    </a:lnB>
                  </a:tcPr>
                </a:tc>
                <a:tc>
                  <a:txBody>
                    <a:bodyPr/>
                    <a:lstStyle/>
                    <a:p>
                      <a:r>
                        <a:rPr kumimoji="0" lang="it-IT" sz="1400" b="0" i="0" u="none" strike="noStrike" kern="50" cap="none" spc="0" normalizeH="0" baseline="0" noProof="0" dirty="0">
                          <a:ln>
                            <a:noFill/>
                          </a:ln>
                          <a:solidFill>
                            <a:schemeClr val="tx1"/>
                          </a:solidFill>
                          <a:effectLst/>
                          <a:uLnTx/>
                          <a:uFillTx/>
                          <a:latin typeface="Arial Narrow"/>
                          <a:ea typeface="SimSun"/>
                          <a:cs typeface="Calibri"/>
                        </a:rPr>
                        <a:t>Matematica e Informatica</a:t>
                      </a:r>
                      <a:endParaRPr kumimoji="0" lang="it-IT" sz="1400" b="0" i="0" u="none" strike="noStrike" kern="50" cap="none" spc="0" normalizeH="0" baseline="0" dirty="0">
                        <a:ln>
                          <a:noFill/>
                        </a:ln>
                        <a:solidFill>
                          <a:schemeClr val="tx1"/>
                        </a:solidFill>
                        <a:effectLst/>
                        <a:uLnTx/>
                        <a:uFillTx/>
                        <a:latin typeface="Arial Narrow"/>
                        <a:ea typeface="SimSun"/>
                        <a:cs typeface="Calibri"/>
                      </a:endParaRPr>
                    </a:p>
                  </a:txBody>
                  <a:tcPr marL="51442" marR="51442" marT="9753"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93152">
                <a:tc>
                  <a:txBody>
                    <a:bodyPr/>
                    <a:lstStyle/>
                    <a:p>
                      <a:pPr>
                        <a:lnSpc>
                          <a:spcPct val="115000"/>
                        </a:lnSpc>
                        <a:spcAft>
                          <a:spcPts val="1000"/>
                        </a:spcAft>
                      </a:pPr>
                      <a:r>
                        <a:rPr lang="it-IT" sz="1400" kern="50" dirty="0">
                          <a:effectLst/>
                          <a:latin typeface="Arial Narrow"/>
                          <a:ea typeface="SimSun"/>
                          <a:cs typeface="Calibri"/>
                        </a:rPr>
                        <a:t>Chimica organica I</a:t>
                      </a:r>
                      <a:endParaRPr lang="it-IT" sz="1100" kern="50" dirty="0">
                        <a:effectLst/>
                        <a:latin typeface="Calibri"/>
                        <a:ea typeface="SimSun"/>
                        <a:cs typeface="Calibri"/>
                      </a:endParaRPr>
                    </a:p>
                  </a:txBody>
                  <a:tcPr marL="51442" marR="51442" marT="97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it-IT" sz="1400" kern="50" dirty="0">
                          <a:solidFill>
                            <a:srgbClr val="00B050"/>
                          </a:solidFill>
                          <a:effectLst/>
                          <a:latin typeface="Arial Narrow"/>
                          <a:ea typeface="SimSun"/>
                          <a:cs typeface="Calibri"/>
                        </a:rPr>
                        <a:t>OFA chimica</a:t>
                      </a:r>
                      <a:endParaRPr lang="it-IT" sz="1100" kern="50" dirty="0">
                        <a:effectLst/>
                        <a:latin typeface="Calibri"/>
                        <a:ea typeface="SimSun"/>
                        <a:cs typeface="Calibri"/>
                      </a:endParaRPr>
                    </a:p>
                  </a:txBody>
                  <a:tcPr marL="51442" marR="51442" marT="9753" marB="0">
                    <a:lnL>
                      <a:noFill/>
                    </a:lnL>
                    <a:lnR>
                      <a:noFill/>
                    </a:lnR>
                    <a:lnT>
                      <a:noFill/>
                    </a:lnT>
                    <a:lnB>
                      <a:noFill/>
                    </a:lnB>
                  </a:tcPr>
                </a:tc>
                <a:tc>
                  <a:txBody>
                    <a:bodyPr/>
                    <a:lstStyle/>
                    <a:p>
                      <a:r>
                        <a:rPr kumimoji="0" lang="it-IT" sz="1400" b="0" i="0" u="none" strike="noStrike" kern="50" cap="none" spc="0" normalizeH="0" baseline="0" noProof="0" dirty="0">
                          <a:ln>
                            <a:noFill/>
                          </a:ln>
                          <a:solidFill>
                            <a:schemeClr val="tx1"/>
                          </a:solidFill>
                          <a:effectLst/>
                          <a:uLnTx/>
                          <a:uFillTx/>
                          <a:latin typeface="Arial Narrow"/>
                          <a:ea typeface="SimSun"/>
                          <a:cs typeface="Calibri"/>
                        </a:rPr>
                        <a:t>Chimica gen. e </a:t>
                      </a:r>
                      <a:r>
                        <a:rPr kumimoji="0" lang="it-IT" sz="1400" b="0" i="0" u="none" strike="noStrike" kern="50" cap="none" spc="0" normalizeH="0" baseline="0" noProof="0" dirty="0" err="1">
                          <a:ln>
                            <a:noFill/>
                          </a:ln>
                          <a:solidFill>
                            <a:schemeClr val="tx1"/>
                          </a:solidFill>
                          <a:effectLst/>
                          <a:uLnTx/>
                          <a:uFillTx/>
                          <a:latin typeface="Arial Narrow"/>
                          <a:ea typeface="SimSun"/>
                          <a:cs typeface="Calibri"/>
                        </a:rPr>
                        <a:t>inorg</a:t>
                      </a:r>
                      <a:r>
                        <a:rPr kumimoji="0" lang="it-IT" sz="1400" b="0" i="0" u="none" strike="noStrike" kern="50" cap="none" spc="0" normalizeH="0" baseline="0" noProof="0" dirty="0">
                          <a:ln>
                            <a:noFill/>
                          </a:ln>
                          <a:solidFill>
                            <a:schemeClr val="tx1"/>
                          </a:solidFill>
                          <a:effectLst/>
                          <a:uLnTx/>
                          <a:uFillTx/>
                          <a:latin typeface="Arial Narrow"/>
                          <a:ea typeface="SimSun"/>
                          <a:cs typeface="Calibri"/>
                        </a:rPr>
                        <a:t>.</a:t>
                      </a:r>
                      <a:endParaRPr lang="it-IT" sz="1000" dirty="0">
                        <a:solidFill>
                          <a:schemeClr val="tx1"/>
                        </a:solidFill>
                        <a:effectLst/>
                        <a:latin typeface="Times New Roman"/>
                      </a:endParaRPr>
                    </a:p>
                  </a:txBody>
                  <a:tcPr marL="51442" marR="51442" marT="9753"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618043">
                <a:tc>
                  <a:txBody>
                    <a:bodyPr/>
                    <a:lstStyle/>
                    <a:p>
                      <a:pPr>
                        <a:lnSpc>
                          <a:spcPct val="115000"/>
                        </a:lnSpc>
                        <a:spcAft>
                          <a:spcPts val="1000"/>
                        </a:spcAft>
                      </a:pPr>
                      <a:r>
                        <a:rPr lang="it-IT" sz="1400" kern="50" dirty="0">
                          <a:effectLst/>
                          <a:latin typeface="Arial Narrow"/>
                          <a:ea typeface="SimSun"/>
                          <a:cs typeface="Calibri"/>
                        </a:rPr>
                        <a:t>Chimica analitica e Chimica Fisica</a:t>
                      </a:r>
                      <a:endParaRPr lang="it-IT" sz="1100" kern="50" dirty="0">
                        <a:effectLst/>
                        <a:latin typeface="Calibri"/>
                        <a:ea typeface="SimSun"/>
                        <a:cs typeface="Calibri"/>
                      </a:endParaRPr>
                    </a:p>
                  </a:txBody>
                  <a:tcPr marL="51442" marR="51442" marT="97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1000"/>
                        </a:spcAft>
                      </a:pPr>
                      <a:r>
                        <a:rPr lang="it-IT" sz="1400" kern="50" dirty="0">
                          <a:solidFill>
                            <a:srgbClr val="00B050"/>
                          </a:solidFill>
                          <a:effectLst/>
                          <a:latin typeface="Arial Narrow"/>
                          <a:ea typeface="SimSun"/>
                          <a:cs typeface="Calibri"/>
                        </a:rPr>
                        <a:t>OFA chimica</a:t>
                      </a:r>
                      <a:endParaRPr lang="it-IT" sz="1100" kern="50" dirty="0">
                        <a:effectLst/>
                        <a:latin typeface="Calibri"/>
                        <a:ea typeface="SimSun"/>
                        <a:cs typeface="Calibri"/>
                      </a:endParaRPr>
                    </a:p>
                  </a:txBody>
                  <a:tcPr marL="51442" marR="51442" marT="9753" marB="0">
                    <a:lnL>
                      <a:noFill/>
                    </a:lnL>
                    <a:lnR>
                      <a:noFill/>
                    </a:lnR>
                    <a:lnT>
                      <a:noFill/>
                    </a:lnT>
                    <a:lnB>
                      <a:noFill/>
                    </a:lnB>
                  </a:tcPr>
                </a:tc>
                <a:tc>
                  <a:txBody>
                    <a:bodyPr/>
                    <a:lstStyle/>
                    <a:p>
                      <a:r>
                        <a:rPr kumimoji="0" lang="it-IT" sz="1400" b="0" i="0" u="none" strike="noStrike" kern="50" cap="none" spc="0" normalizeH="0" baseline="0" noProof="0" dirty="0">
                          <a:ln>
                            <a:noFill/>
                          </a:ln>
                          <a:solidFill>
                            <a:schemeClr val="tx1"/>
                          </a:solidFill>
                          <a:effectLst/>
                          <a:uLnTx/>
                          <a:uFillTx/>
                          <a:latin typeface="Arial Narrow"/>
                          <a:ea typeface="SimSun"/>
                          <a:cs typeface="Calibri"/>
                        </a:rPr>
                        <a:t>Chimica gen. e </a:t>
                      </a:r>
                      <a:r>
                        <a:rPr kumimoji="0" lang="it-IT" sz="1400" b="0" i="0" u="none" strike="noStrike" kern="50" cap="none" spc="0" normalizeH="0" baseline="0" noProof="0" dirty="0" err="1">
                          <a:ln>
                            <a:noFill/>
                          </a:ln>
                          <a:solidFill>
                            <a:schemeClr val="tx1"/>
                          </a:solidFill>
                          <a:effectLst/>
                          <a:uLnTx/>
                          <a:uFillTx/>
                          <a:latin typeface="Arial Narrow"/>
                          <a:ea typeface="SimSun"/>
                          <a:cs typeface="Calibri"/>
                        </a:rPr>
                        <a:t>inorg</a:t>
                      </a:r>
                      <a:r>
                        <a:rPr kumimoji="0" lang="it-IT" sz="1400" b="0" i="0" u="none" strike="noStrike" kern="50" cap="none" spc="0" normalizeH="0" baseline="0" noProof="0" dirty="0">
                          <a:ln>
                            <a:noFill/>
                          </a:ln>
                          <a:solidFill>
                            <a:schemeClr val="tx1"/>
                          </a:solidFill>
                          <a:effectLst/>
                          <a:uLnTx/>
                          <a:uFillTx/>
                          <a:latin typeface="Arial Narrow"/>
                          <a:ea typeface="SimSun"/>
                          <a:cs typeface="Calibri"/>
                        </a:rPr>
                        <a:t>., Matematica e Informatica, Fisica</a:t>
                      </a:r>
                      <a:endParaRPr lang="it-IT" sz="1000" dirty="0">
                        <a:solidFill>
                          <a:schemeClr val="tx1"/>
                        </a:solidFill>
                        <a:effectLst/>
                        <a:latin typeface="Times New Roman"/>
                      </a:endParaRPr>
                    </a:p>
                  </a:txBody>
                  <a:tcPr marL="51442" marR="51442" marT="9753"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357143">
                <a:tc>
                  <a:txBody>
                    <a:bodyPr/>
                    <a:lstStyle/>
                    <a:p>
                      <a:pPr>
                        <a:lnSpc>
                          <a:spcPct val="115000"/>
                        </a:lnSpc>
                        <a:spcAft>
                          <a:spcPts val="1000"/>
                        </a:spcAft>
                      </a:pPr>
                      <a:r>
                        <a:rPr lang="it-IT" sz="1400" kern="50" dirty="0">
                          <a:solidFill>
                            <a:schemeClr val="tx1"/>
                          </a:solidFill>
                          <a:effectLst/>
                          <a:latin typeface="Arial Narrow"/>
                          <a:ea typeface="SimSun"/>
                          <a:cs typeface="Calibri"/>
                        </a:rPr>
                        <a:t>Biologia Vegetale</a:t>
                      </a:r>
                    </a:p>
                  </a:txBody>
                  <a:tcPr marL="51442" marR="51442" marT="9753"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r>
                        <a:rPr lang="it-IT" sz="1400" kern="50" dirty="0">
                          <a:solidFill>
                            <a:srgbClr val="00B050"/>
                          </a:solidFill>
                          <a:effectLst/>
                          <a:latin typeface="Arial Narrow"/>
                          <a:ea typeface="SimSun"/>
                          <a:cs typeface="Calibri"/>
                        </a:rPr>
                        <a:t>OFA biologia</a:t>
                      </a:r>
                    </a:p>
                    <a:p>
                      <a:endParaRPr lang="it-IT" sz="1000" dirty="0">
                        <a:effectLst/>
                        <a:latin typeface="Times New Roman"/>
                      </a:endParaRPr>
                    </a:p>
                  </a:txBody>
                  <a:tcPr marL="51442" marR="51442" marT="9753"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it-IT" sz="1000" dirty="0">
                        <a:effectLst/>
                        <a:latin typeface="Times New Roman"/>
                      </a:endParaRPr>
                    </a:p>
                  </a:txBody>
                  <a:tcPr marL="51442" marR="51442" marT="9753"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CasellaDiTesto 4">
            <a:extLst>
              <a:ext uri="{FF2B5EF4-FFF2-40B4-BE49-F238E27FC236}">
                <a16:creationId xmlns:a16="http://schemas.microsoft.com/office/drawing/2014/main" id="{43066D06-D907-814E-873D-DA22F8663871}"/>
              </a:ext>
            </a:extLst>
          </p:cNvPr>
          <p:cNvSpPr txBox="1"/>
          <p:nvPr/>
        </p:nvSpPr>
        <p:spPr>
          <a:xfrm>
            <a:off x="501498" y="145305"/>
            <a:ext cx="6419141" cy="66253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800" dirty="0"/>
              <a:t>Appelli di esame</a:t>
            </a:r>
          </a:p>
        </p:txBody>
      </p:sp>
    </p:spTree>
    <p:extLst>
      <p:ext uri="{BB962C8B-B14F-4D97-AF65-F5344CB8AC3E}">
        <p14:creationId xmlns:p14="http://schemas.microsoft.com/office/powerpoint/2010/main" val="2545925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58161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400" dirty="0"/>
              <a:t>Requisiti di accesso agli anni successivi</a:t>
            </a:r>
          </a:p>
        </p:txBody>
      </p:sp>
      <p:sp>
        <p:nvSpPr>
          <p:cNvPr id="4" name="CasellaDiTesto 3">
            <a:extLst>
              <a:ext uri="{FF2B5EF4-FFF2-40B4-BE49-F238E27FC236}">
                <a16:creationId xmlns:a16="http://schemas.microsoft.com/office/drawing/2014/main" id="{F22F0839-41A8-FA44-B18C-A93F9F607EE9}"/>
              </a:ext>
            </a:extLst>
          </p:cNvPr>
          <p:cNvSpPr txBox="1"/>
          <p:nvPr/>
        </p:nvSpPr>
        <p:spPr>
          <a:xfrm>
            <a:off x="501499" y="1053407"/>
            <a:ext cx="6419141" cy="3173865"/>
          </a:xfrm>
          <a:prstGeom prst="rect">
            <a:avLst/>
          </a:prstGeom>
          <a:noFill/>
        </p:spPr>
        <p:txBody>
          <a:bodyPr wrap="square" lIns="95171" tIns="47585" rIns="95171" bIns="47585" rtlCol="0">
            <a:spAutoFit/>
          </a:bodyPr>
          <a:lstStyle/>
          <a:p>
            <a:r>
              <a:rPr lang="it-IT" sz="1600" b="1" dirty="0">
                <a:solidFill>
                  <a:schemeClr val="tx1">
                    <a:lumMod val="85000"/>
                    <a:lumOff val="15000"/>
                  </a:schemeClr>
                </a:solidFill>
                <a:latin typeface="+mj-lt"/>
                <a:sym typeface="Wingdings" pitchFamily="2" charset="2"/>
              </a:rPr>
              <a:t>Per la iscrizione al </a:t>
            </a:r>
            <a:r>
              <a:rPr lang="it-IT" sz="1600" b="1" dirty="0" err="1">
                <a:solidFill>
                  <a:schemeClr val="tx1">
                    <a:lumMod val="85000"/>
                    <a:lumOff val="15000"/>
                  </a:schemeClr>
                </a:solidFill>
                <a:latin typeface="+mj-lt"/>
                <a:sym typeface="Wingdings" pitchFamily="2" charset="2"/>
              </a:rPr>
              <a:t>II°anno</a:t>
            </a:r>
            <a:r>
              <a:rPr lang="it-IT" sz="1600" b="1" dirty="0">
                <a:solidFill>
                  <a:schemeClr val="tx1">
                    <a:lumMod val="85000"/>
                    <a:lumOff val="15000"/>
                  </a:schemeClr>
                </a:solidFill>
                <a:latin typeface="+mj-lt"/>
                <a:sym typeface="Wingdings" pitchFamily="2" charset="2"/>
              </a:rPr>
              <a:t>: </a:t>
            </a:r>
          </a:p>
          <a:p>
            <a:endParaRPr lang="it-IT" sz="1600" b="1" dirty="0">
              <a:solidFill>
                <a:schemeClr val="tx1">
                  <a:lumMod val="85000"/>
                  <a:lumOff val="15000"/>
                </a:schemeClr>
              </a:solidFill>
              <a:latin typeface="+mj-lt"/>
              <a:sym typeface="Wingdings" pitchFamily="2" charset="2"/>
            </a:endParaRPr>
          </a:p>
          <a:p>
            <a:pPr marL="297409" indent="-297409">
              <a:buFont typeface="Wingdings" panose="05000000000000000000" pitchFamily="2" charset="2"/>
              <a:buChar char="ü"/>
            </a:pPr>
            <a:r>
              <a:rPr lang="it-IT" sz="1400" b="1" dirty="0">
                <a:solidFill>
                  <a:schemeClr val="tx1">
                    <a:lumMod val="85000"/>
                    <a:lumOff val="15000"/>
                  </a:schemeClr>
                </a:solidFill>
                <a:latin typeface="+mj-lt"/>
                <a:sym typeface="Wingdings" pitchFamily="2" charset="2"/>
              </a:rPr>
              <a:t>Superamento tutti gli OFA </a:t>
            </a:r>
            <a:r>
              <a:rPr lang="it-IT" sz="1400" dirty="0">
                <a:solidFill>
                  <a:schemeClr val="tx1">
                    <a:lumMod val="85000"/>
                    <a:lumOff val="15000"/>
                  </a:schemeClr>
                </a:solidFill>
                <a:latin typeface="+mj-lt"/>
                <a:sym typeface="Wingdings" pitchFamily="2" charset="2"/>
              </a:rPr>
              <a:t>entro </a:t>
            </a:r>
            <a:r>
              <a:rPr lang="it-IT" sz="1400" dirty="0">
                <a:solidFill>
                  <a:srgbClr val="FF0000"/>
                </a:solidFill>
                <a:latin typeface="+mj-lt"/>
                <a:sym typeface="Wingdings" pitchFamily="2" charset="2"/>
              </a:rPr>
              <a:t>il 30 settembre 2026</a:t>
            </a:r>
          </a:p>
          <a:p>
            <a:pPr marL="297409" indent="-297409">
              <a:buFont typeface="Wingdings" panose="05000000000000000000" pitchFamily="2" charset="2"/>
              <a:buChar char="ü"/>
            </a:pPr>
            <a:endParaRPr lang="it-IT" sz="1400" dirty="0">
              <a:solidFill>
                <a:schemeClr val="tx1">
                  <a:lumMod val="85000"/>
                  <a:lumOff val="15000"/>
                </a:schemeClr>
              </a:solidFill>
              <a:latin typeface="+mj-lt"/>
              <a:sym typeface="Wingdings" pitchFamily="2" charset="2"/>
            </a:endParaRPr>
          </a:p>
          <a:p>
            <a:pPr marL="297409" indent="-297409">
              <a:buFont typeface="Wingdings" panose="05000000000000000000" pitchFamily="2" charset="2"/>
              <a:buChar char="ü"/>
            </a:pPr>
            <a:r>
              <a:rPr lang="it-IT" sz="1400" b="1" dirty="0">
                <a:solidFill>
                  <a:schemeClr val="tx1">
                    <a:lumMod val="85000"/>
                    <a:lumOff val="15000"/>
                  </a:schemeClr>
                </a:solidFill>
                <a:latin typeface="+mj-lt"/>
              </a:rPr>
              <a:t>Firme di frequenza </a:t>
            </a:r>
            <a:r>
              <a:rPr lang="it-IT" sz="1400" dirty="0">
                <a:solidFill>
                  <a:schemeClr val="tx1">
                    <a:lumMod val="85000"/>
                    <a:lumOff val="15000"/>
                  </a:schemeClr>
                </a:solidFill>
                <a:latin typeface="+mj-lt"/>
              </a:rPr>
              <a:t>di almeno il </a:t>
            </a:r>
            <a:r>
              <a:rPr lang="it-IT" sz="1400" b="1" dirty="0">
                <a:solidFill>
                  <a:schemeClr val="tx1">
                    <a:lumMod val="85000"/>
                    <a:lumOff val="15000"/>
                  </a:schemeClr>
                </a:solidFill>
                <a:latin typeface="+mj-lt"/>
              </a:rPr>
              <a:t>70% dei CFU </a:t>
            </a:r>
            <a:r>
              <a:rPr lang="it-IT" sz="1400" dirty="0">
                <a:solidFill>
                  <a:schemeClr val="tx1">
                    <a:lumMod val="85000"/>
                    <a:lumOff val="15000"/>
                  </a:schemeClr>
                </a:solidFill>
                <a:latin typeface="+mj-lt"/>
              </a:rPr>
              <a:t>previsti per l’anno frequentato </a:t>
            </a:r>
            <a:endParaRPr lang="it-IT" sz="1400" dirty="0">
              <a:solidFill>
                <a:schemeClr val="tx1">
                  <a:lumMod val="85000"/>
                  <a:lumOff val="15000"/>
                </a:schemeClr>
              </a:solidFill>
              <a:latin typeface="+mj-lt"/>
              <a:sym typeface="Wingdings" pitchFamily="2" charset="2"/>
            </a:endParaRPr>
          </a:p>
          <a:p>
            <a:pPr marL="1059012" lvl="1" indent="-285750">
              <a:buFont typeface="Wingdings" panose="05000000000000000000" pitchFamily="2" charset="2"/>
              <a:buChar char="q"/>
            </a:pPr>
            <a:r>
              <a:rPr lang="it-IT" sz="1400" dirty="0">
                <a:solidFill>
                  <a:schemeClr val="tx1">
                    <a:lumMod val="85000"/>
                    <a:lumOff val="15000"/>
                  </a:schemeClr>
                </a:solidFill>
                <a:latin typeface="+mj-lt"/>
                <a:sym typeface="Wingdings" pitchFamily="2" charset="2"/>
              </a:rPr>
              <a:t>Per ottenere la firma di frequenza: </a:t>
            </a:r>
          </a:p>
          <a:p>
            <a:pPr lvl="1" indent="0"/>
            <a:r>
              <a:rPr lang="it-IT" sz="1400" dirty="0">
                <a:solidFill>
                  <a:schemeClr val="tx1">
                    <a:lumMod val="85000"/>
                    <a:lumOff val="15000"/>
                  </a:schemeClr>
                </a:solidFill>
                <a:latin typeface="+mj-lt"/>
              </a:rPr>
              <a:t>almeno l’80% delle ore per ogni attività di laboratorio</a:t>
            </a:r>
          </a:p>
          <a:p>
            <a:endParaRPr lang="it-IT" sz="1400" b="1" dirty="0">
              <a:solidFill>
                <a:schemeClr val="tx1">
                  <a:lumMod val="85000"/>
                  <a:lumOff val="15000"/>
                </a:schemeClr>
              </a:solidFill>
              <a:latin typeface="+mj-lt"/>
              <a:sym typeface="Wingdings" pitchFamily="2" charset="2"/>
            </a:endParaRPr>
          </a:p>
          <a:p>
            <a:pPr marL="297409" indent="-297409">
              <a:buFont typeface="Wingdings" panose="05000000000000000000" pitchFamily="2" charset="2"/>
              <a:buChar char="ü"/>
            </a:pPr>
            <a:r>
              <a:rPr lang="it-IT" sz="1400" b="1" dirty="0">
                <a:solidFill>
                  <a:schemeClr val="tx1">
                    <a:lumMod val="85000"/>
                    <a:lumOff val="15000"/>
                  </a:schemeClr>
                </a:solidFill>
                <a:latin typeface="+mj-lt"/>
                <a:sym typeface="Wingdings" pitchFamily="2" charset="2"/>
              </a:rPr>
              <a:t>Superamento </a:t>
            </a:r>
            <a:r>
              <a:rPr lang="it-IT" altLang="it-IT" sz="1400" b="1" dirty="0">
                <a:solidFill>
                  <a:schemeClr val="tx1">
                    <a:lumMod val="85000"/>
                    <a:lumOff val="15000"/>
                  </a:schemeClr>
                </a:solidFill>
                <a:latin typeface="+mn-lt"/>
              </a:rPr>
              <a:t>CORSO </a:t>
            </a:r>
            <a:r>
              <a:rPr lang="it-IT" altLang="it-IT" sz="1400" b="1" dirty="0" err="1">
                <a:solidFill>
                  <a:schemeClr val="tx1">
                    <a:lumMod val="85000"/>
                    <a:lumOff val="15000"/>
                  </a:schemeClr>
                </a:solidFill>
                <a:latin typeface="+mn-lt"/>
              </a:rPr>
              <a:t>SicurMORE</a:t>
            </a:r>
            <a:r>
              <a:rPr lang="it-IT" altLang="it-IT" sz="1400" b="1" dirty="0">
                <a:solidFill>
                  <a:schemeClr val="tx1">
                    <a:lumMod val="85000"/>
                    <a:lumOff val="15000"/>
                  </a:schemeClr>
                </a:solidFill>
                <a:latin typeface="+mn-lt"/>
              </a:rPr>
              <a:t> </a:t>
            </a:r>
            <a:r>
              <a:rPr lang="it-IT" altLang="it-IT" sz="1400" dirty="0">
                <a:solidFill>
                  <a:schemeClr val="tx1">
                    <a:lumMod val="85000"/>
                    <a:lumOff val="15000"/>
                  </a:schemeClr>
                </a:solidFill>
                <a:latin typeface="+mn-lt"/>
              </a:rPr>
              <a:t>(3 moduli) </a:t>
            </a:r>
          </a:p>
          <a:p>
            <a:r>
              <a:rPr lang="it-IT" altLang="it-IT" sz="1400" dirty="0">
                <a:solidFill>
                  <a:schemeClr val="tx1">
                    <a:lumMod val="85000"/>
                    <a:lumOff val="15000"/>
                  </a:schemeClr>
                </a:solidFill>
                <a:latin typeface="+mn-lt"/>
              </a:rPr>
              <a:t>     corso on-line su prevenzione e sicurezza sul lavoro</a:t>
            </a:r>
          </a:p>
          <a:p>
            <a:r>
              <a:rPr lang="it-IT" sz="1200" dirty="0">
                <a:solidFill>
                  <a:srgbClr val="0000FF"/>
                </a:solidFill>
                <a:latin typeface="+mj-lt"/>
              </a:rPr>
              <a:t>	</a:t>
            </a:r>
            <a:r>
              <a:rPr lang="it-IT" sz="1400" dirty="0">
                <a:solidFill>
                  <a:srgbClr val="0000FF"/>
                </a:solidFill>
                <a:latin typeface="+mj-lt"/>
                <a:hlinkClick r:id="rId2">
                  <a:extLst>
                    <a:ext uri="{A12FA001-AC4F-418D-AE19-62706E023703}">
                      <ahyp:hlinkClr xmlns:ahyp="http://schemas.microsoft.com/office/drawing/2018/hyperlinkcolor" val="tx"/>
                    </a:ext>
                  </a:extLst>
                </a:hlinkClick>
              </a:rPr>
              <a:t>https://www.dsv.unimore.it/it/servizi/sicurmore</a:t>
            </a:r>
            <a:endParaRPr lang="it-IT" sz="1400" dirty="0">
              <a:solidFill>
                <a:srgbClr val="0000FF"/>
              </a:solidFill>
              <a:latin typeface="+mj-lt"/>
            </a:endParaRPr>
          </a:p>
          <a:p>
            <a:r>
              <a:rPr lang="it-IT" altLang="it-IT" sz="1400" dirty="0">
                <a:solidFill>
                  <a:schemeClr val="tx1">
                    <a:lumMod val="85000"/>
                    <a:lumOff val="15000"/>
                  </a:schemeClr>
                </a:solidFill>
                <a:latin typeface="+mn-lt"/>
              </a:rPr>
              <a:t>Il certificato deve essere consegnato in segreteria studenti che assegnerà 1 CFU (ulteriori attività formative)</a:t>
            </a:r>
          </a:p>
        </p:txBody>
      </p:sp>
      <p:sp>
        <p:nvSpPr>
          <p:cNvPr id="2" name="Rettangolo 1">
            <a:extLst>
              <a:ext uri="{FF2B5EF4-FFF2-40B4-BE49-F238E27FC236}">
                <a16:creationId xmlns:a16="http://schemas.microsoft.com/office/drawing/2014/main" id="{5E9011AC-C7BE-45AA-9E59-4A225C4D9BDC}"/>
              </a:ext>
            </a:extLst>
          </p:cNvPr>
          <p:cNvSpPr/>
          <p:nvPr/>
        </p:nvSpPr>
        <p:spPr bwMode="auto">
          <a:xfrm>
            <a:off x="542717" y="1980729"/>
            <a:ext cx="6336704" cy="1008112"/>
          </a:xfrm>
          <a:prstGeom prst="rect">
            <a:avLst/>
          </a:prstGeom>
          <a:noFill/>
          <a:ln w="9525" cap="flat" cmpd="sng" algn="ctr">
            <a:gradFill>
              <a:gsLst>
                <a:gs pos="0">
                  <a:schemeClr val="accent1">
                    <a:alpha val="28000"/>
                    <a:lumMod val="9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it-IT"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415234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58161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400" dirty="0"/>
              <a:t>Requisiti di accesso agli anni successivi</a:t>
            </a:r>
          </a:p>
        </p:txBody>
      </p:sp>
      <p:sp>
        <p:nvSpPr>
          <p:cNvPr id="4" name="CasellaDiTesto 3">
            <a:extLst>
              <a:ext uri="{FF2B5EF4-FFF2-40B4-BE49-F238E27FC236}">
                <a16:creationId xmlns:a16="http://schemas.microsoft.com/office/drawing/2014/main" id="{F22F0839-41A8-FA44-B18C-A93F9F607EE9}"/>
              </a:ext>
            </a:extLst>
          </p:cNvPr>
          <p:cNvSpPr txBox="1"/>
          <p:nvPr/>
        </p:nvSpPr>
        <p:spPr>
          <a:xfrm>
            <a:off x="501499" y="1053407"/>
            <a:ext cx="6419141" cy="588542"/>
          </a:xfrm>
          <a:prstGeom prst="rect">
            <a:avLst/>
          </a:prstGeom>
          <a:noFill/>
        </p:spPr>
        <p:txBody>
          <a:bodyPr wrap="square" lIns="95171" tIns="47585" rIns="95171" bIns="47585" rtlCol="0">
            <a:spAutoFit/>
          </a:bodyPr>
          <a:lstStyle/>
          <a:p>
            <a:r>
              <a:rPr lang="it-IT" sz="1600" b="1" dirty="0">
                <a:solidFill>
                  <a:schemeClr val="tx1">
                    <a:lumMod val="85000"/>
                    <a:lumOff val="15000"/>
                  </a:schemeClr>
                </a:solidFill>
                <a:latin typeface="+mj-lt"/>
                <a:sym typeface="Wingdings" pitchFamily="2" charset="2"/>
              </a:rPr>
              <a:t>Per la iscrizione al </a:t>
            </a:r>
            <a:r>
              <a:rPr lang="it-IT" sz="1600" b="1" dirty="0" err="1">
                <a:solidFill>
                  <a:schemeClr val="tx1">
                    <a:lumMod val="85000"/>
                    <a:lumOff val="15000"/>
                  </a:schemeClr>
                </a:solidFill>
                <a:latin typeface="+mj-lt"/>
                <a:sym typeface="Wingdings" pitchFamily="2" charset="2"/>
              </a:rPr>
              <a:t>III°anno</a:t>
            </a:r>
            <a:r>
              <a:rPr lang="it-IT" sz="1600" b="1" dirty="0">
                <a:solidFill>
                  <a:schemeClr val="tx1">
                    <a:lumMod val="85000"/>
                    <a:lumOff val="15000"/>
                  </a:schemeClr>
                </a:solidFill>
                <a:latin typeface="+mj-lt"/>
                <a:sym typeface="Wingdings" pitchFamily="2" charset="2"/>
              </a:rPr>
              <a:t>: </a:t>
            </a:r>
          </a:p>
          <a:p>
            <a:endParaRPr lang="it-IT" sz="1600" b="1" dirty="0">
              <a:solidFill>
                <a:schemeClr val="tx1">
                  <a:lumMod val="85000"/>
                  <a:lumOff val="15000"/>
                </a:schemeClr>
              </a:solidFill>
              <a:latin typeface="+mj-lt"/>
              <a:sym typeface="Wingdings" pitchFamily="2" charset="2"/>
            </a:endParaRPr>
          </a:p>
        </p:txBody>
      </p:sp>
      <p:sp>
        <p:nvSpPr>
          <p:cNvPr id="6" name="CasellaDiTesto 5">
            <a:extLst>
              <a:ext uri="{FF2B5EF4-FFF2-40B4-BE49-F238E27FC236}">
                <a16:creationId xmlns:a16="http://schemas.microsoft.com/office/drawing/2014/main" id="{C6502E1E-6C56-B340-8A14-3821B837E937}"/>
              </a:ext>
            </a:extLst>
          </p:cNvPr>
          <p:cNvSpPr txBox="1"/>
          <p:nvPr/>
        </p:nvSpPr>
        <p:spPr>
          <a:xfrm>
            <a:off x="501499" y="1430945"/>
            <a:ext cx="6515223" cy="1819648"/>
          </a:xfrm>
          <a:prstGeom prst="rect">
            <a:avLst/>
          </a:prstGeom>
          <a:noFill/>
          <a:ln w="63500">
            <a:solidFill>
              <a:srgbClr val="FFFF00"/>
            </a:solidFill>
          </a:ln>
        </p:spPr>
        <p:txBody>
          <a:bodyPr wrap="square" lIns="95171" tIns="47585" rIns="95171" bIns="47585" rtlCol="0">
            <a:spAutoFit/>
          </a:bodyPr>
          <a:lstStyle/>
          <a:p>
            <a:r>
              <a:rPr lang="it-IT" sz="1400" b="1" dirty="0">
                <a:solidFill>
                  <a:schemeClr val="tx1">
                    <a:lumMod val="85000"/>
                    <a:lumOff val="15000"/>
                  </a:schemeClr>
                </a:solidFill>
                <a:latin typeface="+mj-lt"/>
                <a:sym typeface="Wingdings" pitchFamily="2" charset="2"/>
              </a:rPr>
              <a:t>Superamento esami </a:t>
            </a:r>
            <a:r>
              <a:rPr lang="it-IT" sz="1400" dirty="0">
                <a:solidFill>
                  <a:schemeClr val="tx1">
                    <a:lumMod val="85000"/>
                    <a:lumOff val="15000"/>
                  </a:schemeClr>
                </a:solidFill>
                <a:latin typeface="+mj-lt"/>
                <a:sym typeface="Wingdings" pitchFamily="2" charset="2"/>
              </a:rPr>
              <a:t>per almeno </a:t>
            </a:r>
            <a:r>
              <a:rPr lang="it-IT" sz="1400" b="1" dirty="0">
                <a:solidFill>
                  <a:schemeClr val="tx1">
                    <a:lumMod val="85000"/>
                    <a:lumOff val="15000"/>
                  </a:schemeClr>
                </a:solidFill>
                <a:latin typeface="+mj-lt"/>
                <a:sym typeface="Wingdings" pitchFamily="2" charset="2"/>
              </a:rPr>
              <a:t>70 CFU </a:t>
            </a:r>
            <a:r>
              <a:rPr lang="it-IT" sz="1400" dirty="0">
                <a:solidFill>
                  <a:schemeClr val="tx1">
                    <a:lumMod val="85000"/>
                    <a:lumOff val="15000"/>
                  </a:schemeClr>
                </a:solidFill>
                <a:latin typeface="+mj-lt"/>
                <a:sym typeface="Wingdings" pitchFamily="2" charset="2"/>
              </a:rPr>
              <a:t>entro 30 </a:t>
            </a:r>
            <a:r>
              <a:rPr lang="it-IT" sz="1400">
                <a:solidFill>
                  <a:schemeClr val="tx1">
                    <a:lumMod val="85000"/>
                    <a:lumOff val="15000"/>
                  </a:schemeClr>
                </a:solidFill>
                <a:latin typeface="+mj-lt"/>
                <a:sym typeface="Wingdings" pitchFamily="2" charset="2"/>
              </a:rPr>
              <a:t>settembre 2027 </a:t>
            </a:r>
            <a:r>
              <a:rPr lang="it-IT" sz="1400" dirty="0">
                <a:solidFill>
                  <a:schemeClr val="tx1">
                    <a:lumMod val="85000"/>
                    <a:lumOff val="15000"/>
                  </a:schemeClr>
                </a:solidFill>
                <a:latin typeface="+mj-lt"/>
                <a:sym typeface="Wingdings" pitchFamily="2" charset="2"/>
              </a:rPr>
              <a:t>con il rispetto delle propedeuticità</a:t>
            </a:r>
          </a:p>
          <a:p>
            <a:endParaRPr lang="it-IT" sz="1400" dirty="0">
              <a:solidFill>
                <a:schemeClr val="tx1">
                  <a:lumMod val="85000"/>
                  <a:lumOff val="15000"/>
                </a:schemeClr>
              </a:solidFill>
              <a:latin typeface="+mj-lt"/>
              <a:sym typeface="Wingdings" pitchFamily="2" charset="2"/>
            </a:endParaRPr>
          </a:p>
          <a:p>
            <a:r>
              <a:rPr lang="it-IT" sz="1400" dirty="0">
                <a:solidFill>
                  <a:schemeClr val="tx1">
                    <a:lumMod val="85000"/>
                    <a:lumOff val="15000"/>
                  </a:schemeClr>
                </a:solidFill>
                <a:latin typeface="+mj-lt"/>
                <a:sym typeface="Wingdings" pitchFamily="2" charset="2"/>
              </a:rPr>
              <a:t>Frequenza ad </a:t>
            </a:r>
            <a:r>
              <a:rPr lang="it-IT" sz="1400" b="1" dirty="0">
                <a:solidFill>
                  <a:schemeClr val="tx1">
                    <a:lumMod val="85000"/>
                    <a:lumOff val="15000"/>
                  </a:schemeClr>
                </a:solidFill>
                <a:latin typeface="+mj-lt"/>
                <a:sym typeface="Wingdings" pitchFamily="2" charset="2"/>
              </a:rPr>
              <a:t>almeno il 70% dei CFU erogati al 2°anno </a:t>
            </a:r>
          </a:p>
          <a:p>
            <a:pPr marL="1059012" lvl="1" indent="-285750">
              <a:buFont typeface="Wingdings" panose="05000000000000000000" pitchFamily="2" charset="2"/>
              <a:buChar char="q"/>
            </a:pPr>
            <a:r>
              <a:rPr lang="it-IT" sz="1400" dirty="0">
                <a:solidFill>
                  <a:schemeClr val="tx1">
                    <a:lumMod val="85000"/>
                    <a:lumOff val="15000"/>
                  </a:schemeClr>
                </a:solidFill>
                <a:sym typeface="Wingdings" pitchFamily="2" charset="2"/>
              </a:rPr>
              <a:t>Per ottenere la firma di frequenza: </a:t>
            </a:r>
          </a:p>
          <a:p>
            <a:pPr lvl="1" indent="0"/>
            <a:r>
              <a:rPr lang="it-IT" sz="1400" dirty="0">
                <a:solidFill>
                  <a:schemeClr val="tx1">
                    <a:lumMod val="85000"/>
                    <a:lumOff val="15000"/>
                  </a:schemeClr>
                </a:solidFill>
              </a:rPr>
              <a:t>almeno </a:t>
            </a:r>
            <a:r>
              <a:rPr lang="it-IT" sz="1400" b="1" dirty="0">
                <a:solidFill>
                  <a:schemeClr val="tx1">
                    <a:lumMod val="85000"/>
                    <a:lumOff val="15000"/>
                  </a:schemeClr>
                </a:solidFill>
              </a:rPr>
              <a:t>l’80% delle ore per ogni attività di laboratorio</a:t>
            </a:r>
          </a:p>
          <a:p>
            <a:endParaRPr lang="it-IT" sz="1400" b="1" dirty="0">
              <a:solidFill>
                <a:schemeClr val="tx1">
                  <a:lumMod val="85000"/>
                  <a:lumOff val="15000"/>
                </a:schemeClr>
              </a:solidFill>
              <a:sym typeface="Wingdings" pitchFamily="2" charset="2"/>
            </a:endParaRPr>
          </a:p>
          <a:p>
            <a:endParaRPr lang="it-IT" sz="1400" dirty="0">
              <a:solidFill>
                <a:schemeClr val="tx1">
                  <a:lumMod val="85000"/>
                  <a:lumOff val="15000"/>
                </a:schemeClr>
              </a:solidFill>
              <a:latin typeface="+mj-lt"/>
              <a:sym typeface="Wingdings" pitchFamily="2" charset="2"/>
            </a:endParaRPr>
          </a:p>
        </p:txBody>
      </p:sp>
      <p:pic>
        <p:nvPicPr>
          <p:cNvPr id="7" name="Immagine 2" descr="stop.png">
            <a:extLst>
              <a:ext uri="{FF2B5EF4-FFF2-40B4-BE49-F238E27FC236}">
                <a16:creationId xmlns:a16="http://schemas.microsoft.com/office/drawing/2014/main" id="{2A6FCCDA-2AD5-A34A-9E14-073857B154C4}"/>
              </a:ext>
            </a:extLst>
          </p:cNvPr>
          <p:cNvPicPr>
            <a:picLocks noChangeAspect="1"/>
          </p:cNvPicPr>
          <p:nvPr/>
        </p:nvPicPr>
        <p:blipFill>
          <a:blip r:embed="rId2" cstate="print"/>
          <a:srcRect/>
          <a:stretch>
            <a:fillRect/>
          </a:stretch>
        </p:blipFill>
        <p:spPr bwMode="auto">
          <a:xfrm>
            <a:off x="5047754" y="3076897"/>
            <a:ext cx="796381" cy="981823"/>
          </a:xfrm>
          <a:prstGeom prst="rect">
            <a:avLst/>
          </a:prstGeom>
          <a:noFill/>
          <a:ln w="9525">
            <a:noFill/>
            <a:miter lim="800000"/>
            <a:headEnd/>
            <a:tailEnd/>
          </a:ln>
        </p:spPr>
      </p:pic>
      <p:sp>
        <p:nvSpPr>
          <p:cNvPr id="8" name="CasellaDiTesto 7">
            <a:extLst>
              <a:ext uri="{FF2B5EF4-FFF2-40B4-BE49-F238E27FC236}">
                <a16:creationId xmlns:a16="http://schemas.microsoft.com/office/drawing/2014/main" id="{07BE516A-8ADE-664A-B809-4C0463EEA161}"/>
              </a:ext>
            </a:extLst>
          </p:cNvPr>
          <p:cNvSpPr txBox="1"/>
          <p:nvPr/>
        </p:nvSpPr>
        <p:spPr>
          <a:xfrm>
            <a:off x="501499" y="3412038"/>
            <a:ext cx="5865067" cy="311543"/>
          </a:xfrm>
          <a:prstGeom prst="rect">
            <a:avLst/>
          </a:prstGeom>
          <a:noFill/>
        </p:spPr>
        <p:txBody>
          <a:bodyPr wrap="square" lIns="95171" tIns="47585" rIns="95171" bIns="47585" rtlCol="0">
            <a:spAutoFit/>
          </a:bodyPr>
          <a:lstStyle/>
          <a:p>
            <a:r>
              <a:rPr lang="it-IT" altLang="it-IT" sz="1400" dirty="0">
                <a:solidFill>
                  <a:schemeClr val="tx1">
                    <a:lumMod val="85000"/>
                    <a:lumOff val="15000"/>
                  </a:schemeClr>
                </a:solidFill>
                <a:latin typeface="+mn-lt"/>
              </a:rPr>
              <a:t>In mancanza di tali requisiti </a:t>
            </a:r>
            <a:r>
              <a:rPr lang="it-IT" altLang="it-IT" sz="1400" dirty="0">
                <a:solidFill>
                  <a:schemeClr val="tx1">
                    <a:lumMod val="85000"/>
                    <a:lumOff val="15000"/>
                  </a:schemeClr>
                </a:solidFill>
                <a:latin typeface="+mn-lt"/>
                <a:sym typeface="Wingdings" pitchFamily="2" charset="2"/>
              </a:rPr>
              <a:t> </a:t>
            </a:r>
            <a:r>
              <a:rPr lang="it-IT" altLang="it-IT" sz="1400" b="1" dirty="0">
                <a:solidFill>
                  <a:schemeClr val="tx1">
                    <a:lumMod val="85000"/>
                    <a:lumOff val="15000"/>
                  </a:schemeClr>
                </a:solidFill>
                <a:latin typeface="+mn-lt"/>
              </a:rPr>
              <a:t>Ripetente</a:t>
            </a:r>
            <a:endParaRPr lang="it-IT" altLang="it-IT" sz="1400" dirty="0">
              <a:solidFill>
                <a:schemeClr val="tx1">
                  <a:lumMod val="85000"/>
                  <a:lumOff val="15000"/>
                </a:schemeClr>
              </a:solidFill>
              <a:latin typeface="+mn-lt"/>
            </a:endParaRPr>
          </a:p>
        </p:txBody>
      </p:sp>
    </p:spTree>
    <p:extLst>
      <p:ext uri="{BB962C8B-B14F-4D97-AF65-F5344CB8AC3E}">
        <p14:creationId xmlns:p14="http://schemas.microsoft.com/office/powerpoint/2010/main" val="389846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3AAE118-B99F-4803-A8D0-EA9E7929C1EE}"/>
              </a:ext>
            </a:extLst>
          </p:cNvPr>
          <p:cNvSpPr txBox="1"/>
          <p:nvPr/>
        </p:nvSpPr>
        <p:spPr>
          <a:xfrm>
            <a:off x="223218" y="180529"/>
            <a:ext cx="6419141" cy="58161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400" b="1" dirty="0"/>
              <a:t>Rappresentanti degli studenti in Consiglio</a:t>
            </a:r>
          </a:p>
        </p:txBody>
      </p:sp>
      <p:graphicFrame>
        <p:nvGraphicFramePr>
          <p:cNvPr id="3" name="Tabella 2">
            <a:extLst>
              <a:ext uri="{FF2B5EF4-FFF2-40B4-BE49-F238E27FC236}">
                <a16:creationId xmlns:a16="http://schemas.microsoft.com/office/drawing/2014/main" id="{6296590E-19E8-4DF3-AF3D-08C63EC0DD1C}"/>
              </a:ext>
            </a:extLst>
          </p:cNvPr>
          <p:cNvGraphicFramePr>
            <a:graphicFrameLocks noGrp="1"/>
          </p:cNvGraphicFramePr>
          <p:nvPr>
            <p:extLst/>
          </p:nvPr>
        </p:nvGraphicFramePr>
        <p:xfrm>
          <a:off x="65443" y="1548681"/>
          <a:ext cx="7084302" cy="2549462"/>
        </p:xfrm>
        <a:graphic>
          <a:graphicData uri="http://schemas.openxmlformats.org/drawingml/2006/table">
            <a:tbl>
              <a:tblPr firstRow="1" firstCol="1" bandRow="1">
                <a:tableStyleId>{5C22544A-7EE6-4342-B048-85BDC9FD1C3A}</a:tableStyleId>
              </a:tblPr>
              <a:tblGrid>
                <a:gridCol w="7084302">
                  <a:extLst>
                    <a:ext uri="{9D8B030D-6E8A-4147-A177-3AD203B41FA5}">
                      <a16:colId xmlns:a16="http://schemas.microsoft.com/office/drawing/2014/main" val="3586150379"/>
                    </a:ext>
                  </a:extLst>
                </a:gridCol>
              </a:tblGrid>
              <a:tr h="0">
                <a:tc>
                  <a:txBody>
                    <a:bodyPr/>
                    <a:lstStyle/>
                    <a:p>
                      <a:pPr>
                        <a:lnSpc>
                          <a:spcPct val="107000"/>
                        </a:lnSpc>
                        <a:spcAft>
                          <a:spcPts val="800"/>
                        </a:spcAft>
                      </a:pPr>
                      <a:r>
                        <a:rPr lang="it-IT" sz="1800" dirty="0">
                          <a:solidFill>
                            <a:schemeClr val="tx1"/>
                          </a:solidFill>
                          <a:effectLst/>
                        </a:rPr>
                        <a:t>BENVENUTI MARIA VITTORIA (II anno)  </a:t>
                      </a:r>
                      <a:r>
                        <a:rPr lang="it-IT" sz="1600" dirty="0">
                          <a:solidFill>
                            <a:srgbClr val="0000FF"/>
                          </a:solidFill>
                          <a:effectLst/>
                          <a:hlinkClick r:id="rId2">
                            <a:extLst>
                              <a:ext uri="{A12FA001-AC4F-418D-AE19-62706E023703}">
                                <ahyp:hlinkClr xmlns:ahyp="http://schemas.microsoft.com/office/drawing/2018/hyperlinkcolor" val="tx"/>
                              </a:ext>
                            </a:extLst>
                          </a:hlinkClick>
                        </a:rPr>
                        <a:t>353094@studenti.unimore.it</a:t>
                      </a:r>
                      <a:endParaRPr lang="it-IT" sz="1600" dirty="0">
                        <a:solidFill>
                          <a:srgbClr val="0000FF"/>
                        </a:solidFill>
                        <a:effectLst/>
                      </a:endParaRPr>
                    </a:p>
                    <a:p>
                      <a:pPr>
                        <a:lnSpc>
                          <a:spcPct val="107000"/>
                        </a:lnSpc>
                        <a:spcAft>
                          <a:spcPts val="800"/>
                        </a:spcAft>
                      </a:pPr>
                      <a:r>
                        <a:rPr lang="it-IT" sz="1800" dirty="0">
                          <a:solidFill>
                            <a:schemeClr val="tx1"/>
                          </a:solidFill>
                          <a:effectLst/>
                        </a:rPr>
                        <a:t>BORSATTI CARLOTTA (II anno)        </a:t>
                      </a:r>
                      <a:r>
                        <a:rPr lang="it-IT" sz="1600" dirty="0">
                          <a:solidFill>
                            <a:srgbClr val="0000FF"/>
                          </a:solidFill>
                          <a:effectLst/>
                        </a:rPr>
                        <a:t>313337@studenti.unimore.it</a:t>
                      </a:r>
                    </a:p>
                    <a:p>
                      <a:pPr>
                        <a:lnSpc>
                          <a:spcPct val="107000"/>
                        </a:lnSpc>
                        <a:spcAft>
                          <a:spcPts val="800"/>
                        </a:spcAft>
                      </a:pPr>
                      <a:r>
                        <a:rPr lang="it-IT" sz="1800" dirty="0">
                          <a:solidFill>
                            <a:schemeClr val="tx1"/>
                          </a:solidFill>
                          <a:effectLst/>
                        </a:rPr>
                        <a:t>TALHA IKRAM    (II anno)                   </a:t>
                      </a:r>
                      <a:r>
                        <a:rPr lang="it-IT" sz="1600" dirty="0">
                          <a:solidFill>
                            <a:srgbClr val="0000FF"/>
                          </a:solidFill>
                          <a:effectLst/>
                          <a:hlinkClick r:id="rId3">
                            <a:extLst>
                              <a:ext uri="{A12FA001-AC4F-418D-AE19-62706E023703}">
                                <ahyp:hlinkClr xmlns:ahyp="http://schemas.microsoft.com/office/drawing/2018/hyperlinkcolor" val="tx"/>
                              </a:ext>
                            </a:extLst>
                          </a:hlinkClick>
                        </a:rPr>
                        <a:t>350080@studenti.unimore.it</a:t>
                      </a:r>
                      <a:endParaRPr lang="it-IT" sz="1600" dirty="0">
                        <a:solidFill>
                          <a:srgbClr val="0000FF"/>
                        </a:solidFill>
                        <a:effectLst/>
                      </a:endParaRPr>
                    </a:p>
                    <a:p>
                      <a:pPr>
                        <a:lnSpc>
                          <a:spcPct val="107000"/>
                        </a:lnSpc>
                        <a:spcAft>
                          <a:spcPts val="800"/>
                        </a:spcAft>
                      </a:pPr>
                      <a:r>
                        <a:rPr lang="it-IT" sz="1800" dirty="0">
                          <a:solidFill>
                            <a:schemeClr val="tx1"/>
                          </a:solidFill>
                          <a:effectLst/>
                        </a:rPr>
                        <a:t>DONDI MARCO (V anno)                    </a:t>
                      </a:r>
                      <a:r>
                        <a:rPr lang="it-IT" sz="1600" dirty="0">
                          <a:solidFill>
                            <a:srgbClr val="0000FF"/>
                          </a:solidFill>
                          <a:effectLst/>
                          <a:hlinkClick r:id="rId4">
                            <a:extLst>
                              <a:ext uri="{A12FA001-AC4F-418D-AE19-62706E023703}">
                                <ahyp:hlinkClr xmlns:ahyp="http://schemas.microsoft.com/office/drawing/2018/hyperlinkcolor" val="tx"/>
                              </a:ext>
                            </a:extLst>
                          </a:hlinkClick>
                        </a:rPr>
                        <a:t>301578@studenti.unimore.it</a:t>
                      </a:r>
                      <a:endParaRPr lang="it-IT" sz="1600" dirty="0">
                        <a:solidFill>
                          <a:srgbClr val="0000FF"/>
                        </a:solidFill>
                        <a:effectLst/>
                        <a:highlight>
                          <a:srgbClr val="FFFF00"/>
                        </a:highlight>
                      </a:endParaRPr>
                    </a:p>
                    <a:p>
                      <a:pPr>
                        <a:lnSpc>
                          <a:spcPct val="107000"/>
                        </a:lnSpc>
                        <a:spcAft>
                          <a:spcPts val="800"/>
                        </a:spcAft>
                      </a:pPr>
                      <a:r>
                        <a:rPr lang="it-IT" sz="1800" dirty="0">
                          <a:solidFill>
                            <a:schemeClr val="tx1"/>
                          </a:solidFill>
                          <a:effectLst/>
                        </a:rPr>
                        <a:t>GESSANI MATILDE  (V anno)            </a:t>
                      </a:r>
                      <a:r>
                        <a:rPr lang="it-IT" sz="1600" dirty="0">
                          <a:solidFill>
                            <a:srgbClr val="0000FF"/>
                          </a:solidFill>
                          <a:effectLst/>
                          <a:hlinkClick r:id="rId5">
                            <a:extLst>
                              <a:ext uri="{A12FA001-AC4F-418D-AE19-62706E023703}">
                                <ahyp:hlinkClr xmlns:ahyp="http://schemas.microsoft.com/office/drawing/2018/hyperlinkcolor" val="tx"/>
                              </a:ext>
                            </a:extLst>
                          </a:hlinkClick>
                        </a:rPr>
                        <a:t>285958@studenti.unimore.it</a:t>
                      </a:r>
                      <a:endParaRPr lang="it-IT" sz="1600" dirty="0">
                        <a:solidFill>
                          <a:srgbClr val="0000FF"/>
                        </a:solidFill>
                        <a:effectLst/>
                      </a:endParaRPr>
                    </a:p>
                    <a:p>
                      <a:pPr>
                        <a:lnSpc>
                          <a:spcPct val="107000"/>
                        </a:lnSpc>
                        <a:spcAft>
                          <a:spcPts val="800"/>
                        </a:spcAft>
                      </a:pPr>
                      <a:br>
                        <a:rPr lang="it-IT" sz="1800" dirty="0">
                          <a:solidFill>
                            <a:schemeClr val="tx1"/>
                          </a:solidFill>
                          <a:effectLst/>
                          <a:highlight>
                            <a:srgbClr val="FFFF00"/>
                          </a:highlight>
                        </a:rPr>
                      </a:b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2376625051"/>
                  </a:ext>
                </a:extLst>
              </a:tr>
            </a:tbl>
          </a:graphicData>
        </a:graphic>
      </p:graphicFrame>
    </p:spTree>
    <p:extLst>
      <p:ext uri="{BB962C8B-B14F-4D97-AF65-F5344CB8AC3E}">
        <p14:creationId xmlns:p14="http://schemas.microsoft.com/office/powerpoint/2010/main" val="361675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1499" y="108521"/>
            <a:ext cx="6287949" cy="542375"/>
          </a:xfrm>
          <a:prstGeom prst="rect">
            <a:avLst/>
          </a:prstGeom>
          <a:solidFill>
            <a:srgbClr val="F83008"/>
          </a:solidFill>
        </p:spPr>
        <p:txBody>
          <a:bodyPr wrap="square" lIns="95171" tIns="47585" rIns="95171" bIns="47585" rtlCol="0">
            <a:spAutoFit/>
          </a:bodyPr>
          <a:lstStyle/>
          <a:p>
            <a:pPr algn="ctr"/>
            <a:r>
              <a:rPr lang="it-IT" sz="2900" dirty="0">
                <a:latin typeface="Arial" panose="020B0604020202020204" pitchFamily="34" charset="0"/>
                <a:cs typeface="Arial" panose="020B0604020202020204" pitchFamily="34" charset="0"/>
              </a:rPr>
              <a:t>Le persone e i luoghi</a:t>
            </a:r>
          </a:p>
        </p:txBody>
      </p:sp>
      <p:sp>
        <p:nvSpPr>
          <p:cNvPr id="2" name="CasellaDiTesto 1"/>
          <p:cNvSpPr txBox="1"/>
          <p:nvPr/>
        </p:nvSpPr>
        <p:spPr>
          <a:xfrm>
            <a:off x="441116" y="650896"/>
            <a:ext cx="6622861" cy="3970318"/>
          </a:xfrm>
          <a:prstGeom prst="rect">
            <a:avLst/>
          </a:prstGeom>
          <a:noFill/>
        </p:spPr>
        <p:txBody>
          <a:bodyPr wrap="square" rtlCol="0">
            <a:spAutoFit/>
          </a:bodyPr>
          <a:lstStyle/>
          <a:p>
            <a:endParaRPr lang="it-IT" sz="1400" dirty="0">
              <a:solidFill>
                <a:schemeClr val="tx1">
                  <a:lumMod val="85000"/>
                  <a:lumOff val="15000"/>
                </a:schemeClr>
              </a:solidFill>
            </a:endParaRPr>
          </a:p>
          <a:p>
            <a:r>
              <a:rPr lang="it-IT" sz="1600" dirty="0">
                <a:solidFill>
                  <a:schemeClr val="tx1">
                    <a:lumMod val="85000"/>
                    <a:lumOff val="15000"/>
                  </a:schemeClr>
                </a:solidFill>
              </a:rPr>
              <a:t>Prof.ssa Lorena REBECCHI: </a:t>
            </a:r>
          </a:p>
          <a:p>
            <a:r>
              <a:rPr lang="it-IT" sz="1600" b="1" dirty="0">
                <a:solidFill>
                  <a:schemeClr val="tx1">
                    <a:lumMod val="85000"/>
                    <a:lumOff val="15000"/>
                  </a:schemeClr>
                </a:solidFill>
              </a:rPr>
              <a:t>Direttore</a:t>
            </a:r>
            <a:r>
              <a:rPr lang="it-IT" sz="1600" dirty="0">
                <a:solidFill>
                  <a:schemeClr val="tx1">
                    <a:lumMod val="85000"/>
                    <a:lumOff val="15000"/>
                  </a:schemeClr>
                </a:solidFill>
              </a:rPr>
              <a:t> del Dipartimento di Scienze della Vita </a:t>
            </a:r>
          </a:p>
          <a:p>
            <a:r>
              <a:rPr lang="it-IT" sz="1600" dirty="0">
                <a:solidFill>
                  <a:schemeClr val="tx1">
                    <a:lumMod val="85000"/>
                    <a:lumOff val="15000"/>
                  </a:schemeClr>
                </a:solidFill>
              </a:rPr>
              <a:t>Email: </a:t>
            </a:r>
            <a:r>
              <a:rPr lang="it-IT" sz="1600" dirty="0" err="1">
                <a:solidFill>
                  <a:srgbClr val="0000FF"/>
                </a:solidFill>
              </a:rPr>
              <a:t>direttore.scienzevita@unimore.it</a:t>
            </a:r>
            <a:r>
              <a:rPr lang="it-IT" sz="1600" dirty="0">
                <a:solidFill>
                  <a:srgbClr val="0000FF"/>
                </a:solidFill>
              </a:rPr>
              <a:t> </a:t>
            </a:r>
          </a:p>
          <a:p>
            <a:endParaRPr lang="it-IT" sz="1600" dirty="0">
              <a:solidFill>
                <a:schemeClr val="tx1">
                  <a:lumMod val="85000"/>
                  <a:lumOff val="15000"/>
                </a:schemeClr>
              </a:solidFill>
            </a:endParaRPr>
          </a:p>
          <a:p>
            <a:r>
              <a:rPr lang="it-IT" sz="1600" dirty="0">
                <a:solidFill>
                  <a:schemeClr val="tx1">
                    <a:lumMod val="85000"/>
                    <a:lumOff val="15000"/>
                  </a:schemeClr>
                </a:solidFill>
              </a:rPr>
              <a:t>Prof.ssa Barbara RUOZI: </a:t>
            </a:r>
          </a:p>
          <a:p>
            <a:r>
              <a:rPr lang="it-IT" sz="1600" b="1" dirty="0">
                <a:solidFill>
                  <a:schemeClr val="tx1">
                    <a:lumMod val="85000"/>
                    <a:lumOff val="15000"/>
                  </a:schemeClr>
                </a:solidFill>
              </a:rPr>
              <a:t>Presidente</a:t>
            </a:r>
            <a:r>
              <a:rPr lang="it-IT" sz="1600" dirty="0">
                <a:solidFill>
                  <a:schemeClr val="tx1">
                    <a:lumMod val="85000"/>
                    <a:lumOff val="15000"/>
                  </a:schemeClr>
                </a:solidFill>
              </a:rPr>
              <a:t> del </a:t>
            </a:r>
            <a:r>
              <a:rPr lang="it-IT" sz="1600" dirty="0" err="1">
                <a:solidFill>
                  <a:schemeClr val="tx1">
                    <a:lumMod val="85000"/>
                    <a:lumOff val="15000"/>
                  </a:schemeClr>
                </a:solidFill>
              </a:rPr>
              <a:t>CdS</a:t>
            </a:r>
            <a:r>
              <a:rPr lang="it-IT" sz="1600" dirty="0">
                <a:solidFill>
                  <a:schemeClr val="tx1">
                    <a:lumMod val="85000"/>
                    <a:lumOff val="15000"/>
                  </a:schemeClr>
                </a:solidFill>
              </a:rPr>
              <a:t> in CHIMICA E TECNOLOGIA FARMACEUTICHE</a:t>
            </a:r>
          </a:p>
          <a:p>
            <a:r>
              <a:rPr lang="it-IT" sz="1600" dirty="0">
                <a:solidFill>
                  <a:schemeClr val="tx1">
                    <a:lumMod val="85000"/>
                    <a:lumOff val="15000"/>
                  </a:schemeClr>
                </a:solidFill>
                <a:latin typeface="+mn-lt"/>
              </a:rPr>
              <a:t>Email: </a:t>
            </a:r>
            <a:r>
              <a:rPr lang="it-IT" sz="1600" dirty="0">
                <a:solidFill>
                  <a:srgbClr val="0000FF"/>
                </a:solidFill>
                <a:latin typeface="+mn-lt"/>
                <a:hlinkClick r:id="rId3">
                  <a:extLst>
                    <a:ext uri="{A12FA001-AC4F-418D-AE19-62706E023703}">
                      <ahyp:hlinkClr xmlns:ahyp="http://schemas.microsoft.com/office/drawing/2018/hyperlinkcolor" val="tx"/>
                    </a:ext>
                  </a:extLst>
                </a:hlinkClick>
              </a:rPr>
              <a:t>clmcu_chimicatecnologiafarmaceutiche@unimore.it</a:t>
            </a:r>
            <a:endParaRPr lang="it-IT" sz="1600" dirty="0">
              <a:solidFill>
                <a:srgbClr val="0000FF"/>
              </a:solidFill>
              <a:latin typeface="+mn-lt"/>
            </a:endParaRPr>
          </a:p>
          <a:p>
            <a:r>
              <a:rPr lang="it-IT" sz="1600" dirty="0">
                <a:solidFill>
                  <a:schemeClr val="tx1">
                    <a:lumMod val="85000"/>
                    <a:lumOff val="15000"/>
                  </a:schemeClr>
                </a:solidFill>
                <a:latin typeface="+mn-lt"/>
              </a:rPr>
              <a:t> </a:t>
            </a:r>
            <a:r>
              <a:rPr lang="it-IT" sz="1600" dirty="0">
                <a:solidFill>
                  <a:srgbClr val="0000FF"/>
                </a:solidFill>
                <a:latin typeface="+mn-lt"/>
              </a:rPr>
              <a:t>barbara.ruozi@unimore.it</a:t>
            </a:r>
            <a:endParaRPr lang="it-IT" sz="1600" dirty="0">
              <a:solidFill>
                <a:schemeClr val="tx1">
                  <a:lumMod val="85000"/>
                  <a:lumOff val="15000"/>
                </a:schemeClr>
              </a:solidFill>
              <a:latin typeface="+mn-lt"/>
            </a:endParaRPr>
          </a:p>
          <a:p>
            <a:r>
              <a:rPr lang="it-IT" sz="1600" dirty="0">
                <a:solidFill>
                  <a:schemeClr val="tx1">
                    <a:lumMod val="85000"/>
                    <a:lumOff val="15000"/>
                  </a:schemeClr>
                </a:solidFill>
                <a:latin typeface="+mn-lt"/>
              </a:rPr>
              <a:t>Telefono: 059 205 8562</a:t>
            </a:r>
          </a:p>
          <a:p>
            <a:endParaRPr lang="it-IT" sz="1600" dirty="0">
              <a:solidFill>
                <a:schemeClr val="tx1">
                  <a:lumMod val="85000"/>
                  <a:lumOff val="15000"/>
                </a:schemeClr>
              </a:solidFill>
              <a:latin typeface="+mn-lt"/>
            </a:endParaRPr>
          </a:p>
          <a:p>
            <a:r>
              <a:rPr lang="it-IT" sz="1600" dirty="0">
                <a:solidFill>
                  <a:srgbClr val="002060"/>
                </a:solidFill>
              </a:rPr>
              <a:t>Dott.ssa Micol MARCHETTI: </a:t>
            </a:r>
          </a:p>
          <a:p>
            <a:r>
              <a:rPr lang="it-IT" sz="1600" dirty="0">
                <a:solidFill>
                  <a:srgbClr val="002060"/>
                </a:solidFill>
              </a:rPr>
              <a:t>Segreteria didattica </a:t>
            </a:r>
            <a:r>
              <a:rPr lang="it-IT" sz="1600" dirty="0" err="1">
                <a:solidFill>
                  <a:srgbClr val="002060"/>
                </a:solidFill>
              </a:rPr>
              <a:t>CdS</a:t>
            </a:r>
            <a:r>
              <a:rPr lang="it-IT" sz="1600" dirty="0">
                <a:solidFill>
                  <a:srgbClr val="002060"/>
                </a:solidFill>
              </a:rPr>
              <a:t> CTF</a:t>
            </a:r>
          </a:p>
          <a:p>
            <a:r>
              <a:rPr lang="it-IT" sz="1600" dirty="0">
                <a:solidFill>
                  <a:srgbClr val="002060"/>
                </a:solidFill>
              </a:rPr>
              <a:t>Email: </a:t>
            </a:r>
            <a:r>
              <a:rPr lang="it-IT" sz="1600" dirty="0">
                <a:solidFill>
                  <a:srgbClr val="0000FF"/>
                </a:solidFill>
              </a:rPr>
              <a:t>micol.marchetti2@unimore.it </a:t>
            </a:r>
          </a:p>
          <a:p>
            <a:r>
              <a:rPr lang="it-IT" sz="1600" dirty="0">
                <a:solidFill>
                  <a:srgbClr val="002060"/>
                </a:solidFill>
              </a:rPr>
              <a:t>Telefono: 059 205 8524</a:t>
            </a:r>
          </a:p>
          <a:p>
            <a:endParaRPr lang="it-IT" sz="1400" dirty="0">
              <a:solidFill>
                <a:schemeClr val="tx1">
                  <a:lumMod val="85000"/>
                  <a:lumOff val="15000"/>
                </a:schemeClr>
              </a:solidFill>
              <a:latin typeface="+mn-lt"/>
            </a:endParaRPr>
          </a:p>
        </p:txBody>
      </p:sp>
    </p:spTree>
    <p:extLst>
      <p:ext uri="{BB962C8B-B14F-4D97-AF65-F5344CB8AC3E}">
        <p14:creationId xmlns:p14="http://schemas.microsoft.com/office/powerpoint/2010/main" val="186398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58161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400" dirty="0"/>
              <a:t>Servizi agli studenti</a:t>
            </a:r>
          </a:p>
        </p:txBody>
      </p:sp>
      <p:sp>
        <p:nvSpPr>
          <p:cNvPr id="6" name="CasellaDiTesto 5">
            <a:extLst>
              <a:ext uri="{FF2B5EF4-FFF2-40B4-BE49-F238E27FC236}">
                <a16:creationId xmlns:a16="http://schemas.microsoft.com/office/drawing/2014/main" id="{5BC67E67-B21A-CC4D-A821-CB215DE5F81A}"/>
              </a:ext>
            </a:extLst>
          </p:cNvPr>
          <p:cNvSpPr txBox="1"/>
          <p:nvPr/>
        </p:nvSpPr>
        <p:spPr>
          <a:xfrm>
            <a:off x="501499" y="1188641"/>
            <a:ext cx="5378848" cy="3266198"/>
          </a:xfrm>
          <a:prstGeom prst="rect">
            <a:avLst/>
          </a:prstGeom>
          <a:noFill/>
        </p:spPr>
        <p:txBody>
          <a:bodyPr wrap="square" lIns="95171" tIns="47585" rIns="95171" bIns="47585" rtlCol="0">
            <a:spAutoFit/>
          </a:bodyPr>
          <a:lstStyle/>
          <a:p>
            <a:pPr marL="297409" indent="-297409">
              <a:lnSpc>
                <a:spcPct val="150000"/>
              </a:lnSpc>
              <a:buFont typeface="Wingdings" panose="05000000000000000000" pitchFamily="2" charset="2"/>
              <a:buChar char="ü"/>
            </a:pPr>
            <a:r>
              <a:rPr lang="it-IT" dirty="0">
                <a:solidFill>
                  <a:schemeClr val="tx1">
                    <a:lumMod val="85000"/>
                    <a:lumOff val="15000"/>
                  </a:schemeClr>
                </a:solidFill>
                <a:latin typeface="+mn-lt"/>
              </a:rPr>
              <a:t>Sale studio</a:t>
            </a:r>
          </a:p>
          <a:p>
            <a:pPr marL="297409" indent="-297409">
              <a:lnSpc>
                <a:spcPct val="150000"/>
              </a:lnSpc>
              <a:buFont typeface="Wingdings" panose="05000000000000000000" pitchFamily="2" charset="2"/>
              <a:buChar char="ü"/>
            </a:pPr>
            <a:r>
              <a:rPr lang="it-IT" dirty="0">
                <a:solidFill>
                  <a:schemeClr val="tx1">
                    <a:lumMod val="85000"/>
                    <a:lumOff val="15000"/>
                  </a:schemeClr>
                </a:solidFill>
                <a:latin typeface="+mn-lt"/>
              </a:rPr>
              <a:t>Casella di posta elettronica</a:t>
            </a:r>
          </a:p>
          <a:p>
            <a:pPr marL="297409" indent="-297409">
              <a:lnSpc>
                <a:spcPct val="150000"/>
              </a:lnSpc>
              <a:buFont typeface="Wingdings" panose="05000000000000000000" pitchFamily="2" charset="2"/>
              <a:buChar char="ü"/>
            </a:pPr>
            <a:r>
              <a:rPr lang="it-IT" dirty="0">
                <a:solidFill>
                  <a:schemeClr val="tx1">
                    <a:lumMod val="85000"/>
                    <a:lumOff val="15000"/>
                  </a:schemeClr>
                </a:solidFill>
                <a:latin typeface="+mn-lt"/>
              </a:rPr>
              <a:t>Pacchetto MS Office gratuito</a:t>
            </a:r>
          </a:p>
          <a:p>
            <a:pPr marL="297409" indent="-297409">
              <a:lnSpc>
                <a:spcPct val="150000"/>
              </a:lnSpc>
              <a:buFont typeface="Wingdings" panose="05000000000000000000" pitchFamily="2" charset="2"/>
              <a:buChar char="ü"/>
            </a:pPr>
            <a:r>
              <a:rPr lang="it-IT" dirty="0" err="1">
                <a:solidFill>
                  <a:schemeClr val="tx1">
                    <a:lumMod val="85000"/>
                    <a:lumOff val="15000"/>
                  </a:schemeClr>
                </a:solidFill>
                <a:latin typeface="+mn-lt"/>
              </a:rPr>
              <a:t>Unimore</a:t>
            </a:r>
            <a:r>
              <a:rPr lang="it-IT" dirty="0">
                <a:solidFill>
                  <a:schemeClr val="tx1">
                    <a:lumMod val="85000"/>
                    <a:lumOff val="15000"/>
                  </a:schemeClr>
                </a:solidFill>
                <a:latin typeface="+mn-lt"/>
              </a:rPr>
              <a:t> App</a:t>
            </a:r>
          </a:p>
          <a:p>
            <a:pPr marL="297409" indent="-297409">
              <a:lnSpc>
                <a:spcPct val="150000"/>
              </a:lnSpc>
              <a:buFont typeface="Wingdings" panose="05000000000000000000" pitchFamily="2" charset="2"/>
              <a:buChar char="ü"/>
            </a:pPr>
            <a:r>
              <a:rPr lang="it-IT" dirty="0">
                <a:solidFill>
                  <a:schemeClr val="tx1">
                    <a:lumMod val="85000"/>
                    <a:lumOff val="15000"/>
                  </a:schemeClr>
                </a:solidFill>
                <a:latin typeface="+mn-lt"/>
              </a:rPr>
              <a:t>Benefici</a:t>
            </a:r>
          </a:p>
          <a:p>
            <a:pPr marL="297409" indent="-297409">
              <a:lnSpc>
                <a:spcPct val="150000"/>
              </a:lnSpc>
              <a:buFont typeface="Wingdings" panose="05000000000000000000" pitchFamily="2" charset="2"/>
              <a:buChar char="ü"/>
            </a:pPr>
            <a:r>
              <a:rPr lang="it-IT" dirty="0">
                <a:solidFill>
                  <a:schemeClr val="tx1">
                    <a:lumMod val="85000"/>
                    <a:lumOff val="15000"/>
                  </a:schemeClr>
                </a:solidFill>
                <a:latin typeface="+mn-lt"/>
              </a:rPr>
              <a:t>Segreteria didattica </a:t>
            </a:r>
          </a:p>
          <a:p>
            <a:pPr marL="297409" indent="-297409">
              <a:lnSpc>
                <a:spcPct val="150000"/>
              </a:lnSpc>
              <a:buFont typeface="Wingdings" panose="05000000000000000000" pitchFamily="2" charset="2"/>
              <a:buChar char="ü"/>
            </a:pPr>
            <a:r>
              <a:rPr lang="it-IT" dirty="0">
                <a:solidFill>
                  <a:schemeClr val="tx1">
                    <a:lumMod val="85000"/>
                    <a:lumOff val="15000"/>
                  </a:schemeClr>
                </a:solidFill>
                <a:latin typeface="+mn-lt"/>
              </a:rPr>
              <a:t>Segreteria studenti</a:t>
            </a:r>
          </a:p>
          <a:p>
            <a:endParaRPr lang="it-IT" sz="1700" b="1" dirty="0">
              <a:solidFill>
                <a:srgbClr val="002060"/>
              </a:solidFill>
              <a:latin typeface="Comic Sans MS" pitchFamily="66" charset="0"/>
            </a:endParaRPr>
          </a:p>
        </p:txBody>
      </p:sp>
    </p:spTree>
    <p:extLst>
      <p:ext uri="{BB962C8B-B14F-4D97-AF65-F5344CB8AC3E}">
        <p14:creationId xmlns:p14="http://schemas.microsoft.com/office/powerpoint/2010/main" val="16378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58161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400" dirty="0"/>
              <a:t>Servizi agli studenti: </a:t>
            </a:r>
            <a:r>
              <a:rPr lang="it-IT" sz="2400" b="1" dirty="0"/>
              <a:t>sale studio</a:t>
            </a:r>
          </a:p>
        </p:txBody>
      </p:sp>
      <p:sp>
        <p:nvSpPr>
          <p:cNvPr id="4" name="Rectangle 2">
            <a:extLst>
              <a:ext uri="{FF2B5EF4-FFF2-40B4-BE49-F238E27FC236}">
                <a16:creationId xmlns:a16="http://schemas.microsoft.com/office/drawing/2014/main" id="{288093EE-03AC-694C-A646-C803C87D675C}"/>
              </a:ext>
            </a:extLst>
          </p:cNvPr>
          <p:cNvSpPr>
            <a:spLocks noChangeArrowheads="1"/>
          </p:cNvSpPr>
          <p:nvPr/>
        </p:nvSpPr>
        <p:spPr bwMode="auto">
          <a:xfrm>
            <a:off x="46765" y="2046548"/>
            <a:ext cx="3543276" cy="526966"/>
          </a:xfrm>
          <a:prstGeom prst="rect">
            <a:avLst/>
          </a:prstGeom>
          <a:noFill/>
          <a:ln w="9525">
            <a:noFill/>
            <a:round/>
            <a:headEnd/>
            <a:tailEnd/>
          </a:ln>
        </p:spPr>
        <p:txBody>
          <a:bodyPr wrap="square" lIns="95148" tIns="47575" rIns="95148" bIns="47575">
            <a:spAutoFit/>
          </a:bodyPr>
          <a:lstStyle/>
          <a:p>
            <a:pPr algn="ct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400" dirty="0">
                <a:solidFill>
                  <a:schemeClr val="tx1">
                    <a:lumMod val="85000"/>
                    <a:lumOff val="15000"/>
                  </a:schemeClr>
                </a:solidFill>
                <a:latin typeface="+mn-lt"/>
              </a:rPr>
              <a:t>Biblioteca Scientifica </a:t>
            </a:r>
            <a:r>
              <a:rPr lang="it-IT" altLang="it-IT" sz="1400" dirty="0" err="1">
                <a:solidFill>
                  <a:schemeClr val="tx1">
                    <a:lumMod val="85000"/>
                    <a:lumOff val="15000"/>
                  </a:schemeClr>
                </a:solidFill>
                <a:latin typeface="+mn-lt"/>
              </a:rPr>
              <a:t>Interdip</a:t>
            </a:r>
            <a:r>
              <a:rPr lang="it-IT" altLang="it-IT" sz="1400" dirty="0">
                <a:solidFill>
                  <a:schemeClr val="tx1">
                    <a:lumMod val="85000"/>
                    <a:lumOff val="15000"/>
                  </a:schemeClr>
                </a:solidFill>
                <a:latin typeface="+mn-lt"/>
              </a:rPr>
              <a:t> (BSI) (Via Campi 213/C)</a:t>
            </a:r>
          </a:p>
        </p:txBody>
      </p:sp>
      <p:sp>
        <p:nvSpPr>
          <p:cNvPr id="7" name="Rectangle 3">
            <a:extLst>
              <a:ext uri="{FF2B5EF4-FFF2-40B4-BE49-F238E27FC236}">
                <a16:creationId xmlns:a16="http://schemas.microsoft.com/office/drawing/2014/main" id="{9AFFB75A-1B9B-E840-9CE1-DF70B36E7EAE}"/>
              </a:ext>
            </a:extLst>
          </p:cNvPr>
          <p:cNvSpPr>
            <a:spLocks noChangeArrowheads="1"/>
          </p:cNvSpPr>
          <p:nvPr/>
        </p:nvSpPr>
        <p:spPr bwMode="auto">
          <a:xfrm>
            <a:off x="3380319" y="2046548"/>
            <a:ext cx="3744549" cy="526966"/>
          </a:xfrm>
          <a:prstGeom prst="rect">
            <a:avLst/>
          </a:prstGeom>
          <a:noFill/>
          <a:ln w="9525">
            <a:noFill/>
            <a:round/>
            <a:headEnd/>
            <a:tailEnd/>
          </a:ln>
        </p:spPr>
        <p:txBody>
          <a:bodyPr wrap="square" lIns="95148" tIns="47575" rIns="95148" bIns="47575">
            <a:spAutoFit/>
          </a:bodyPr>
          <a:lstStyle/>
          <a:p>
            <a:pPr algn="ct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400" dirty="0">
                <a:solidFill>
                  <a:schemeClr val="tx1">
                    <a:lumMod val="85000"/>
                    <a:lumOff val="15000"/>
                  </a:schemeClr>
                </a:solidFill>
                <a:latin typeface="+mn-lt"/>
              </a:rPr>
              <a:t>Sala studio piano interrato -1, </a:t>
            </a:r>
          </a:p>
          <a:p>
            <a:pPr algn="ct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400" dirty="0">
                <a:solidFill>
                  <a:schemeClr val="tx1">
                    <a:lumMod val="85000"/>
                    <a:lumOff val="15000"/>
                  </a:schemeClr>
                </a:solidFill>
                <a:latin typeface="+mn-lt"/>
              </a:rPr>
              <a:t>Via Campi 103</a:t>
            </a:r>
          </a:p>
        </p:txBody>
      </p:sp>
      <p:sp>
        <p:nvSpPr>
          <p:cNvPr id="8" name="Rectangle 4">
            <a:extLst>
              <a:ext uri="{FF2B5EF4-FFF2-40B4-BE49-F238E27FC236}">
                <a16:creationId xmlns:a16="http://schemas.microsoft.com/office/drawing/2014/main" id="{97C28A1F-D098-8345-BA01-5D9F1FC14ADB}"/>
              </a:ext>
            </a:extLst>
          </p:cNvPr>
          <p:cNvSpPr>
            <a:spLocks noChangeArrowheads="1"/>
          </p:cNvSpPr>
          <p:nvPr/>
        </p:nvSpPr>
        <p:spPr bwMode="auto">
          <a:xfrm>
            <a:off x="46765" y="4025726"/>
            <a:ext cx="3635988" cy="526966"/>
          </a:xfrm>
          <a:prstGeom prst="rect">
            <a:avLst/>
          </a:prstGeom>
          <a:noFill/>
          <a:ln w="9525">
            <a:noFill/>
            <a:round/>
            <a:headEnd/>
            <a:tailEnd/>
          </a:ln>
        </p:spPr>
        <p:txBody>
          <a:bodyPr lIns="95148" tIns="47575" rIns="95148" bIns="47575">
            <a:spAutoFit/>
          </a:bodyPr>
          <a:lstStyle/>
          <a:p>
            <a:pPr algn="ct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400" dirty="0">
                <a:solidFill>
                  <a:schemeClr val="tx1">
                    <a:lumMod val="85000"/>
                    <a:lumOff val="15000"/>
                  </a:schemeClr>
                </a:solidFill>
                <a:latin typeface="+mn-lt"/>
              </a:rPr>
              <a:t>Sala studio a Fisica </a:t>
            </a:r>
          </a:p>
          <a:p>
            <a:pPr algn="ct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400" dirty="0">
                <a:solidFill>
                  <a:schemeClr val="tx1">
                    <a:lumMod val="85000"/>
                    <a:lumOff val="15000"/>
                  </a:schemeClr>
                </a:solidFill>
                <a:latin typeface="+mn-lt"/>
              </a:rPr>
              <a:t>(piano terra, Via Campi 213/A)</a:t>
            </a:r>
          </a:p>
        </p:txBody>
      </p:sp>
      <p:pic>
        <p:nvPicPr>
          <p:cNvPr id="9" name="Picture 10">
            <a:extLst>
              <a:ext uri="{FF2B5EF4-FFF2-40B4-BE49-F238E27FC236}">
                <a16:creationId xmlns:a16="http://schemas.microsoft.com/office/drawing/2014/main" id="{7B8970AE-BE1D-C845-8A2D-29CB4A720413}"/>
              </a:ext>
            </a:extLst>
          </p:cNvPr>
          <p:cNvPicPr>
            <a:picLocks noChangeAspect="1" noChangeArrowheads="1"/>
          </p:cNvPicPr>
          <p:nvPr/>
        </p:nvPicPr>
        <p:blipFill>
          <a:blip r:embed="rId2" cstate="print"/>
          <a:srcRect/>
          <a:stretch>
            <a:fillRect/>
          </a:stretch>
        </p:blipFill>
        <p:spPr bwMode="auto">
          <a:xfrm>
            <a:off x="804533" y="2844825"/>
            <a:ext cx="1694327" cy="1235837"/>
          </a:xfrm>
          <a:prstGeom prst="rect">
            <a:avLst/>
          </a:prstGeom>
          <a:noFill/>
          <a:ln w="9525">
            <a:noFill/>
            <a:round/>
            <a:headEnd/>
            <a:tailEnd/>
          </a:ln>
        </p:spPr>
      </p:pic>
      <p:sp>
        <p:nvSpPr>
          <p:cNvPr id="10" name="Rectangle 5">
            <a:extLst>
              <a:ext uri="{FF2B5EF4-FFF2-40B4-BE49-F238E27FC236}">
                <a16:creationId xmlns:a16="http://schemas.microsoft.com/office/drawing/2014/main" id="{E4EFD315-C951-BF41-9DD5-FF38C0C30748}"/>
              </a:ext>
            </a:extLst>
          </p:cNvPr>
          <p:cNvSpPr>
            <a:spLocks noChangeArrowheads="1"/>
          </p:cNvSpPr>
          <p:nvPr/>
        </p:nvSpPr>
        <p:spPr bwMode="auto">
          <a:xfrm>
            <a:off x="3531836" y="4169742"/>
            <a:ext cx="3532435" cy="526966"/>
          </a:xfrm>
          <a:prstGeom prst="rect">
            <a:avLst/>
          </a:prstGeom>
          <a:noFill/>
          <a:ln w="9525">
            <a:noFill/>
            <a:round/>
            <a:headEnd/>
            <a:tailEnd/>
          </a:ln>
        </p:spPr>
        <p:txBody>
          <a:bodyPr lIns="95148" tIns="47575" rIns="95148" bIns="47575">
            <a:spAutoFit/>
          </a:bodyPr>
          <a:lstStyle/>
          <a:p>
            <a:pPr algn="ct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400" dirty="0">
                <a:solidFill>
                  <a:schemeClr val="tx1">
                    <a:lumMod val="85000"/>
                    <a:lumOff val="15000"/>
                  </a:schemeClr>
                </a:solidFill>
                <a:latin typeface="+mn-lt"/>
              </a:rPr>
              <a:t>Sala </a:t>
            </a:r>
            <a:r>
              <a:rPr lang="it-IT" altLang="it-IT" sz="1400" dirty="0" err="1">
                <a:solidFill>
                  <a:schemeClr val="tx1">
                    <a:lumMod val="85000"/>
                    <a:lumOff val="15000"/>
                  </a:schemeClr>
                </a:solidFill>
                <a:latin typeface="+mn-lt"/>
              </a:rPr>
              <a:t>XRum</a:t>
            </a:r>
            <a:r>
              <a:rPr lang="it-IT" altLang="it-IT" sz="1400" dirty="0">
                <a:solidFill>
                  <a:schemeClr val="tx1">
                    <a:lumMod val="85000"/>
                    <a:lumOff val="15000"/>
                  </a:schemeClr>
                </a:solidFill>
                <a:latin typeface="+mn-lt"/>
              </a:rPr>
              <a:t> (Via Campi 309)</a:t>
            </a:r>
          </a:p>
          <a:p>
            <a:pPr algn="ct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sz="1400" dirty="0">
              <a:solidFill>
                <a:schemeClr val="tx1">
                  <a:lumMod val="85000"/>
                  <a:lumOff val="15000"/>
                </a:schemeClr>
              </a:solidFill>
              <a:latin typeface="+mn-lt"/>
            </a:endParaRPr>
          </a:p>
        </p:txBody>
      </p:sp>
      <p:pic>
        <p:nvPicPr>
          <p:cNvPr id="11" name="Picture 9">
            <a:extLst>
              <a:ext uri="{FF2B5EF4-FFF2-40B4-BE49-F238E27FC236}">
                <a16:creationId xmlns:a16="http://schemas.microsoft.com/office/drawing/2014/main" id="{F578BC24-B9B9-C74D-9F4E-0EA535D5C613}"/>
              </a:ext>
            </a:extLst>
          </p:cNvPr>
          <p:cNvPicPr>
            <a:picLocks noChangeAspect="1" noChangeArrowheads="1"/>
          </p:cNvPicPr>
          <p:nvPr/>
        </p:nvPicPr>
        <p:blipFill>
          <a:blip r:embed="rId3" cstate="print"/>
          <a:srcRect/>
          <a:stretch>
            <a:fillRect/>
          </a:stretch>
        </p:blipFill>
        <p:spPr bwMode="auto">
          <a:xfrm>
            <a:off x="4516694" y="2844825"/>
            <a:ext cx="1775643" cy="1295658"/>
          </a:xfrm>
          <a:prstGeom prst="rect">
            <a:avLst/>
          </a:prstGeom>
          <a:noFill/>
          <a:ln w="9525">
            <a:noFill/>
            <a:round/>
            <a:headEnd/>
            <a:tailEnd/>
          </a:ln>
        </p:spPr>
      </p:pic>
      <p:pic>
        <p:nvPicPr>
          <p:cNvPr id="12" name="Picture 7">
            <a:extLst>
              <a:ext uri="{FF2B5EF4-FFF2-40B4-BE49-F238E27FC236}">
                <a16:creationId xmlns:a16="http://schemas.microsoft.com/office/drawing/2014/main" id="{31D63D4A-E6D3-C44A-BAA1-8BBBCE21F14A}"/>
              </a:ext>
            </a:extLst>
          </p:cNvPr>
          <p:cNvPicPr>
            <a:picLocks noChangeAspect="1" noChangeArrowheads="1"/>
          </p:cNvPicPr>
          <p:nvPr/>
        </p:nvPicPr>
        <p:blipFill>
          <a:blip r:embed="rId4" cstate="print"/>
          <a:srcRect/>
          <a:stretch>
            <a:fillRect/>
          </a:stretch>
        </p:blipFill>
        <p:spPr bwMode="auto">
          <a:xfrm>
            <a:off x="653042" y="939559"/>
            <a:ext cx="1893987" cy="1157380"/>
          </a:xfrm>
          <a:prstGeom prst="rect">
            <a:avLst/>
          </a:prstGeom>
          <a:noFill/>
          <a:ln w="9525">
            <a:noFill/>
            <a:round/>
            <a:headEnd/>
            <a:tailEnd/>
          </a:ln>
        </p:spPr>
      </p:pic>
      <p:pic>
        <p:nvPicPr>
          <p:cNvPr id="13" name="Immagine 12" descr="IMG_5928.JPG">
            <a:extLst>
              <a:ext uri="{FF2B5EF4-FFF2-40B4-BE49-F238E27FC236}">
                <a16:creationId xmlns:a16="http://schemas.microsoft.com/office/drawing/2014/main" id="{11C9979C-6AF9-6543-B4FE-2925151104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815977" y="640555"/>
            <a:ext cx="1105999" cy="1704567"/>
          </a:xfrm>
          <a:prstGeom prst="rect">
            <a:avLst/>
          </a:prstGeom>
        </p:spPr>
      </p:pic>
    </p:spTree>
    <p:extLst>
      <p:ext uri="{BB962C8B-B14F-4D97-AF65-F5344CB8AC3E}">
        <p14:creationId xmlns:p14="http://schemas.microsoft.com/office/powerpoint/2010/main" val="2505982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58161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400" dirty="0"/>
              <a:t>Servizi agli studenti: </a:t>
            </a:r>
            <a:r>
              <a:rPr lang="it-IT" sz="2400" b="1" dirty="0"/>
              <a:t>casella email</a:t>
            </a:r>
          </a:p>
        </p:txBody>
      </p:sp>
      <p:sp>
        <p:nvSpPr>
          <p:cNvPr id="14" name="Rectangle 7">
            <a:extLst>
              <a:ext uri="{FF2B5EF4-FFF2-40B4-BE49-F238E27FC236}">
                <a16:creationId xmlns:a16="http://schemas.microsoft.com/office/drawing/2014/main" id="{6F8C8FEB-943A-2E43-A7FB-B8ED0C6BB8BA}"/>
              </a:ext>
            </a:extLst>
          </p:cNvPr>
          <p:cNvSpPr>
            <a:spLocks noChangeArrowheads="1"/>
          </p:cNvSpPr>
          <p:nvPr/>
        </p:nvSpPr>
        <p:spPr bwMode="auto">
          <a:xfrm>
            <a:off x="501498" y="1188641"/>
            <a:ext cx="6419141" cy="2874562"/>
          </a:xfrm>
          <a:prstGeom prst="rect">
            <a:avLst/>
          </a:prstGeom>
          <a:noFill/>
          <a:ln w="9525">
            <a:noFill/>
            <a:round/>
            <a:headEnd/>
            <a:tailEnd/>
          </a:ln>
        </p:spPr>
        <p:txBody>
          <a:bodyPr wrap="square" lIns="134045" tIns="67021" rIns="134045" bIns="67021">
            <a:spAutoFit/>
          </a:bodyPr>
          <a:lstStyle/>
          <a:p>
            <a:pPr eaLnBrk="0" hangingPunct="0">
              <a:spcBef>
                <a:spcPts val="508"/>
              </a:spcBef>
              <a:buClr>
                <a:srgbClr val="3366FF"/>
              </a:buCl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dirty="0">
                <a:solidFill>
                  <a:srgbClr val="002060"/>
                </a:solidFill>
                <a:latin typeface="+mn-lt"/>
                <a:sym typeface="Wingdings" pitchFamily="2" charset="2"/>
              </a:rPr>
              <a:t> </a:t>
            </a:r>
            <a:r>
              <a:rPr lang="it-IT" altLang="it-IT" sz="1600" dirty="0">
                <a:solidFill>
                  <a:schemeClr val="tx1">
                    <a:lumMod val="85000"/>
                    <a:lumOff val="15000"/>
                  </a:schemeClr>
                </a:solidFill>
                <a:latin typeface="+mn-lt"/>
              </a:rPr>
              <a:t>Entra in internet all’indirizzo</a:t>
            </a:r>
          </a:p>
          <a:p>
            <a:pPr eaLnBrk="0" hangingPunct="0">
              <a:spcBef>
                <a:spcPts val="586"/>
              </a:spcBef>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600" dirty="0">
                <a:solidFill>
                  <a:srgbClr val="002060"/>
                </a:solidFill>
                <a:latin typeface="+mn-lt"/>
              </a:rPr>
              <a:t>    </a:t>
            </a:r>
            <a:r>
              <a:rPr lang="it-IT" altLang="it-IT" sz="1600" dirty="0">
                <a:solidFill>
                  <a:srgbClr val="0000FF"/>
                </a:solidFill>
                <a:latin typeface="+mn-lt"/>
              </a:rPr>
              <a:t>http://start.studenti.unimore.it</a:t>
            </a:r>
            <a:endParaRPr lang="it-IT" altLang="it-IT" sz="1600" b="1" dirty="0">
              <a:solidFill>
                <a:srgbClr val="0000FF"/>
              </a:solidFill>
              <a:latin typeface="+mn-lt"/>
            </a:endParaRPr>
          </a:p>
          <a:p>
            <a:pPr eaLnBrk="0" hangingPunct="0">
              <a:spcBef>
                <a:spcPts val="1249"/>
              </a:spcBef>
              <a:buFont typeface="Wingdings" pitchFamily="2" charset="2"/>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600" dirty="0">
                <a:solidFill>
                  <a:srgbClr val="002060"/>
                </a:solidFill>
                <a:latin typeface="+mn-lt"/>
              </a:rPr>
              <a:t> </a:t>
            </a:r>
            <a:r>
              <a:rPr lang="it-IT" altLang="it-IT" sz="1600" dirty="0">
                <a:solidFill>
                  <a:schemeClr val="tx1">
                    <a:lumMod val="85000"/>
                    <a:lumOff val="15000"/>
                  </a:schemeClr>
                </a:solidFill>
                <a:latin typeface="+mn-lt"/>
              </a:rPr>
              <a:t>Segui il link </a:t>
            </a:r>
            <a:r>
              <a:rPr lang="it-IT" altLang="it-IT" sz="1600" dirty="0">
                <a:solidFill>
                  <a:srgbClr val="FF3300"/>
                </a:solidFill>
                <a:latin typeface="+mn-lt"/>
              </a:rPr>
              <a:t>Login</a:t>
            </a:r>
            <a:r>
              <a:rPr lang="it-IT" altLang="it-IT" sz="1600" dirty="0">
                <a:solidFill>
                  <a:srgbClr val="002060"/>
                </a:solidFill>
                <a:latin typeface="+mn-lt"/>
              </a:rPr>
              <a:t> </a:t>
            </a:r>
            <a:r>
              <a:rPr lang="it-IT" altLang="it-IT" sz="1600" dirty="0">
                <a:solidFill>
                  <a:schemeClr val="tx1">
                    <a:lumMod val="85000"/>
                    <a:lumOff val="15000"/>
                  </a:schemeClr>
                </a:solidFill>
                <a:latin typeface="+mn-lt"/>
              </a:rPr>
              <a:t>in alto </a:t>
            </a:r>
          </a:p>
          <a:p>
            <a:pPr eaLnBrk="0" hangingPunct="0">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600" dirty="0">
                <a:solidFill>
                  <a:schemeClr val="tx1">
                    <a:lumMod val="85000"/>
                    <a:lumOff val="15000"/>
                  </a:schemeClr>
                </a:solidFill>
                <a:latin typeface="+mn-lt"/>
              </a:rPr>
              <a:t>   inserisci (User ID e Password le stesse di esse3) </a:t>
            </a:r>
          </a:p>
          <a:p>
            <a:pPr eaLnBrk="0" hangingPunct="0">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600" dirty="0">
                <a:solidFill>
                  <a:schemeClr val="tx1">
                    <a:lumMod val="85000"/>
                    <a:lumOff val="15000"/>
                  </a:schemeClr>
                </a:solidFill>
                <a:latin typeface="+mn-lt"/>
              </a:rPr>
              <a:t>   Al primo accesso è necessario attivare l'account.</a:t>
            </a:r>
          </a:p>
          <a:p>
            <a:pPr eaLnBrk="0" hangingPunct="0">
              <a:spcBef>
                <a:spcPts val="1249"/>
              </a:spcBef>
              <a:buClr>
                <a:srgbClr val="3366FF"/>
              </a:buCl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600" dirty="0">
                <a:solidFill>
                  <a:schemeClr val="tx1">
                    <a:lumMod val="85000"/>
                    <a:lumOff val="15000"/>
                  </a:schemeClr>
                </a:solidFill>
                <a:latin typeface="+mn-lt"/>
                <a:sym typeface="Wingdings" pitchFamily="2" charset="2"/>
              </a:rPr>
              <a:t> </a:t>
            </a:r>
            <a:r>
              <a:rPr lang="it-IT" altLang="it-IT" sz="1600" dirty="0">
                <a:solidFill>
                  <a:schemeClr val="tx1">
                    <a:lumMod val="85000"/>
                    <a:lumOff val="15000"/>
                  </a:schemeClr>
                </a:solidFill>
                <a:latin typeface="+mn-lt"/>
              </a:rPr>
              <a:t>Il tuo indirizzo di posta elettronica sarà:</a:t>
            </a:r>
          </a:p>
          <a:p>
            <a:pPr algn="ctr" eaLnBrk="0" hangingPunct="0">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en-US" altLang="it-IT" sz="1600" dirty="0">
                <a:solidFill>
                  <a:srgbClr val="0000FF"/>
                </a:solidFill>
                <a:latin typeface="+mn-lt"/>
              </a:rPr>
              <a:t>UserID@studenti.unimore.it</a:t>
            </a:r>
            <a:br>
              <a:rPr lang="en-US" altLang="it-IT" sz="1600" dirty="0">
                <a:solidFill>
                  <a:srgbClr val="D60093"/>
                </a:solidFill>
                <a:latin typeface="+mn-lt"/>
              </a:rPr>
            </a:br>
            <a:endParaRPr lang="it-IT" altLang="it-IT" sz="1600" dirty="0">
              <a:solidFill>
                <a:srgbClr val="D60093"/>
              </a:solidFill>
              <a:latin typeface="+mn-lt"/>
            </a:endParaRPr>
          </a:p>
          <a:p>
            <a:pPr eaLnBrk="0" hangingPunct="0">
              <a:spcBef>
                <a:spcPts val="586"/>
              </a:spcBef>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en-US" altLang="it-IT" dirty="0">
              <a:solidFill>
                <a:srgbClr val="002060"/>
              </a:solidFill>
              <a:latin typeface="+mn-lt"/>
            </a:endParaRPr>
          </a:p>
        </p:txBody>
      </p:sp>
    </p:spTree>
    <p:extLst>
      <p:ext uri="{BB962C8B-B14F-4D97-AF65-F5344CB8AC3E}">
        <p14:creationId xmlns:p14="http://schemas.microsoft.com/office/powerpoint/2010/main" val="1383856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58161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400" dirty="0"/>
              <a:t>Servizi agli studenti: </a:t>
            </a:r>
            <a:r>
              <a:rPr lang="it-IT" sz="2400" b="1" dirty="0"/>
              <a:t>casella email</a:t>
            </a:r>
          </a:p>
        </p:txBody>
      </p:sp>
      <p:sp>
        <p:nvSpPr>
          <p:cNvPr id="14" name="Rectangle 7">
            <a:extLst>
              <a:ext uri="{FF2B5EF4-FFF2-40B4-BE49-F238E27FC236}">
                <a16:creationId xmlns:a16="http://schemas.microsoft.com/office/drawing/2014/main" id="{6F8C8FEB-943A-2E43-A7FB-B8ED0C6BB8BA}"/>
              </a:ext>
            </a:extLst>
          </p:cNvPr>
          <p:cNvSpPr>
            <a:spLocks noChangeArrowheads="1"/>
          </p:cNvSpPr>
          <p:nvPr/>
        </p:nvSpPr>
        <p:spPr bwMode="auto">
          <a:xfrm>
            <a:off x="501498" y="1116633"/>
            <a:ext cx="6419141" cy="2382120"/>
          </a:xfrm>
          <a:prstGeom prst="rect">
            <a:avLst/>
          </a:prstGeom>
          <a:noFill/>
          <a:ln w="9525">
            <a:noFill/>
            <a:round/>
            <a:headEnd/>
            <a:tailEnd/>
          </a:ln>
        </p:spPr>
        <p:txBody>
          <a:bodyPr wrap="square" lIns="134045" tIns="67021" rIns="134045" bIns="67021">
            <a:spAutoFit/>
          </a:bodyPr>
          <a:lstStyle/>
          <a:p>
            <a:pPr eaLnBrk="0" hangingPunct="0">
              <a:lnSpc>
                <a:spcPct val="150000"/>
              </a:lnSpc>
              <a:spcBef>
                <a:spcPts val="404"/>
              </a:spcBef>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600" b="1" dirty="0">
                <a:solidFill>
                  <a:srgbClr val="FF3300"/>
                </a:solidFill>
                <a:latin typeface="+mn-lt"/>
              </a:rPr>
              <a:t>Domande o problemi con la email</a:t>
            </a:r>
            <a:r>
              <a:rPr lang="it-IT" altLang="it-IT" sz="1600" dirty="0">
                <a:solidFill>
                  <a:srgbClr val="FF3300"/>
                </a:solidFill>
                <a:latin typeface="+mn-lt"/>
              </a:rPr>
              <a:t>?</a:t>
            </a:r>
          </a:p>
          <a:p>
            <a:pPr eaLnBrk="0" hangingPunct="0">
              <a:lnSpc>
                <a:spcPct val="150000"/>
              </a:lnSpc>
              <a:spcBef>
                <a:spcPts val="404"/>
              </a:spcBef>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600" dirty="0">
                <a:solidFill>
                  <a:schemeClr val="tx1">
                    <a:lumMod val="85000"/>
                    <a:lumOff val="15000"/>
                  </a:schemeClr>
                </a:solidFill>
                <a:latin typeface="+mn-lt"/>
              </a:rPr>
              <a:t>Contatta il servizio </a:t>
            </a:r>
            <a:r>
              <a:rPr lang="it-IT" altLang="it-IT" sz="1600" u="sng" dirty="0">
                <a:solidFill>
                  <a:schemeClr val="tx1">
                    <a:lumMod val="85000"/>
                    <a:lumOff val="15000"/>
                  </a:schemeClr>
                </a:solidFill>
                <a:latin typeface="+mn-lt"/>
              </a:rPr>
              <a:t>Help Desk Posta Elettronica</a:t>
            </a:r>
            <a:r>
              <a:rPr lang="it-IT" altLang="it-IT" sz="1600" dirty="0">
                <a:solidFill>
                  <a:schemeClr val="tx1">
                    <a:lumMod val="85000"/>
                    <a:lumOff val="15000"/>
                  </a:schemeClr>
                </a:solidFill>
                <a:latin typeface="+mn-lt"/>
              </a:rPr>
              <a:t> presso il SI-RS (Servizi Informatici - Reti e Sistemi):</a:t>
            </a:r>
          </a:p>
          <a:p>
            <a:pPr eaLnBrk="0" hangingPunct="0">
              <a:lnSpc>
                <a:spcPct val="150000"/>
              </a:lnSpc>
              <a:spcBef>
                <a:spcPts val="404"/>
              </a:spcBef>
              <a:buFont typeface="Wingdings" pitchFamily="2" charset="2"/>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600" dirty="0">
                <a:solidFill>
                  <a:schemeClr val="tx1">
                    <a:lumMod val="85000"/>
                    <a:lumOff val="15000"/>
                  </a:schemeClr>
                </a:solidFill>
                <a:latin typeface="+mn-lt"/>
              </a:rPr>
              <a:t> indirizzo</a:t>
            </a:r>
            <a:r>
              <a:rPr lang="it-IT" altLang="it-IT" sz="1600" dirty="0">
                <a:solidFill>
                  <a:srgbClr val="002060"/>
                </a:solidFill>
                <a:latin typeface="+mn-lt"/>
              </a:rPr>
              <a:t> </a:t>
            </a:r>
            <a:r>
              <a:rPr lang="it-IT" altLang="it-IT" sz="1600" dirty="0" err="1">
                <a:solidFill>
                  <a:srgbClr val="0000FF"/>
                </a:solidFill>
                <a:latin typeface="+mn-lt"/>
              </a:rPr>
              <a:t>supporto.posta@unimore.it</a:t>
            </a:r>
            <a:r>
              <a:rPr lang="it-IT" altLang="it-IT" sz="1600" dirty="0">
                <a:solidFill>
                  <a:srgbClr val="0000FF"/>
                </a:solidFill>
                <a:latin typeface="+mn-lt"/>
              </a:rPr>
              <a:t> </a:t>
            </a:r>
          </a:p>
          <a:p>
            <a:pPr eaLnBrk="0" hangingPunct="0">
              <a:lnSpc>
                <a:spcPct val="150000"/>
              </a:lnSpc>
              <a:spcBef>
                <a:spcPts val="404"/>
              </a:spcBef>
              <a:buFont typeface="Wingdings" pitchFamily="2" charset="2"/>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600" dirty="0">
                <a:solidFill>
                  <a:srgbClr val="002060"/>
                </a:solidFill>
                <a:latin typeface="+mn-lt"/>
              </a:rPr>
              <a:t> </a:t>
            </a:r>
            <a:r>
              <a:rPr lang="it-IT" altLang="it-IT" sz="1600" dirty="0">
                <a:solidFill>
                  <a:schemeClr val="tx1">
                    <a:lumMod val="85000"/>
                    <a:lumOff val="15000"/>
                  </a:schemeClr>
                </a:solidFill>
                <a:latin typeface="+mn-lt"/>
              </a:rPr>
              <a:t>tel. 059-2058904 </a:t>
            </a:r>
          </a:p>
          <a:p>
            <a:pPr algn="ctr" eaLnBrk="0" hangingPunct="0">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sz="1600" dirty="0">
              <a:solidFill>
                <a:srgbClr val="D60093"/>
              </a:solidFill>
              <a:latin typeface="+mn-lt"/>
            </a:endParaRPr>
          </a:p>
        </p:txBody>
      </p:sp>
    </p:spTree>
    <p:extLst>
      <p:ext uri="{BB962C8B-B14F-4D97-AF65-F5344CB8AC3E}">
        <p14:creationId xmlns:p14="http://schemas.microsoft.com/office/powerpoint/2010/main" val="3328796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58161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400" dirty="0"/>
              <a:t>Servizi agli studenti: </a:t>
            </a:r>
            <a:r>
              <a:rPr lang="it-IT" sz="2400" b="1" dirty="0" err="1"/>
              <a:t>Unimore</a:t>
            </a:r>
            <a:r>
              <a:rPr lang="it-IT" sz="2400" b="1" dirty="0"/>
              <a:t> App</a:t>
            </a:r>
          </a:p>
        </p:txBody>
      </p:sp>
      <p:sp>
        <p:nvSpPr>
          <p:cNvPr id="6" name="Rectangle 3">
            <a:extLst>
              <a:ext uri="{FF2B5EF4-FFF2-40B4-BE49-F238E27FC236}">
                <a16:creationId xmlns:a16="http://schemas.microsoft.com/office/drawing/2014/main" id="{43DA1966-64DE-494D-AC88-22C77812A627}"/>
              </a:ext>
            </a:extLst>
          </p:cNvPr>
          <p:cNvSpPr>
            <a:spLocks noChangeArrowheads="1"/>
          </p:cNvSpPr>
          <p:nvPr/>
        </p:nvSpPr>
        <p:spPr bwMode="auto">
          <a:xfrm>
            <a:off x="296683" y="1245283"/>
            <a:ext cx="5041238" cy="1080922"/>
          </a:xfrm>
          <a:prstGeom prst="rect">
            <a:avLst/>
          </a:prstGeom>
          <a:noFill/>
          <a:ln w="9525">
            <a:noFill/>
            <a:miter lim="800000"/>
            <a:headEnd/>
            <a:tailEnd/>
          </a:ln>
        </p:spPr>
        <p:txBody>
          <a:bodyPr wrap="square" lIns="95102" tIns="47554" rIns="95102" bIns="47554">
            <a:spAutoFit/>
          </a:bodyPr>
          <a:lstStyle/>
          <a:p>
            <a:pPr algn="just">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sz="1600" dirty="0">
                <a:solidFill>
                  <a:srgbClr val="3B3B3B"/>
                </a:solidFill>
                <a:latin typeface="Helvetica Neue" panose="02000503000000020004" pitchFamily="2" charset="0"/>
              </a:rPr>
              <a:t>..</a:t>
            </a:r>
            <a:r>
              <a:rPr lang="it-IT" sz="1600" b="0" i="0" u="none" strike="noStrike" dirty="0">
                <a:solidFill>
                  <a:srgbClr val="3B3B3B"/>
                </a:solidFill>
                <a:effectLst/>
                <a:latin typeface="Helvetica Neue" panose="02000503000000020004" pitchFamily="2" charset="0"/>
              </a:rPr>
              <a:t>applicazione mobile ufficiale dell'Università di Modena e Reggio Emilia, disponibile sul </a:t>
            </a:r>
            <a:r>
              <a:rPr lang="it-IT" sz="1600" dirty="0">
                <a:solidFill>
                  <a:srgbClr val="3B3B3B"/>
                </a:solidFill>
                <a:latin typeface="Helvetica Neue" panose="02000503000000020004" pitchFamily="2" charset="0"/>
                <a:hlinkClick r:id="rId2">
                  <a:extLst>
                    <a:ext uri="{A12FA001-AC4F-418D-AE19-62706E023703}">
                      <ahyp:hlinkClr xmlns:ahyp="http://schemas.microsoft.com/office/drawing/2018/hyperlinkcolor" val="tx"/>
                    </a:ext>
                  </a:extLst>
                </a:hlinkClick>
              </a:rPr>
              <a:t>Play Store per Android</a:t>
            </a:r>
            <a:r>
              <a:rPr lang="it-IT" sz="1600" dirty="0">
                <a:solidFill>
                  <a:srgbClr val="3B3B3B"/>
                </a:solidFill>
                <a:latin typeface="Helvetica Neue" panose="02000503000000020004" pitchFamily="2" charset="0"/>
              </a:rPr>
              <a:t> e sull'</a:t>
            </a:r>
            <a:r>
              <a:rPr lang="it-IT" sz="1600" dirty="0">
                <a:solidFill>
                  <a:srgbClr val="3B3B3B"/>
                </a:solidFill>
                <a:latin typeface="Helvetica Neue" panose="02000503000000020004" pitchFamily="2" charset="0"/>
                <a:hlinkClick r:id="rId3">
                  <a:extLst>
                    <a:ext uri="{A12FA001-AC4F-418D-AE19-62706E023703}">
                      <ahyp:hlinkClr xmlns:ahyp="http://schemas.microsoft.com/office/drawing/2018/hyperlinkcolor" val="tx"/>
                    </a:ext>
                  </a:extLst>
                </a:hlinkClick>
              </a:rPr>
              <a:t>App Store per iOS</a:t>
            </a:r>
            <a:r>
              <a:rPr lang="it-IT" sz="1600" b="0" i="0" u="none" strike="noStrike" dirty="0">
                <a:solidFill>
                  <a:srgbClr val="3B3B3B"/>
                </a:solidFill>
                <a:effectLst/>
                <a:latin typeface="Helvetica Neue" panose="02000503000000020004" pitchFamily="2" charset="0"/>
              </a:rPr>
              <a:t>, che offre numerosi servizi e informazioni utili, tra cui: </a:t>
            </a:r>
            <a:endParaRPr lang="it-IT" altLang="it-IT" sz="1600" dirty="0">
              <a:solidFill>
                <a:schemeClr val="tx1">
                  <a:lumMod val="85000"/>
                  <a:lumOff val="15000"/>
                </a:schemeClr>
              </a:solidFill>
              <a:latin typeface="+mn-lt"/>
            </a:endParaRPr>
          </a:p>
        </p:txBody>
      </p:sp>
      <p:sp>
        <p:nvSpPr>
          <p:cNvPr id="2" name="CasellaDiTesto 1">
            <a:extLst>
              <a:ext uri="{FF2B5EF4-FFF2-40B4-BE49-F238E27FC236}">
                <a16:creationId xmlns:a16="http://schemas.microsoft.com/office/drawing/2014/main" id="{847F05A6-7009-1091-AD51-DA648EA063CD}"/>
              </a:ext>
            </a:extLst>
          </p:cNvPr>
          <p:cNvSpPr txBox="1"/>
          <p:nvPr/>
        </p:nvSpPr>
        <p:spPr>
          <a:xfrm>
            <a:off x="367234" y="2484785"/>
            <a:ext cx="5400600" cy="2062103"/>
          </a:xfrm>
          <a:prstGeom prst="rect">
            <a:avLst/>
          </a:prstGeom>
          <a:noFill/>
        </p:spPr>
        <p:txBody>
          <a:bodyPr wrap="square" rtlCol="0">
            <a:spAutoFit/>
          </a:bodyPr>
          <a:lstStyle/>
          <a:p>
            <a:pPr marL="285750" indent="-285750">
              <a:buFont typeface="Wingdings" pitchFamily="2" charset="2"/>
              <a:buChar char="ü"/>
            </a:pPr>
            <a:r>
              <a:rPr lang="it-IT" sz="1600" dirty="0">
                <a:solidFill>
                  <a:srgbClr val="3B3B3B"/>
                </a:solidFill>
                <a:latin typeface="Helvetica Neue" panose="02000503000000020004" pitchFamily="2" charset="0"/>
              </a:rPr>
              <a:t>Accesso alle biblioteche</a:t>
            </a:r>
          </a:p>
          <a:p>
            <a:pPr marL="285750" indent="-285750">
              <a:buFont typeface="Wingdings" pitchFamily="2" charset="2"/>
              <a:buChar char="ü"/>
            </a:pPr>
            <a:r>
              <a:rPr lang="it-IT" sz="1600" dirty="0">
                <a:solidFill>
                  <a:srgbClr val="3B3B3B"/>
                </a:solidFill>
                <a:latin typeface="Helvetica Neue" panose="02000503000000020004" pitchFamily="2" charset="0"/>
              </a:rPr>
              <a:t>Calendario esami e Libretto</a:t>
            </a:r>
          </a:p>
          <a:p>
            <a:pPr marL="285750" indent="-285750">
              <a:buFont typeface="Wingdings" pitchFamily="2" charset="2"/>
              <a:buChar char="ü"/>
            </a:pPr>
            <a:r>
              <a:rPr lang="it-IT" sz="1600" dirty="0">
                <a:solidFill>
                  <a:srgbClr val="3B3B3B"/>
                </a:solidFill>
                <a:latin typeface="Helvetica Neue" panose="02000503000000020004" pitchFamily="2" charset="0"/>
              </a:rPr>
              <a:t>Calendario delle lezioni</a:t>
            </a:r>
          </a:p>
          <a:p>
            <a:pPr marL="285750" indent="-285750">
              <a:buFont typeface="Wingdings" pitchFamily="2" charset="2"/>
              <a:buChar char="ü"/>
            </a:pPr>
            <a:r>
              <a:rPr lang="it-IT" sz="1600" dirty="0">
                <a:solidFill>
                  <a:srgbClr val="3B3B3B"/>
                </a:solidFill>
                <a:latin typeface="Helvetica Neue" panose="02000503000000020004" pitchFamily="2" charset="0"/>
              </a:rPr>
              <a:t>Accesso ai profili social di Ateneo</a:t>
            </a:r>
          </a:p>
          <a:p>
            <a:pPr marL="285750" indent="-285750">
              <a:buFont typeface="Wingdings" pitchFamily="2" charset="2"/>
              <a:buChar char="ü"/>
            </a:pPr>
            <a:r>
              <a:rPr lang="it-IT" sz="1600" dirty="0">
                <a:solidFill>
                  <a:srgbClr val="3B3B3B"/>
                </a:solidFill>
                <a:latin typeface="Helvetica Neue" panose="02000503000000020004" pitchFamily="2" charset="0"/>
              </a:rPr>
              <a:t>Identificazione studenti</a:t>
            </a:r>
          </a:p>
          <a:p>
            <a:pPr marL="285750" indent="-285750">
              <a:buFont typeface="Wingdings" pitchFamily="2" charset="2"/>
              <a:buChar char="ü"/>
            </a:pPr>
            <a:endParaRPr lang="it-IT" sz="1600" dirty="0">
              <a:solidFill>
                <a:srgbClr val="3B3B3B"/>
              </a:solidFill>
              <a:latin typeface="Helvetica Neue" panose="02000503000000020004" pitchFamily="2" charset="0"/>
            </a:endParaRPr>
          </a:p>
          <a:p>
            <a:r>
              <a:rPr lang="it-IT" sz="1600" dirty="0">
                <a:solidFill>
                  <a:srgbClr val="3B3B3B"/>
                </a:solidFill>
                <a:latin typeface="Helvetica Neue" panose="02000503000000020004" pitchFamily="2" charset="0"/>
              </a:rPr>
              <a:t>https://</a:t>
            </a:r>
            <a:r>
              <a:rPr lang="it-IT" sz="1600" dirty="0" err="1">
                <a:solidFill>
                  <a:srgbClr val="3B3B3B"/>
                </a:solidFill>
                <a:latin typeface="Helvetica Neue" panose="02000503000000020004" pitchFamily="2" charset="0"/>
              </a:rPr>
              <a:t>www.unimore.it</a:t>
            </a:r>
            <a:r>
              <a:rPr lang="it-IT" sz="1600" dirty="0">
                <a:solidFill>
                  <a:srgbClr val="3B3B3B"/>
                </a:solidFill>
                <a:latin typeface="Helvetica Neue" panose="02000503000000020004" pitchFamily="2" charset="0"/>
              </a:rPr>
              <a:t>/ammissione/</a:t>
            </a:r>
            <a:r>
              <a:rPr lang="it-IT" sz="1600" dirty="0" err="1">
                <a:solidFill>
                  <a:srgbClr val="3B3B3B"/>
                </a:solidFill>
                <a:latin typeface="Helvetica Neue" panose="02000503000000020004" pitchFamily="2" charset="0"/>
              </a:rPr>
              <a:t>studentcard.html</a:t>
            </a:r>
            <a:endParaRPr lang="it-IT" sz="1600" dirty="0">
              <a:solidFill>
                <a:srgbClr val="3B3B3B"/>
              </a:solidFill>
              <a:latin typeface="Helvetica Neue" panose="02000503000000020004" pitchFamily="2" charset="0"/>
            </a:endParaRPr>
          </a:p>
          <a:p>
            <a:pPr marL="285750" indent="-285750">
              <a:buFont typeface="Wingdings" pitchFamily="2" charset="2"/>
              <a:buChar char="ü"/>
            </a:pPr>
            <a:endParaRPr lang="it-IT" sz="1600" b="1" dirty="0" err="1">
              <a:solidFill>
                <a:srgbClr val="002060"/>
              </a:solidFill>
              <a:latin typeface="Comic Sans MS" pitchFamily="66" charset="0"/>
            </a:endParaRPr>
          </a:p>
        </p:txBody>
      </p:sp>
      <p:pic>
        <p:nvPicPr>
          <p:cNvPr id="1026" name="Picture 2" descr="Mano che regge uno smartphone con la App Unimore">
            <a:extLst>
              <a:ext uri="{FF2B5EF4-FFF2-40B4-BE49-F238E27FC236}">
                <a16:creationId xmlns:a16="http://schemas.microsoft.com/office/drawing/2014/main" id="{F45A57BE-3664-DF59-B62B-2BF08C8DC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573" y="1788456"/>
            <a:ext cx="1488281" cy="233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073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58161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400" dirty="0"/>
              <a:t>Servizi agli studenti: </a:t>
            </a:r>
            <a:r>
              <a:rPr lang="it-IT" sz="2400" b="1" dirty="0"/>
              <a:t>Benefici</a:t>
            </a:r>
          </a:p>
        </p:txBody>
      </p:sp>
      <p:sp>
        <p:nvSpPr>
          <p:cNvPr id="8" name="Text Box 4">
            <a:extLst>
              <a:ext uri="{FF2B5EF4-FFF2-40B4-BE49-F238E27FC236}">
                <a16:creationId xmlns:a16="http://schemas.microsoft.com/office/drawing/2014/main" id="{E1286670-8FA9-B640-AFA3-FFED16B4F07A}"/>
              </a:ext>
            </a:extLst>
          </p:cNvPr>
          <p:cNvSpPr txBox="1">
            <a:spLocks noChangeArrowheads="1"/>
          </p:cNvSpPr>
          <p:nvPr/>
        </p:nvSpPr>
        <p:spPr bwMode="auto">
          <a:xfrm>
            <a:off x="501499" y="1127294"/>
            <a:ext cx="6419141" cy="3216245"/>
          </a:xfrm>
          <a:prstGeom prst="rect">
            <a:avLst/>
          </a:prstGeom>
          <a:noFill/>
          <a:ln>
            <a:noFill/>
          </a:ln>
          <a:effectLst/>
        </p:spPr>
        <p:txBody>
          <a:bodyPr wrap="square" lIns="91418" tIns="45710" rIns="91418" bIns="45710">
            <a:spAutoFit/>
          </a:bodyPr>
          <a:lstStyle>
            <a:lvl1pPr>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1pPr>
            <a:lvl2pPr>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2pPr>
            <a:lvl3pPr>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3pPr>
            <a:lvl4pPr>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4pPr>
            <a:lvl5pPr>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9pPr>
          </a:lstStyle>
          <a:p>
            <a:pPr fontAlgn="auto">
              <a:spcBef>
                <a:spcPts val="0"/>
              </a:spcBef>
              <a:spcAft>
                <a:spcPts val="0"/>
              </a:spcAft>
              <a:defRPr/>
            </a:pPr>
            <a:r>
              <a:rPr lang="it-IT" sz="1600" dirty="0">
                <a:solidFill>
                  <a:schemeClr val="tx1">
                    <a:lumMod val="85000"/>
                    <a:lumOff val="15000"/>
                  </a:schemeClr>
                </a:solidFill>
                <a:latin typeface="+mn-lt"/>
              </a:rPr>
              <a:t>Lo studente, può concorrere ai seguenti benefici e servizi:</a:t>
            </a:r>
          </a:p>
          <a:p>
            <a:pPr fontAlgn="auto">
              <a:spcBef>
                <a:spcPts val="0"/>
              </a:spcBef>
              <a:spcAft>
                <a:spcPts val="0"/>
              </a:spcAft>
              <a:defRPr/>
            </a:pPr>
            <a:endParaRPr lang="it-IT" sz="1600" dirty="0">
              <a:solidFill>
                <a:schemeClr val="tx1">
                  <a:lumMod val="85000"/>
                  <a:lumOff val="15000"/>
                </a:schemeClr>
              </a:solidFill>
              <a:latin typeface="+mn-lt"/>
            </a:endParaRPr>
          </a:p>
          <a:p>
            <a:pPr marL="212410" indent="-212410" fontAlgn="auto">
              <a:spcBef>
                <a:spcPts val="0"/>
              </a:spcBef>
              <a:spcAft>
                <a:spcPts val="0"/>
              </a:spcAft>
              <a:buFont typeface="Arial" panose="020B0604020202020204" pitchFamily="34" charset="0"/>
              <a:buChar char="•"/>
              <a:defRPr/>
            </a:pPr>
            <a:r>
              <a:rPr lang="it-IT" sz="1600" dirty="0">
                <a:solidFill>
                  <a:schemeClr val="tx1">
                    <a:lumMod val="85000"/>
                    <a:lumOff val="15000"/>
                  </a:schemeClr>
                </a:solidFill>
                <a:latin typeface="+mn-lt"/>
              </a:rPr>
              <a:t>borse di studio, </a:t>
            </a:r>
          </a:p>
          <a:p>
            <a:pPr marL="212410" indent="-212410" fontAlgn="auto">
              <a:spcBef>
                <a:spcPts val="0"/>
              </a:spcBef>
              <a:spcAft>
                <a:spcPts val="0"/>
              </a:spcAft>
              <a:buFont typeface="Arial" panose="020B0604020202020204" pitchFamily="34" charset="0"/>
              <a:buChar char="•"/>
              <a:defRPr/>
            </a:pPr>
            <a:r>
              <a:rPr lang="it-IT" sz="1600" dirty="0">
                <a:solidFill>
                  <a:schemeClr val="tx1">
                    <a:lumMod val="85000"/>
                    <a:lumOff val="15000"/>
                  </a:schemeClr>
                </a:solidFill>
                <a:latin typeface="+mn-lt"/>
              </a:rPr>
              <a:t>esoneri o riduzioni tasse universitarie,</a:t>
            </a:r>
          </a:p>
          <a:p>
            <a:pPr marL="212410" indent="-212410" fontAlgn="auto">
              <a:spcBef>
                <a:spcPts val="0"/>
              </a:spcBef>
              <a:spcAft>
                <a:spcPts val="0"/>
              </a:spcAft>
              <a:buFont typeface="Arial" panose="020B0604020202020204" pitchFamily="34" charset="0"/>
              <a:buChar char="•"/>
              <a:defRPr/>
            </a:pPr>
            <a:r>
              <a:rPr lang="it-IT" sz="1600" dirty="0">
                <a:solidFill>
                  <a:schemeClr val="tx1">
                    <a:lumMod val="85000"/>
                    <a:lumOff val="15000"/>
                  </a:schemeClr>
                </a:solidFill>
                <a:latin typeface="+mn-lt"/>
              </a:rPr>
              <a:t>servizio abitativo, </a:t>
            </a:r>
          </a:p>
          <a:p>
            <a:pPr marL="212410" indent="-212410" fontAlgn="auto">
              <a:spcBef>
                <a:spcPts val="0"/>
              </a:spcBef>
              <a:spcAft>
                <a:spcPts val="0"/>
              </a:spcAft>
              <a:buFont typeface="Arial" panose="020B0604020202020204" pitchFamily="34" charset="0"/>
              <a:buChar char="•"/>
              <a:defRPr/>
            </a:pPr>
            <a:r>
              <a:rPr lang="it-IT" sz="1600" dirty="0">
                <a:solidFill>
                  <a:schemeClr val="tx1">
                    <a:lumMod val="85000"/>
                    <a:lumOff val="15000"/>
                  </a:schemeClr>
                </a:solidFill>
                <a:latin typeface="+mn-lt"/>
              </a:rPr>
              <a:t>contributi per mobilità internazionale, </a:t>
            </a:r>
          </a:p>
          <a:p>
            <a:pPr marL="212410" indent="-212410" fontAlgn="auto">
              <a:spcBef>
                <a:spcPts val="0"/>
              </a:spcBef>
              <a:spcAft>
                <a:spcPts val="0"/>
              </a:spcAft>
              <a:buFont typeface="Arial" panose="020B0604020202020204" pitchFamily="34" charset="0"/>
              <a:buChar char="•"/>
              <a:defRPr/>
            </a:pPr>
            <a:r>
              <a:rPr lang="it-IT" sz="1600" dirty="0">
                <a:solidFill>
                  <a:schemeClr val="tx1">
                    <a:lumMod val="85000"/>
                    <a:lumOff val="15000"/>
                  </a:schemeClr>
                </a:solidFill>
                <a:latin typeface="+mn-lt"/>
              </a:rPr>
              <a:t>collaborazioni studentesche retribuite, ecc.</a:t>
            </a:r>
          </a:p>
          <a:p>
            <a:pPr fontAlgn="auto">
              <a:spcBef>
                <a:spcPts val="0"/>
              </a:spcBef>
              <a:spcAft>
                <a:spcPts val="0"/>
              </a:spcAft>
              <a:defRPr/>
            </a:pPr>
            <a:endParaRPr lang="it-IT" sz="1600" dirty="0">
              <a:solidFill>
                <a:schemeClr val="tx1">
                  <a:lumMod val="85000"/>
                  <a:lumOff val="15000"/>
                </a:schemeClr>
              </a:solidFill>
              <a:latin typeface="+mn-lt"/>
            </a:endParaRPr>
          </a:p>
          <a:p>
            <a:pPr fontAlgn="auto">
              <a:spcBef>
                <a:spcPts val="0"/>
              </a:spcBef>
              <a:spcAft>
                <a:spcPts val="0"/>
              </a:spcAft>
              <a:defRPr/>
            </a:pPr>
            <a:r>
              <a:rPr lang="it-IT" sz="1600" dirty="0">
                <a:solidFill>
                  <a:schemeClr val="tx1">
                    <a:lumMod val="85000"/>
                    <a:lumOff val="15000"/>
                  </a:schemeClr>
                </a:solidFill>
                <a:latin typeface="+mn-lt"/>
              </a:rPr>
              <a:t>domanda on line sul sito</a:t>
            </a:r>
            <a:r>
              <a:rPr lang="it-IT" sz="1600" dirty="0">
                <a:solidFill>
                  <a:srgbClr val="002060"/>
                </a:solidFill>
                <a:latin typeface="+mn-lt"/>
              </a:rPr>
              <a:t> </a:t>
            </a:r>
            <a:r>
              <a:rPr lang="it-IT" sz="1600" dirty="0">
                <a:solidFill>
                  <a:srgbClr val="0000FF"/>
                </a:solidFill>
                <a:latin typeface="+mn-lt"/>
              </a:rPr>
              <a:t>www.er-go.it </a:t>
            </a:r>
            <a:r>
              <a:rPr lang="it-IT" sz="1600" dirty="0">
                <a:solidFill>
                  <a:schemeClr val="tx1">
                    <a:lumMod val="85000"/>
                    <a:lumOff val="15000"/>
                  </a:schemeClr>
                </a:solidFill>
                <a:latin typeface="+mn-lt"/>
              </a:rPr>
              <a:t>e Centri Assistenza Fiscale (CAF) convenzionati </a:t>
            </a:r>
            <a:r>
              <a:rPr lang="it-IT" sz="1600" dirty="0" err="1">
                <a:solidFill>
                  <a:schemeClr val="tx1">
                    <a:lumMod val="85000"/>
                    <a:lumOff val="15000"/>
                  </a:schemeClr>
                </a:solidFill>
                <a:latin typeface="+mn-lt"/>
              </a:rPr>
              <a:t>Er.Go</a:t>
            </a:r>
            <a:r>
              <a:rPr lang="it-IT" sz="1600" dirty="0">
                <a:solidFill>
                  <a:schemeClr val="tx1">
                    <a:lumMod val="85000"/>
                    <a:lumOff val="15000"/>
                  </a:schemeClr>
                </a:solidFill>
                <a:latin typeface="+mn-lt"/>
              </a:rPr>
              <a:t> per calcolo ISEE. Domanda anche prima di avere perfezionato l’iscrizione all’Università.</a:t>
            </a:r>
          </a:p>
          <a:p>
            <a:pPr fontAlgn="auto">
              <a:spcBef>
                <a:spcPts val="0"/>
              </a:spcBef>
              <a:spcAft>
                <a:spcPts val="0"/>
              </a:spcAft>
              <a:defRPr/>
            </a:pPr>
            <a:endParaRPr lang="it-IT" sz="1700" dirty="0">
              <a:solidFill>
                <a:srgbClr val="002060"/>
              </a:solidFill>
              <a:latin typeface="+mn-lt"/>
            </a:endParaRPr>
          </a:p>
          <a:p>
            <a:pPr fontAlgn="auto">
              <a:spcBef>
                <a:spcPts val="0"/>
              </a:spcBef>
              <a:spcAft>
                <a:spcPts val="0"/>
              </a:spcAft>
              <a:defRPr/>
            </a:pPr>
            <a:endParaRPr lang="it-IT" sz="1000" dirty="0">
              <a:solidFill>
                <a:srgbClr val="D60093"/>
              </a:solidFill>
              <a:latin typeface="+mn-lt"/>
            </a:endParaRPr>
          </a:p>
        </p:txBody>
      </p:sp>
    </p:spTree>
    <p:extLst>
      <p:ext uri="{BB962C8B-B14F-4D97-AF65-F5344CB8AC3E}">
        <p14:creationId xmlns:p14="http://schemas.microsoft.com/office/powerpoint/2010/main" val="1081279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58161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400" dirty="0"/>
              <a:t>Servizi agli studenti: </a:t>
            </a:r>
            <a:r>
              <a:rPr lang="it-IT" sz="2400" b="1" dirty="0"/>
              <a:t>Segreteria didattica</a:t>
            </a:r>
          </a:p>
        </p:txBody>
      </p:sp>
      <p:sp>
        <p:nvSpPr>
          <p:cNvPr id="8" name="Text Box 4">
            <a:extLst>
              <a:ext uri="{FF2B5EF4-FFF2-40B4-BE49-F238E27FC236}">
                <a16:creationId xmlns:a16="http://schemas.microsoft.com/office/drawing/2014/main" id="{E1286670-8FA9-B640-AFA3-FFED16B4F07A}"/>
              </a:ext>
            </a:extLst>
          </p:cNvPr>
          <p:cNvSpPr txBox="1">
            <a:spLocks noChangeArrowheads="1"/>
          </p:cNvSpPr>
          <p:nvPr/>
        </p:nvSpPr>
        <p:spPr bwMode="auto">
          <a:xfrm>
            <a:off x="501498" y="1260649"/>
            <a:ext cx="6419141" cy="2970024"/>
          </a:xfrm>
          <a:prstGeom prst="rect">
            <a:avLst/>
          </a:prstGeom>
          <a:noFill/>
          <a:ln>
            <a:noFill/>
          </a:ln>
          <a:effectLst/>
        </p:spPr>
        <p:txBody>
          <a:bodyPr wrap="square" lIns="91418" tIns="45710" rIns="91418" bIns="45710">
            <a:spAutoFit/>
          </a:bodyPr>
          <a:lstStyle>
            <a:lvl1pPr>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1pPr>
            <a:lvl2pPr>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2pPr>
            <a:lvl3pPr>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3pPr>
            <a:lvl4pPr>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4pPr>
            <a:lvl5pPr>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a:solidFill>
                  <a:srgbClr val="000000"/>
                </a:solidFill>
                <a:latin typeface="Arial" charset="0"/>
              </a:defRPr>
            </a:lvl9pPr>
          </a:lstStyle>
          <a:p>
            <a:r>
              <a:rPr lang="it-IT" sz="1600" dirty="0">
                <a:solidFill>
                  <a:schemeClr val="tx1">
                    <a:lumMod val="85000"/>
                    <a:lumOff val="15000"/>
                  </a:schemeClr>
                </a:solidFill>
              </a:rPr>
              <a:t>Micol Marchetti  059 2058524</a:t>
            </a:r>
          </a:p>
          <a:p>
            <a:r>
              <a:rPr lang="it-IT" sz="1600" dirty="0">
                <a:solidFill>
                  <a:schemeClr val="tx1">
                    <a:lumMod val="85000"/>
                    <a:lumOff val="15000"/>
                  </a:schemeClr>
                </a:solidFill>
              </a:rPr>
              <a:t>Paolo Leonelli    059 2058528/30</a:t>
            </a:r>
          </a:p>
          <a:p>
            <a:r>
              <a:rPr lang="it-IT" sz="1600" dirty="0">
                <a:solidFill>
                  <a:schemeClr val="tx1">
                    <a:lumMod val="85000"/>
                    <a:lumOff val="15000"/>
                  </a:schemeClr>
                </a:solidFill>
              </a:rPr>
              <a:t>Silvia Capponcelli 059 2058529 (gestione tutorato)</a:t>
            </a:r>
          </a:p>
          <a:p>
            <a:endParaRPr lang="it-IT" sz="1600" dirty="0">
              <a:solidFill>
                <a:srgbClr val="002060"/>
              </a:solidFill>
            </a:endParaRPr>
          </a:p>
          <a:p>
            <a:r>
              <a:rPr lang="it-IT" sz="1600" dirty="0" err="1">
                <a:solidFill>
                  <a:srgbClr val="0000FF"/>
                </a:solidFill>
              </a:rPr>
              <a:t>didattica.dsv.mo@unimore.it</a:t>
            </a:r>
            <a:endParaRPr lang="it-IT" sz="1600" dirty="0">
              <a:solidFill>
                <a:srgbClr val="0000FF"/>
              </a:solidFill>
            </a:endParaRPr>
          </a:p>
          <a:p>
            <a:endParaRPr lang="it-IT" sz="1600" dirty="0">
              <a:solidFill>
                <a:srgbClr val="002060"/>
              </a:solidFill>
            </a:endParaRPr>
          </a:p>
          <a:p>
            <a:r>
              <a:rPr lang="it-IT" sz="1600" dirty="0">
                <a:solidFill>
                  <a:schemeClr val="tx1">
                    <a:lumMod val="85000"/>
                    <a:lumOff val="15000"/>
                  </a:schemeClr>
                </a:solidFill>
              </a:rPr>
              <a:t>Ricevimento:</a:t>
            </a:r>
          </a:p>
          <a:p>
            <a:r>
              <a:rPr lang="it-IT" sz="1600" dirty="0">
                <a:solidFill>
                  <a:schemeClr val="tx1">
                    <a:lumMod val="85000"/>
                    <a:lumOff val="15000"/>
                  </a:schemeClr>
                </a:solidFill>
              </a:rPr>
              <a:t>Via Campi 103 </a:t>
            </a:r>
          </a:p>
          <a:p>
            <a:r>
              <a:rPr lang="it-IT" sz="1600" dirty="0">
                <a:solidFill>
                  <a:schemeClr val="tx1">
                    <a:lumMod val="85000"/>
                    <a:lumOff val="15000"/>
                  </a:schemeClr>
                </a:solidFill>
              </a:rPr>
              <a:t>primo piano – ingresso principale, corridoio a sinistra Ufficio 18</a:t>
            </a:r>
          </a:p>
          <a:p>
            <a:endParaRPr lang="it-IT" sz="1600" dirty="0">
              <a:solidFill>
                <a:srgbClr val="002060"/>
              </a:solidFill>
            </a:endParaRPr>
          </a:p>
          <a:p>
            <a:pPr fontAlgn="auto">
              <a:spcBef>
                <a:spcPts val="0"/>
              </a:spcBef>
              <a:spcAft>
                <a:spcPts val="0"/>
              </a:spcAft>
              <a:defRPr/>
            </a:pPr>
            <a:endParaRPr lang="it-IT" sz="1700" dirty="0">
              <a:solidFill>
                <a:srgbClr val="002060"/>
              </a:solidFill>
              <a:latin typeface="+mn-lt"/>
            </a:endParaRPr>
          </a:p>
          <a:p>
            <a:pPr fontAlgn="auto">
              <a:spcBef>
                <a:spcPts val="0"/>
              </a:spcBef>
              <a:spcAft>
                <a:spcPts val="0"/>
              </a:spcAft>
              <a:defRPr/>
            </a:pPr>
            <a:endParaRPr lang="it-IT" sz="1000" dirty="0">
              <a:solidFill>
                <a:srgbClr val="D60093"/>
              </a:solidFill>
              <a:latin typeface="+mn-lt"/>
            </a:endParaRPr>
          </a:p>
        </p:txBody>
      </p:sp>
    </p:spTree>
    <p:extLst>
      <p:ext uri="{BB962C8B-B14F-4D97-AF65-F5344CB8AC3E}">
        <p14:creationId xmlns:p14="http://schemas.microsoft.com/office/powerpoint/2010/main" val="1871909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58161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400"/>
              <a:t>Servizi agli studenti: </a:t>
            </a:r>
            <a:r>
              <a:rPr lang="it-IT" sz="2400" b="1"/>
              <a:t>Segreteria studenti</a:t>
            </a:r>
            <a:endParaRPr lang="it-IT" sz="2400" b="1" dirty="0"/>
          </a:p>
        </p:txBody>
      </p:sp>
      <p:sp>
        <p:nvSpPr>
          <p:cNvPr id="4" name="Rectangle 3">
            <a:extLst>
              <a:ext uri="{FF2B5EF4-FFF2-40B4-BE49-F238E27FC236}">
                <a16:creationId xmlns:a16="http://schemas.microsoft.com/office/drawing/2014/main" id="{C87A6AE7-5FF1-6347-90DC-C435879B0B54}"/>
              </a:ext>
            </a:extLst>
          </p:cNvPr>
          <p:cNvSpPr>
            <a:spLocks noChangeArrowheads="1"/>
          </p:cNvSpPr>
          <p:nvPr/>
        </p:nvSpPr>
        <p:spPr bwMode="auto">
          <a:xfrm>
            <a:off x="367234" y="1775675"/>
            <a:ext cx="6287664" cy="2358195"/>
          </a:xfrm>
          <a:prstGeom prst="rect">
            <a:avLst/>
          </a:prstGeom>
          <a:noFill/>
          <a:ln w="9525">
            <a:noFill/>
            <a:miter lim="800000"/>
            <a:headEnd/>
            <a:tailEnd/>
          </a:ln>
        </p:spPr>
        <p:txBody>
          <a:bodyPr wrap="square" lIns="95102" tIns="47554" rIns="95102" bIns="47554" anchor="ctr">
            <a:spAutoFit/>
          </a:bodyPr>
          <a:lstStyle/>
          <a:p>
            <a:pPr algn="just">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700" dirty="0">
                <a:solidFill>
                  <a:schemeClr val="tx1">
                    <a:lumMod val="85000"/>
                    <a:lumOff val="15000"/>
                  </a:schemeClr>
                </a:solidFill>
                <a:latin typeface="+mn-lt"/>
              </a:rPr>
              <a:t>Sede: </a:t>
            </a:r>
            <a:r>
              <a:rPr lang="it-IT" altLang="it-IT" sz="1700" u="sng" dirty="0">
                <a:solidFill>
                  <a:schemeClr val="tx1">
                    <a:lumMod val="85000"/>
                    <a:lumOff val="15000"/>
                  </a:schemeClr>
                </a:solidFill>
                <a:latin typeface="+mn-lt"/>
              </a:rPr>
              <a:t>via Campi 213/b</a:t>
            </a:r>
            <a:r>
              <a:rPr lang="it-IT" altLang="it-IT" sz="1700" dirty="0">
                <a:solidFill>
                  <a:schemeClr val="tx1">
                    <a:lumMod val="85000"/>
                    <a:lumOff val="15000"/>
                  </a:schemeClr>
                </a:solidFill>
                <a:latin typeface="+mn-lt"/>
              </a:rPr>
              <a:t> </a:t>
            </a:r>
          </a:p>
          <a:p>
            <a:pPr algn="just">
              <a:spcBef>
                <a:spcPts val="624"/>
              </a:spcBef>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700" dirty="0">
                <a:solidFill>
                  <a:schemeClr val="tx1">
                    <a:lumMod val="85000"/>
                    <a:lumOff val="15000"/>
                  </a:schemeClr>
                </a:solidFill>
                <a:latin typeface="+mn-lt"/>
              </a:rPr>
              <a:t>telefono 059-205.5579</a:t>
            </a:r>
          </a:p>
          <a:p>
            <a:pPr algn="just">
              <a:spcBef>
                <a:spcPts val="624"/>
              </a:spcBef>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sz="1700" dirty="0">
                <a:solidFill>
                  <a:schemeClr val="tx1">
                    <a:lumMod val="85000"/>
                    <a:lumOff val="15000"/>
                  </a:schemeClr>
                </a:solidFill>
                <a:latin typeface="+mn-lt"/>
              </a:rPr>
              <a:t>Lunedì-Mercoledì ore 10.30-11.00.</a:t>
            </a:r>
          </a:p>
          <a:p>
            <a:pPr algn="just">
              <a:spcBef>
                <a:spcPts val="624"/>
              </a:spcBef>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sz="1700" dirty="0">
                <a:solidFill>
                  <a:schemeClr val="tx1">
                    <a:lumMod val="85000"/>
                    <a:lumOff val="15000"/>
                  </a:schemeClr>
                </a:solidFill>
                <a:latin typeface="+mn-lt"/>
              </a:rPr>
              <a:t>E-mail: </a:t>
            </a:r>
            <a:r>
              <a:rPr lang="it-IT" dirty="0" err="1">
                <a:solidFill>
                  <a:srgbClr val="0000FF"/>
                </a:solidFill>
                <a:latin typeface="+mn-lt"/>
              </a:rPr>
              <a:t>segrstud.scienzevita.farmacia@unimore.it</a:t>
            </a:r>
            <a:endParaRPr lang="it-IT" dirty="0">
              <a:solidFill>
                <a:srgbClr val="0000FF"/>
              </a:solidFill>
              <a:latin typeface="+mn-lt"/>
            </a:endParaRPr>
          </a:p>
          <a:p>
            <a:pPr algn="just">
              <a:spcBef>
                <a:spcPts val="624"/>
              </a:spcBef>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dirty="0">
              <a:solidFill>
                <a:srgbClr val="D60093"/>
              </a:solidFill>
              <a:latin typeface="+mn-lt"/>
            </a:endParaRPr>
          </a:p>
          <a:p>
            <a:pPr algn="just">
              <a:spcBef>
                <a:spcPts val="624"/>
              </a:spcBef>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dirty="0" err="1">
                <a:solidFill>
                  <a:schemeClr val="tx1">
                    <a:lumMod val="85000"/>
                    <a:lumOff val="15000"/>
                  </a:schemeClr>
                </a:solidFill>
                <a:latin typeface="+mn-lt"/>
              </a:rPr>
              <a:t>www.unimore.it</a:t>
            </a:r>
            <a:r>
              <a:rPr lang="it-IT" altLang="it-IT" dirty="0">
                <a:solidFill>
                  <a:schemeClr val="tx1">
                    <a:lumMod val="85000"/>
                    <a:lumOff val="15000"/>
                  </a:schemeClr>
                </a:solidFill>
                <a:latin typeface="+mn-lt"/>
              </a:rPr>
              <a:t> </a:t>
            </a:r>
            <a:r>
              <a:rPr lang="it-IT" altLang="it-IT" dirty="0">
                <a:solidFill>
                  <a:schemeClr val="tx1">
                    <a:lumMod val="85000"/>
                    <a:lumOff val="15000"/>
                  </a:schemeClr>
                </a:solidFill>
                <a:latin typeface="+mn-lt"/>
                <a:sym typeface="Wingdings" pitchFamily="2" charset="2"/>
              </a:rPr>
              <a:t></a:t>
            </a:r>
            <a:r>
              <a:rPr lang="it-IT" altLang="it-IT" dirty="0">
                <a:solidFill>
                  <a:schemeClr val="tx1">
                    <a:lumMod val="85000"/>
                    <a:lumOff val="15000"/>
                  </a:schemeClr>
                </a:solidFill>
                <a:latin typeface="+mn-lt"/>
              </a:rPr>
              <a:t> studente </a:t>
            </a:r>
            <a:r>
              <a:rPr lang="it-IT" altLang="it-IT" dirty="0">
                <a:solidFill>
                  <a:schemeClr val="tx1">
                    <a:lumMod val="85000"/>
                    <a:lumOff val="15000"/>
                  </a:schemeClr>
                </a:solidFill>
                <a:latin typeface="+mn-lt"/>
                <a:sym typeface="Wingdings" pitchFamily="2" charset="2"/>
              </a:rPr>
              <a:t> </a:t>
            </a:r>
            <a:r>
              <a:rPr lang="it-IT" altLang="it-IT" dirty="0">
                <a:solidFill>
                  <a:schemeClr val="tx1">
                    <a:lumMod val="85000"/>
                    <a:lumOff val="15000"/>
                  </a:schemeClr>
                </a:solidFill>
                <a:latin typeface="+mn-lt"/>
              </a:rPr>
              <a:t>servizi </a:t>
            </a:r>
            <a:r>
              <a:rPr lang="it-IT" altLang="it-IT" dirty="0">
                <a:solidFill>
                  <a:schemeClr val="tx1">
                    <a:lumMod val="85000"/>
                    <a:lumOff val="15000"/>
                  </a:schemeClr>
                </a:solidFill>
                <a:latin typeface="+mn-lt"/>
                <a:sym typeface="Wingdings" pitchFamily="2" charset="2"/>
              </a:rPr>
              <a:t> </a:t>
            </a:r>
            <a:r>
              <a:rPr lang="it-IT" altLang="it-IT" dirty="0">
                <a:solidFill>
                  <a:schemeClr val="tx1">
                    <a:lumMod val="85000"/>
                    <a:lumOff val="15000"/>
                  </a:schemeClr>
                </a:solidFill>
                <a:latin typeface="+mn-lt"/>
              </a:rPr>
              <a:t>segreterie studenti</a:t>
            </a:r>
          </a:p>
          <a:p>
            <a:pPr algn="just">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sz="1700" b="1" dirty="0">
              <a:solidFill>
                <a:srgbClr val="002060"/>
              </a:solidFill>
              <a:latin typeface="+mn-lt"/>
            </a:endParaRPr>
          </a:p>
        </p:txBody>
      </p:sp>
      <p:pic>
        <p:nvPicPr>
          <p:cNvPr id="6" name="Picture 4">
            <a:extLst>
              <a:ext uri="{FF2B5EF4-FFF2-40B4-BE49-F238E27FC236}">
                <a16:creationId xmlns:a16="http://schemas.microsoft.com/office/drawing/2014/main" id="{818639C4-C661-0748-A497-6D2AD8AB2C5B}"/>
              </a:ext>
            </a:extLst>
          </p:cNvPr>
          <p:cNvPicPr>
            <a:picLocks noChangeAspect="1" noChangeArrowheads="1"/>
          </p:cNvPicPr>
          <p:nvPr/>
        </p:nvPicPr>
        <p:blipFill>
          <a:blip r:embed="rId2" cstate="print"/>
          <a:srcRect/>
          <a:stretch>
            <a:fillRect/>
          </a:stretch>
        </p:blipFill>
        <p:spPr bwMode="auto">
          <a:xfrm>
            <a:off x="5280881" y="972617"/>
            <a:ext cx="1560083" cy="1822055"/>
          </a:xfrm>
          <a:prstGeom prst="rect">
            <a:avLst/>
          </a:prstGeom>
          <a:noFill/>
          <a:ln w="9525">
            <a:noFill/>
            <a:miter lim="800000"/>
            <a:headEnd/>
            <a:tailEnd/>
          </a:ln>
        </p:spPr>
      </p:pic>
    </p:spTree>
    <p:extLst>
      <p:ext uri="{BB962C8B-B14F-4D97-AF65-F5344CB8AC3E}">
        <p14:creationId xmlns:p14="http://schemas.microsoft.com/office/powerpoint/2010/main" val="2756253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340626"/>
            <a:ext cx="6419141" cy="58161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400" dirty="0"/>
              <a:t>Servizi agli studenti: </a:t>
            </a:r>
            <a:r>
              <a:rPr lang="it-IT" sz="2400" b="1" dirty="0"/>
              <a:t>Segreteria studenti</a:t>
            </a:r>
          </a:p>
        </p:txBody>
      </p:sp>
      <p:sp>
        <p:nvSpPr>
          <p:cNvPr id="2" name="Rettangolo 1">
            <a:extLst>
              <a:ext uri="{FF2B5EF4-FFF2-40B4-BE49-F238E27FC236}">
                <a16:creationId xmlns:a16="http://schemas.microsoft.com/office/drawing/2014/main" id="{FD58A1AD-C11F-B749-9972-D7F389DEEC09}"/>
              </a:ext>
            </a:extLst>
          </p:cNvPr>
          <p:cNvSpPr/>
          <p:nvPr/>
        </p:nvSpPr>
        <p:spPr>
          <a:xfrm>
            <a:off x="501498" y="1063497"/>
            <a:ext cx="6419141" cy="3293209"/>
          </a:xfrm>
          <a:prstGeom prst="rect">
            <a:avLst/>
          </a:prstGeom>
        </p:spPr>
        <p:txBody>
          <a:bodyPr wrap="square">
            <a:spAutoFit/>
          </a:bodyPr>
          <a:lstStyle/>
          <a:p>
            <a:r>
              <a:rPr lang="it-IT" sz="2000" b="1" u="sng" dirty="0">
                <a:solidFill>
                  <a:srgbClr val="FF0000"/>
                </a:solidFill>
              </a:rPr>
              <a:t>Di cosa si occupa?</a:t>
            </a:r>
          </a:p>
          <a:p>
            <a:endParaRPr lang="it-IT" b="1" u="sng" dirty="0">
              <a:solidFill>
                <a:srgbClr val="002060"/>
              </a:solidFill>
            </a:endParaRPr>
          </a:p>
          <a:p>
            <a:pPr marL="297409" indent="-297409">
              <a:buFontTx/>
              <a:buChar char="-"/>
            </a:pPr>
            <a:r>
              <a:rPr lang="it-IT" dirty="0">
                <a:solidFill>
                  <a:schemeClr val="tx1">
                    <a:lumMod val="85000"/>
                    <a:lumOff val="15000"/>
                  </a:schemeClr>
                </a:solidFill>
              </a:rPr>
              <a:t>Gestione amministrativa della carriera degli studenti (libretto esse3, riconoscimento esami, registrazioni voti esami, certificati d’inglese etc.)</a:t>
            </a:r>
          </a:p>
          <a:p>
            <a:pPr marL="297409" indent="-297409">
              <a:buFontTx/>
              <a:buChar char="-"/>
            </a:pPr>
            <a:r>
              <a:rPr lang="it-IT" dirty="0">
                <a:solidFill>
                  <a:schemeClr val="tx1">
                    <a:lumMod val="85000"/>
                    <a:lumOff val="15000"/>
                  </a:schemeClr>
                </a:solidFill>
              </a:rPr>
              <a:t>Tasse e rimborsi</a:t>
            </a:r>
          </a:p>
          <a:p>
            <a:pPr marL="297409" indent="-297409">
              <a:buFontTx/>
              <a:buChar char="-"/>
            </a:pPr>
            <a:r>
              <a:rPr lang="it-IT" dirty="0">
                <a:solidFill>
                  <a:schemeClr val="tx1">
                    <a:lumMod val="85000"/>
                    <a:lumOff val="15000"/>
                  </a:schemeClr>
                </a:solidFill>
              </a:rPr>
              <a:t>Rilascio certificati</a:t>
            </a:r>
          </a:p>
          <a:p>
            <a:pPr marL="297409" indent="-297409">
              <a:buFontTx/>
              <a:buChar char="-"/>
            </a:pPr>
            <a:r>
              <a:rPr lang="it-IT" dirty="0">
                <a:solidFill>
                  <a:schemeClr val="tx1">
                    <a:lumMod val="85000"/>
                    <a:lumOff val="15000"/>
                  </a:schemeClr>
                </a:solidFill>
              </a:rPr>
              <a:t>Rilascio pergamene</a:t>
            </a:r>
          </a:p>
          <a:p>
            <a:pPr marL="297409" indent="-297409">
              <a:buFontTx/>
              <a:buChar char="-"/>
            </a:pPr>
            <a:endParaRPr lang="it-IT" dirty="0">
              <a:solidFill>
                <a:schemeClr val="tx1">
                  <a:lumMod val="85000"/>
                  <a:lumOff val="15000"/>
                </a:schemeClr>
              </a:solidFill>
            </a:endParaRPr>
          </a:p>
          <a:p>
            <a:pPr marL="297409" indent="-297409">
              <a:buFontTx/>
              <a:buChar char="-"/>
            </a:pPr>
            <a:endParaRPr lang="it-IT" dirty="0">
              <a:solidFill>
                <a:schemeClr val="tx1">
                  <a:lumMod val="85000"/>
                  <a:lumOff val="15000"/>
                </a:schemeClr>
              </a:solidFill>
            </a:endParaRPr>
          </a:p>
          <a:p>
            <a:pPr marL="297409" indent="-297409">
              <a:buFontTx/>
              <a:buChar char="-"/>
            </a:pPr>
            <a:r>
              <a:rPr lang="it-IT" dirty="0">
                <a:solidFill>
                  <a:schemeClr val="tx1">
                    <a:lumMod val="85000"/>
                    <a:lumOff val="15000"/>
                  </a:schemeClr>
                </a:solidFill>
              </a:rPr>
              <a:t>FAQ servizi studenti</a:t>
            </a:r>
          </a:p>
        </p:txBody>
      </p:sp>
    </p:spTree>
    <p:extLst>
      <p:ext uri="{BB962C8B-B14F-4D97-AF65-F5344CB8AC3E}">
        <p14:creationId xmlns:p14="http://schemas.microsoft.com/office/powerpoint/2010/main" val="3362602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93F0230F-D13C-D2C0-7279-95A6009BC3CD}"/>
              </a:ext>
            </a:extLst>
          </p:cNvPr>
          <p:cNvSpPr txBox="1"/>
          <p:nvPr/>
        </p:nvSpPr>
        <p:spPr>
          <a:xfrm>
            <a:off x="398023" y="926869"/>
            <a:ext cx="6419141" cy="307777"/>
          </a:xfrm>
          <a:prstGeom prst="rect">
            <a:avLst/>
          </a:prstGeom>
          <a:noFill/>
        </p:spPr>
        <p:txBody>
          <a:bodyPr wrap="square" rtlCol="0">
            <a:spAutoFit/>
          </a:bodyPr>
          <a:lstStyle/>
          <a:p>
            <a:r>
              <a:rPr lang="it-IT" sz="1400" b="1" dirty="0">
                <a:solidFill>
                  <a:srgbClr val="002060"/>
                </a:solidFill>
                <a:latin typeface="Helvetica Neue" panose="02000503000000020004" pitchFamily="2" charset="0"/>
              </a:rPr>
              <a:t>https://</a:t>
            </a:r>
            <a:r>
              <a:rPr lang="it-IT" sz="1400" b="1" dirty="0" err="1">
                <a:solidFill>
                  <a:srgbClr val="002060"/>
                </a:solidFill>
                <a:latin typeface="Helvetica Neue" panose="02000503000000020004" pitchFamily="2" charset="0"/>
              </a:rPr>
              <a:t>www.dsv.unimore.it</a:t>
            </a:r>
            <a:r>
              <a:rPr lang="it-IT" sz="1400" b="1" dirty="0">
                <a:solidFill>
                  <a:srgbClr val="002060"/>
                </a:solidFill>
                <a:latin typeface="Helvetica Neue" panose="02000503000000020004" pitchFamily="2" charset="0"/>
              </a:rPr>
              <a:t>/</a:t>
            </a:r>
            <a:r>
              <a:rPr lang="it-IT" sz="1400" b="1" dirty="0" err="1">
                <a:solidFill>
                  <a:srgbClr val="002060"/>
                </a:solidFill>
                <a:latin typeface="Helvetica Neue" panose="02000503000000020004" pitchFamily="2" charset="0"/>
              </a:rPr>
              <a:t>it</a:t>
            </a:r>
            <a:r>
              <a:rPr lang="it-IT" sz="1400" b="1" dirty="0">
                <a:solidFill>
                  <a:srgbClr val="002060"/>
                </a:solidFill>
                <a:latin typeface="Helvetica Neue" panose="02000503000000020004" pitchFamily="2" charset="0"/>
              </a:rPr>
              <a:t>/didattica/corsi-di-laurea-magistrale-cu/</a:t>
            </a:r>
            <a:r>
              <a:rPr lang="it-IT" sz="1400" b="1" dirty="0" err="1">
                <a:solidFill>
                  <a:srgbClr val="002060"/>
                </a:solidFill>
                <a:latin typeface="Helvetica Neue" panose="02000503000000020004" pitchFamily="2" charset="0"/>
              </a:rPr>
              <a:t>ctf</a:t>
            </a:r>
            <a:endParaRPr lang="it-IT" sz="1400" b="1" dirty="0">
              <a:solidFill>
                <a:srgbClr val="002060"/>
              </a:solidFill>
              <a:latin typeface="Comic Sans MS" pitchFamily="66" charset="0"/>
            </a:endParaRPr>
          </a:p>
        </p:txBody>
      </p:sp>
      <p:sp>
        <p:nvSpPr>
          <p:cNvPr id="8" name="CasellaDiTesto 7">
            <a:extLst>
              <a:ext uri="{FF2B5EF4-FFF2-40B4-BE49-F238E27FC236}">
                <a16:creationId xmlns:a16="http://schemas.microsoft.com/office/drawing/2014/main" id="{E7166AD0-95EB-2A65-1C46-00B3F55DF95A}"/>
              </a:ext>
            </a:extLst>
          </p:cNvPr>
          <p:cNvSpPr txBox="1"/>
          <p:nvPr/>
        </p:nvSpPr>
        <p:spPr>
          <a:xfrm>
            <a:off x="398023" y="190451"/>
            <a:ext cx="6419141" cy="581617"/>
          </a:xfrm>
          <a:prstGeom prst="rect">
            <a:avLst/>
          </a:prstGeom>
          <a:solidFill>
            <a:srgbClr val="F83008"/>
          </a:solidFill>
        </p:spPr>
        <p:txBody>
          <a:bodyPr wrap="square" lIns="95171" tIns="47585" rIns="95171" bIns="47585" rtlCol="0">
            <a:spAutoFit/>
          </a:bodyPr>
          <a:lstStyle/>
          <a:p>
            <a:pPr>
              <a:lnSpc>
                <a:spcPct val="150000"/>
              </a:lnSpc>
              <a:buClr>
                <a:schemeClr val="bg1"/>
              </a:buClr>
            </a:pPr>
            <a:r>
              <a:rPr lang="it-IT" sz="2400" dirty="0"/>
              <a:t>Sito WEB del Corso di Studi</a:t>
            </a:r>
            <a:endParaRPr lang="it-IT" sz="2400" b="1" dirty="0"/>
          </a:p>
        </p:txBody>
      </p:sp>
      <p:pic>
        <p:nvPicPr>
          <p:cNvPr id="2" name="Immagine 1">
            <a:extLst>
              <a:ext uri="{FF2B5EF4-FFF2-40B4-BE49-F238E27FC236}">
                <a16:creationId xmlns:a16="http://schemas.microsoft.com/office/drawing/2014/main" id="{98AF10EC-96DD-AA3A-44D3-450040BB0C1D}"/>
              </a:ext>
            </a:extLst>
          </p:cNvPr>
          <p:cNvPicPr>
            <a:picLocks noChangeAspect="1"/>
          </p:cNvPicPr>
          <p:nvPr/>
        </p:nvPicPr>
        <p:blipFill>
          <a:blip r:embed="rId3"/>
          <a:srcRect r="534"/>
          <a:stretch>
            <a:fillRect/>
          </a:stretch>
        </p:blipFill>
        <p:spPr>
          <a:xfrm>
            <a:off x="398023" y="1234647"/>
            <a:ext cx="3412800" cy="3297157"/>
          </a:xfrm>
          <a:prstGeom prst="rect">
            <a:avLst/>
          </a:prstGeom>
        </p:spPr>
      </p:pic>
      <p:pic>
        <p:nvPicPr>
          <p:cNvPr id="3" name="Immagine 2">
            <a:extLst>
              <a:ext uri="{FF2B5EF4-FFF2-40B4-BE49-F238E27FC236}">
                <a16:creationId xmlns:a16="http://schemas.microsoft.com/office/drawing/2014/main" id="{9DCB0D09-748E-58E0-1512-6CE1908A254D}"/>
              </a:ext>
            </a:extLst>
          </p:cNvPr>
          <p:cNvPicPr>
            <a:picLocks noChangeAspect="1"/>
          </p:cNvPicPr>
          <p:nvPr/>
        </p:nvPicPr>
        <p:blipFill>
          <a:blip r:embed="rId4"/>
          <a:stretch>
            <a:fillRect/>
          </a:stretch>
        </p:blipFill>
        <p:spPr>
          <a:xfrm>
            <a:off x="4363054" y="1307221"/>
            <a:ext cx="1872208" cy="1392678"/>
          </a:xfrm>
          <a:prstGeom prst="rect">
            <a:avLst/>
          </a:prstGeom>
        </p:spPr>
      </p:pic>
      <p:cxnSp>
        <p:nvCxnSpPr>
          <p:cNvPr id="5" name="Connettore 7 4">
            <a:extLst>
              <a:ext uri="{FF2B5EF4-FFF2-40B4-BE49-F238E27FC236}">
                <a16:creationId xmlns:a16="http://schemas.microsoft.com/office/drawing/2014/main" id="{E8BD3253-E7E9-056F-95D8-191E996DE139}"/>
              </a:ext>
            </a:extLst>
          </p:cNvPr>
          <p:cNvCxnSpPr/>
          <p:nvPr/>
        </p:nvCxnSpPr>
        <p:spPr bwMode="auto">
          <a:xfrm flipV="1">
            <a:off x="3751610" y="1908721"/>
            <a:ext cx="469166" cy="288032"/>
          </a:xfrm>
          <a:prstGeom prst="curvedConnector3">
            <a:avLst>
              <a:gd name="adj1" fmla="val 51624"/>
            </a:avLst>
          </a:prstGeom>
          <a:solidFill>
            <a:srgbClr val="00B8FF"/>
          </a:solidFill>
          <a:ln w="9525" cap="flat" cmpd="sng" algn="ctr">
            <a:solidFill>
              <a:srgbClr val="00206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10" name="Immagine 9">
            <a:extLst>
              <a:ext uri="{FF2B5EF4-FFF2-40B4-BE49-F238E27FC236}">
                <a16:creationId xmlns:a16="http://schemas.microsoft.com/office/drawing/2014/main" id="{F22989B5-A426-DC8A-632B-9CDB2CB6B177}"/>
              </a:ext>
            </a:extLst>
          </p:cNvPr>
          <p:cNvPicPr>
            <a:picLocks noChangeAspect="1"/>
          </p:cNvPicPr>
          <p:nvPr/>
        </p:nvPicPr>
        <p:blipFill>
          <a:blip r:embed="rId5"/>
          <a:stretch>
            <a:fillRect/>
          </a:stretch>
        </p:blipFill>
        <p:spPr>
          <a:xfrm>
            <a:off x="4374608" y="2810388"/>
            <a:ext cx="2186434" cy="1273009"/>
          </a:xfrm>
          <a:prstGeom prst="rect">
            <a:avLst/>
          </a:prstGeom>
        </p:spPr>
      </p:pic>
      <p:cxnSp>
        <p:nvCxnSpPr>
          <p:cNvPr id="14" name="Connettore 7 13">
            <a:extLst>
              <a:ext uri="{FF2B5EF4-FFF2-40B4-BE49-F238E27FC236}">
                <a16:creationId xmlns:a16="http://schemas.microsoft.com/office/drawing/2014/main" id="{DBAD341D-68ED-B7DC-2EE4-1FBBFCA4893E}"/>
              </a:ext>
            </a:extLst>
          </p:cNvPr>
          <p:cNvCxnSpPr>
            <a:cxnSpLocks/>
          </p:cNvCxnSpPr>
          <p:nvPr/>
        </p:nvCxnSpPr>
        <p:spPr bwMode="auto">
          <a:xfrm>
            <a:off x="3762827" y="2546187"/>
            <a:ext cx="564847" cy="514662"/>
          </a:xfrm>
          <a:prstGeom prst="curvedConnector3">
            <a:avLst>
              <a:gd name="adj1" fmla="val 50000"/>
            </a:avLst>
          </a:prstGeom>
          <a:solidFill>
            <a:srgbClr val="00B8FF"/>
          </a:solidFill>
          <a:ln w="9525" cap="flat" cmpd="sng" algn="ctr">
            <a:solidFill>
              <a:srgbClr val="00206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4655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1499" y="108521"/>
            <a:ext cx="6287949" cy="542375"/>
          </a:xfrm>
          <a:prstGeom prst="rect">
            <a:avLst/>
          </a:prstGeom>
          <a:solidFill>
            <a:srgbClr val="F83008"/>
          </a:solidFill>
        </p:spPr>
        <p:txBody>
          <a:bodyPr wrap="square" lIns="95171" tIns="47585" rIns="95171" bIns="47585" rtlCol="0">
            <a:spAutoFit/>
          </a:bodyPr>
          <a:lstStyle/>
          <a:p>
            <a:pPr algn="ctr"/>
            <a:r>
              <a:rPr lang="it-IT" sz="2900" dirty="0">
                <a:latin typeface="Arial" panose="020B0604020202020204" pitchFamily="34" charset="0"/>
                <a:cs typeface="Arial" panose="020B0604020202020204" pitchFamily="34" charset="0"/>
              </a:rPr>
              <a:t>Le persone e i luoghi</a:t>
            </a:r>
          </a:p>
        </p:txBody>
      </p:sp>
      <p:sp>
        <p:nvSpPr>
          <p:cNvPr id="4" name="Rectangle 4">
            <a:extLst>
              <a:ext uri="{FF2B5EF4-FFF2-40B4-BE49-F238E27FC236}">
                <a16:creationId xmlns:a16="http://schemas.microsoft.com/office/drawing/2014/main" id="{113A376C-96A9-AD46-BF0F-BBFBD3FB2B1C}"/>
              </a:ext>
            </a:extLst>
          </p:cNvPr>
          <p:cNvSpPr>
            <a:spLocks noChangeArrowheads="1"/>
          </p:cNvSpPr>
          <p:nvPr/>
        </p:nvSpPr>
        <p:spPr bwMode="auto">
          <a:xfrm>
            <a:off x="2289412" y="1093438"/>
            <a:ext cx="801203" cy="388425"/>
          </a:xfrm>
          <a:prstGeom prst="rect">
            <a:avLst/>
          </a:prstGeom>
          <a:noFill/>
          <a:ln>
            <a:noFill/>
          </a:ln>
          <a:effectLst/>
        </p:spPr>
        <p:txBody>
          <a:bodyPr wrap="none" lIns="95102" tIns="47554" rIns="95102" bIns="47554">
            <a:spAutoFit/>
          </a:bodyPr>
          <a:lstStyle>
            <a:lvl1pPr eaLnBrk="0" hangingPunc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sz="2400">
                <a:solidFill>
                  <a:schemeClr val="bg1"/>
                </a:solidFill>
                <a:latin typeface="Arial" pitchFamily="34" charset="0"/>
                <a:ea typeface="ＭＳ Ｐゴシック" pitchFamily="34" charset="-128"/>
              </a:defRPr>
            </a:lvl1pPr>
            <a:lvl2pPr eaLnBrk="0" hangingPunc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4813" algn="l"/>
                <a:tab pos="6400800" algn="l"/>
                <a:tab pos="7313613" algn="l"/>
                <a:tab pos="8229600" algn="l"/>
                <a:tab pos="9142413" algn="l"/>
                <a:tab pos="10055225" algn="l"/>
              </a:tabLst>
              <a:defRPr sz="2400">
                <a:solidFill>
                  <a:schemeClr val="bg1"/>
                </a:solidFill>
                <a:latin typeface="Arial" pitchFamily="34" charset="0"/>
                <a:ea typeface="ＭＳ Ｐゴシック" pitchFamily="34" charset="-128"/>
              </a:defRPr>
            </a:lvl9pPr>
          </a:lstStyle>
          <a:p>
            <a:pPr eaLnBrk="1" hangingPunct="1">
              <a:defRPr/>
            </a:pPr>
            <a:r>
              <a:rPr lang="it-IT" altLang="it-IT" sz="1900" dirty="0">
                <a:solidFill>
                  <a:srgbClr val="0000FF"/>
                </a:solidFill>
                <a:latin typeface="+mj-lt"/>
              </a:rPr>
              <a:t>CTF  </a:t>
            </a:r>
          </a:p>
        </p:txBody>
      </p:sp>
      <p:sp>
        <p:nvSpPr>
          <p:cNvPr id="8" name="Rettangolo 9">
            <a:extLst>
              <a:ext uri="{FF2B5EF4-FFF2-40B4-BE49-F238E27FC236}">
                <a16:creationId xmlns:a16="http://schemas.microsoft.com/office/drawing/2014/main" id="{F66441F3-ACFB-864E-83E6-B7875A9670FF}"/>
              </a:ext>
            </a:extLst>
          </p:cNvPr>
          <p:cNvSpPr>
            <a:spLocks noChangeArrowheads="1"/>
          </p:cNvSpPr>
          <p:nvPr/>
        </p:nvSpPr>
        <p:spPr bwMode="auto">
          <a:xfrm>
            <a:off x="2180458" y="1004927"/>
            <a:ext cx="3153304" cy="2027648"/>
          </a:xfrm>
          <a:prstGeom prst="rect">
            <a:avLst/>
          </a:prstGeom>
          <a:noFill/>
          <a:ln w="31750" algn="ctr">
            <a:solidFill>
              <a:schemeClr val="accent2"/>
            </a:solidFill>
            <a:round/>
            <a:headEnd/>
            <a:tailEnd/>
          </a:ln>
        </p:spPr>
        <p:txBody>
          <a:bodyPr lIns="95171" tIns="47585" rIns="95171" bIns="47585"/>
          <a:lstStyle/>
          <a:p>
            <a:endParaRPr lang="it-IT">
              <a:solidFill>
                <a:srgbClr val="0000FF"/>
              </a:solidFill>
            </a:endParaRPr>
          </a:p>
        </p:txBody>
      </p:sp>
      <p:sp>
        <p:nvSpPr>
          <p:cNvPr id="10" name="CasellaDiTesto 9">
            <a:extLst>
              <a:ext uri="{FF2B5EF4-FFF2-40B4-BE49-F238E27FC236}">
                <a16:creationId xmlns:a16="http://schemas.microsoft.com/office/drawing/2014/main" id="{0263A60C-E954-BA4E-AD0E-3D0D97EAC041}"/>
              </a:ext>
            </a:extLst>
          </p:cNvPr>
          <p:cNvSpPr txBox="1"/>
          <p:nvPr/>
        </p:nvSpPr>
        <p:spPr>
          <a:xfrm>
            <a:off x="871290" y="3420889"/>
            <a:ext cx="5771640" cy="896318"/>
          </a:xfrm>
          <a:prstGeom prst="rect">
            <a:avLst/>
          </a:prstGeom>
          <a:noFill/>
          <a:ln w="19050">
            <a:solidFill>
              <a:srgbClr val="00B050"/>
            </a:solidFill>
          </a:ln>
        </p:spPr>
        <p:txBody>
          <a:bodyPr wrap="square" lIns="95171" tIns="47585" rIns="95171" bIns="47585" rtlCol="0">
            <a:spAutoFit/>
          </a:bodyPr>
          <a:lstStyle/>
          <a:p>
            <a:pPr>
              <a:buFont typeface="Times New Roman" charset="0"/>
              <a:buNone/>
              <a:defRPr/>
            </a:pPr>
            <a:r>
              <a:rPr lang="it-IT" sz="1300" dirty="0">
                <a:ln w="1905">
                  <a:noFill/>
                </a:ln>
                <a:solidFill>
                  <a:srgbClr val="FF6600"/>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Delegato all’orientamento</a:t>
            </a:r>
            <a:r>
              <a:rPr lang="it-IT" sz="1300" dirty="0">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a typeface="ＭＳ Ｐゴシック" charset="0"/>
                <a:cs typeface="ＭＳ Ｐゴシック" charset="0"/>
              </a:rPr>
              <a:t>: </a:t>
            </a:r>
            <a:r>
              <a:rPr lang="it-IT" sz="1300" dirty="0">
                <a:ln w="1905">
                  <a:noFill/>
                </a:ln>
                <a:solidFill>
                  <a:schemeClr val="tx1">
                    <a:lumMod val="85000"/>
                    <a:lumOff val="15000"/>
                  </a:schemeClr>
                </a:solidFill>
                <a:latin typeface="Arial Narrow" pitchFamily="34" charset="0"/>
                <a:ea typeface="ＭＳ Ｐゴシック" charset="0"/>
                <a:cs typeface="ＭＳ Ｐゴシック" charset="0"/>
              </a:rPr>
              <a:t>Prof.ssa Silvia Franchini </a:t>
            </a:r>
            <a:r>
              <a:rPr lang="it-IT" sz="1300" dirty="0">
                <a:ln w="1905">
                  <a:noFill/>
                </a:ln>
                <a:solidFill>
                  <a:schemeClr val="tx1"/>
                </a:solidFill>
                <a:latin typeface="Arial Narrow" pitchFamily="34" charset="0"/>
                <a:ea typeface="ＭＳ Ｐゴシック" charset="0"/>
                <a:cs typeface="ＭＳ Ｐゴシック" charset="0"/>
              </a:rPr>
              <a:t>(</a:t>
            </a:r>
            <a:r>
              <a:rPr lang="it-IT" sz="1300" dirty="0">
                <a:ln w="1905">
                  <a:noFill/>
                </a:ln>
                <a:solidFill>
                  <a:srgbClr val="0000FF"/>
                </a:solidFill>
                <a:latin typeface="Arial Narrow" pitchFamily="34" charset="0"/>
                <a:ea typeface="ＭＳ Ｐゴシック" charset="0"/>
                <a:cs typeface="ＭＳ Ｐゴシック" charset="0"/>
              </a:rPr>
              <a:t>silvia.franchini@unimore.it</a:t>
            </a:r>
            <a:r>
              <a:rPr lang="it-IT" sz="1300" dirty="0">
                <a:ln w="1905">
                  <a:noFill/>
                </a:ln>
                <a:solidFill>
                  <a:schemeClr val="tx1"/>
                </a:solidFill>
                <a:latin typeface="Arial Narrow" pitchFamily="34" charset="0"/>
                <a:ea typeface="ＭＳ Ｐゴシック" charset="0"/>
                <a:cs typeface="ＭＳ Ｐゴシック" charset="0"/>
              </a:rPr>
              <a:t>) </a:t>
            </a:r>
          </a:p>
          <a:p>
            <a:r>
              <a:rPr lang="it-IT" sz="1300" dirty="0">
                <a:ln w="1905">
                  <a:noFill/>
                </a:ln>
                <a:solidFill>
                  <a:srgbClr val="FF6600"/>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Segreteria didattica: </a:t>
            </a:r>
            <a:r>
              <a:rPr lang="it-IT" sz="1300" dirty="0" err="1">
                <a:solidFill>
                  <a:srgbClr val="0000FF"/>
                </a:solidFill>
                <a:latin typeface="Arial Narrow"/>
                <a:cs typeface="Arial Narrow"/>
              </a:rPr>
              <a:t>didattica.dsv.mo@unimore.it</a:t>
            </a:r>
            <a:endParaRPr lang="it-IT" sz="1300" dirty="0">
              <a:solidFill>
                <a:srgbClr val="0000FF"/>
              </a:solidFill>
              <a:latin typeface="Arial Narrow"/>
              <a:cs typeface="Arial Narrow"/>
            </a:endParaRPr>
          </a:p>
          <a:p>
            <a:pPr>
              <a:buFont typeface="Times New Roman" charset="0"/>
              <a:buNone/>
              <a:defRPr/>
            </a:pPr>
            <a:r>
              <a:rPr lang="it-IT" sz="1300" dirty="0">
                <a:ln w="1905">
                  <a:noFill/>
                </a:ln>
                <a:solidFill>
                  <a:srgbClr val="FF6600"/>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Segreteria studenti: </a:t>
            </a:r>
            <a:r>
              <a:rPr lang="it-IT" sz="1300" dirty="0">
                <a:ln w="1905">
                  <a:noFill/>
                </a:ln>
                <a:solidFill>
                  <a:schemeClr val="tx1"/>
                </a:solidFill>
                <a:latin typeface="Arial Narrow" pitchFamily="34" charset="0"/>
                <a:ea typeface="ＭＳ Ｐゴシック" charset="0"/>
                <a:cs typeface="ＭＳ Ｐゴシック" charset="0"/>
              </a:rPr>
              <a:t>(</a:t>
            </a:r>
            <a:r>
              <a:rPr lang="it-IT" sz="1300" dirty="0">
                <a:ln w="1905">
                  <a:noFill/>
                </a:ln>
                <a:solidFill>
                  <a:srgbClr val="0000FF"/>
                </a:solidFill>
                <a:latin typeface="Arial Narrow" pitchFamily="34" charset="0"/>
                <a:ea typeface="ＭＳ Ｐゴシック" charset="0"/>
                <a:cs typeface="ＭＳ Ｐゴシック" charset="0"/>
              </a:rPr>
              <a:t>segrstud.scienzevita.farmacia@unimore.it</a:t>
            </a:r>
            <a:r>
              <a:rPr lang="it-IT" sz="1300" dirty="0">
                <a:ln w="1905">
                  <a:noFill/>
                </a:ln>
                <a:solidFill>
                  <a:schemeClr val="tx1"/>
                </a:solidFill>
                <a:latin typeface="Arial Narrow" pitchFamily="34" charset="0"/>
                <a:ea typeface="ＭＳ Ｐゴシック" charset="0"/>
                <a:cs typeface="ＭＳ Ｐゴシック" charset="0"/>
              </a:rPr>
              <a:t>)  </a:t>
            </a:r>
          </a:p>
          <a:p>
            <a:pPr>
              <a:buFont typeface="Times New Roman" charset="0"/>
              <a:buNone/>
              <a:defRPr/>
            </a:pPr>
            <a:r>
              <a:rPr lang="it-IT" sz="1300" dirty="0">
                <a:ln w="1905">
                  <a:noFill/>
                </a:ln>
                <a:solidFill>
                  <a:srgbClr val="FF6600"/>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Referente tirocini: </a:t>
            </a:r>
            <a:r>
              <a:rPr lang="it-IT" sz="1300" dirty="0">
                <a:ln w="1905">
                  <a:noFill/>
                </a:ln>
                <a:solidFill>
                  <a:schemeClr val="tx1">
                    <a:lumMod val="85000"/>
                    <a:lumOff val="15000"/>
                  </a:schemeClr>
                </a:solidFill>
                <a:latin typeface="Arial Narrow" pitchFamily="34" charset="0"/>
                <a:ea typeface="ＭＳ Ｐゴシック" charset="0"/>
                <a:cs typeface="ＭＳ Ｐゴシック" charset="0"/>
              </a:rPr>
              <a:t>Dott. Paolo Leonelli</a:t>
            </a:r>
            <a:r>
              <a:rPr lang="it-IT" sz="1300" dirty="0">
                <a:ln w="1905">
                  <a:noFill/>
                </a:ln>
                <a:solidFill>
                  <a:schemeClr val="tx1"/>
                </a:solidFill>
                <a:latin typeface="Arial Narrow" pitchFamily="34" charset="0"/>
                <a:ea typeface="ＭＳ Ｐゴシック" charset="0"/>
                <a:cs typeface="ＭＳ Ｐゴシック" charset="0"/>
              </a:rPr>
              <a:t> (</a:t>
            </a:r>
            <a:r>
              <a:rPr lang="it-IT" sz="1300" dirty="0">
                <a:ln w="1905">
                  <a:noFill/>
                </a:ln>
                <a:solidFill>
                  <a:srgbClr val="0000FF"/>
                </a:solidFill>
                <a:latin typeface="Arial Narrow" pitchFamily="34" charset="0"/>
                <a:ea typeface="ＭＳ Ｐゴシック" charset="0"/>
                <a:cs typeface="ＭＳ Ｐゴシック" charset="0"/>
              </a:rPr>
              <a:t>paolo.leonelli@unimore.it</a:t>
            </a:r>
            <a:r>
              <a:rPr lang="it-IT" sz="1300" dirty="0">
                <a:ln w="1905">
                  <a:noFill/>
                </a:ln>
                <a:solidFill>
                  <a:schemeClr val="tx1"/>
                </a:solidFill>
                <a:latin typeface="Arial Narrow" pitchFamily="34" charset="0"/>
                <a:ea typeface="ＭＳ Ｐゴシック" charset="0"/>
                <a:cs typeface="ＭＳ Ｐゴシック" charset="0"/>
              </a:rPr>
              <a:t>) </a:t>
            </a:r>
          </a:p>
        </p:txBody>
      </p:sp>
      <p:sp>
        <p:nvSpPr>
          <p:cNvPr id="11" name="CasellaDiTesto 10">
            <a:extLst>
              <a:ext uri="{FF2B5EF4-FFF2-40B4-BE49-F238E27FC236}">
                <a16:creationId xmlns:a16="http://schemas.microsoft.com/office/drawing/2014/main" id="{3ACB19D5-54E6-8E45-91CB-6ABD67F3B55C}"/>
              </a:ext>
            </a:extLst>
          </p:cNvPr>
          <p:cNvSpPr txBox="1"/>
          <p:nvPr/>
        </p:nvSpPr>
        <p:spPr>
          <a:xfrm>
            <a:off x="2252466" y="1570374"/>
            <a:ext cx="2600299" cy="1296428"/>
          </a:xfrm>
          <a:prstGeom prst="rect">
            <a:avLst/>
          </a:prstGeom>
          <a:noFill/>
        </p:spPr>
        <p:txBody>
          <a:bodyPr wrap="square" lIns="95171" tIns="47585" rIns="95171" bIns="47585">
            <a:spAutoFit/>
          </a:bodyPr>
          <a:lstStyle/>
          <a:p>
            <a:pPr>
              <a:buFont typeface="Times New Roman" charset="0"/>
              <a:buNone/>
              <a:defRPr/>
            </a:pPr>
            <a:r>
              <a:rPr lang="it-IT" sz="1300" dirty="0">
                <a:ln w="1905">
                  <a:noFill/>
                </a:ln>
                <a:solidFill>
                  <a:srgbClr val="FF6600"/>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Presidente</a:t>
            </a:r>
            <a:r>
              <a:rPr lang="it-IT" sz="1300" dirty="0">
                <a:ln w="1905"/>
                <a:solidFill>
                  <a:srgbClr val="FF6600"/>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a:t>
            </a:r>
            <a:r>
              <a:rPr lang="it-IT" sz="1300" dirty="0">
                <a:ln w="1905"/>
                <a:solidFill>
                  <a:srgbClr val="FF0000"/>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 </a:t>
            </a:r>
            <a:r>
              <a:rPr lang="it-IT" sz="1300" dirty="0">
                <a:ln w="1905"/>
                <a:solidFill>
                  <a:schemeClr val="tx1">
                    <a:lumMod val="85000"/>
                    <a:lumOff val="15000"/>
                  </a:schemeClr>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Prof. </a:t>
            </a:r>
            <a:r>
              <a:rPr lang="it-IT" sz="1300" b="1" dirty="0">
                <a:ln w="1905"/>
                <a:solidFill>
                  <a:schemeClr val="tx1">
                    <a:lumMod val="85000"/>
                    <a:lumOff val="15000"/>
                  </a:schemeClr>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Barbara </a:t>
            </a:r>
            <a:r>
              <a:rPr lang="it-IT" sz="1300" b="1" dirty="0" err="1">
                <a:ln w="1905"/>
                <a:solidFill>
                  <a:schemeClr val="tx1">
                    <a:lumMod val="85000"/>
                    <a:lumOff val="15000"/>
                  </a:schemeClr>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Ruozi</a:t>
            </a:r>
            <a:endParaRPr lang="it-IT" sz="1300" b="1" dirty="0">
              <a:ln w="1905"/>
              <a:solidFill>
                <a:schemeClr val="tx1">
                  <a:lumMod val="85000"/>
                  <a:lumOff val="15000"/>
                </a:schemeClr>
              </a:solidFill>
              <a:effectLst>
                <a:innerShdw blurRad="69850" dist="43180" dir="5400000">
                  <a:srgbClr val="000000">
                    <a:alpha val="65000"/>
                  </a:srgbClr>
                </a:innerShdw>
              </a:effectLst>
              <a:latin typeface="Arial Narrow" pitchFamily="34" charset="0"/>
              <a:ea typeface="ＭＳ Ｐゴシック" charset="0"/>
              <a:cs typeface="ＭＳ Ｐゴシック" charset="0"/>
            </a:endParaRPr>
          </a:p>
          <a:p>
            <a:pPr>
              <a:buFont typeface="Times New Roman" charset="0"/>
              <a:buNone/>
              <a:defRPr/>
            </a:pPr>
            <a:r>
              <a:rPr lang="it-IT" sz="1300" dirty="0">
                <a:ln w="1905"/>
                <a:solidFill>
                  <a:schemeClr val="tx1"/>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	     </a:t>
            </a:r>
            <a:r>
              <a:rPr lang="it-IT" sz="1300" dirty="0">
                <a:ln w="1905"/>
                <a:solidFill>
                  <a:schemeClr val="tx1">
                    <a:lumMod val="65000"/>
                    <a:lumOff val="35000"/>
                  </a:schemeClr>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 </a:t>
            </a:r>
            <a:r>
              <a:rPr lang="it-IT" sz="1300" dirty="0">
                <a:ln w="1905"/>
                <a:solidFill>
                  <a:srgbClr val="0000FF"/>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barbara.ruozi@unimore.it</a:t>
            </a:r>
          </a:p>
          <a:p>
            <a:pPr>
              <a:buFont typeface="Times New Roman" charset="0"/>
              <a:buNone/>
              <a:defRPr/>
            </a:pPr>
            <a:r>
              <a:rPr lang="it-IT" sz="1300" dirty="0">
                <a:ln w="1905"/>
                <a:solidFill>
                  <a:srgbClr val="FF6600"/>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Tutors</a:t>
            </a:r>
          </a:p>
          <a:p>
            <a:pPr>
              <a:defRPr/>
            </a:pPr>
            <a:r>
              <a:rPr lang="it-IT" sz="1300" dirty="0">
                <a:ln w="1905"/>
                <a:solidFill>
                  <a:schemeClr val="tx1">
                    <a:lumMod val="85000"/>
                    <a:lumOff val="15000"/>
                  </a:schemeClr>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Prof.ssa Laura Bertoni</a:t>
            </a:r>
          </a:p>
          <a:p>
            <a:pPr>
              <a:buFont typeface="Times New Roman" charset="0"/>
              <a:buNone/>
              <a:defRPr/>
            </a:pPr>
            <a:r>
              <a:rPr lang="it-IT" sz="1300" dirty="0">
                <a:ln w="1905"/>
                <a:solidFill>
                  <a:schemeClr val="tx1">
                    <a:lumMod val="85000"/>
                    <a:lumOff val="15000"/>
                  </a:schemeClr>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Prof.ssa Donatella Tondi</a:t>
            </a:r>
          </a:p>
          <a:p>
            <a:pPr>
              <a:buFont typeface="Times New Roman" charset="0"/>
              <a:buNone/>
              <a:defRPr/>
            </a:pPr>
            <a:r>
              <a:rPr lang="it-IT" sz="1300" dirty="0">
                <a:ln w="1905"/>
                <a:solidFill>
                  <a:schemeClr val="tx1">
                    <a:lumMod val="85000"/>
                    <a:lumOff val="15000"/>
                  </a:schemeClr>
                </a:solidFill>
                <a:effectLst>
                  <a:innerShdw blurRad="69850" dist="43180" dir="5400000">
                    <a:srgbClr val="000000">
                      <a:alpha val="65000"/>
                    </a:srgbClr>
                  </a:innerShdw>
                </a:effectLst>
                <a:latin typeface="Arial Narrow" pitchFamily="34" charset="0"/>
                <a:ea typeface="ＭＳ Ｐゴシック" charset="0"/>
                <a:cs typeface="ＭＳ Ｐゴシック" charset="0"/>
              </a:rPr>
              <a:t>Prof.ssa Francesco Fini</a:t>
            </a:r>
          </a:p>
        </p:txBody>
      </p:sp>
    </p:spTree>
    <p:extLst>
      <p:ext uri="{BB962C8B-B14F-4D97-AF65-F5344CB8AC3E}">
        <p14:creationId xmlns:p14="http://schemas.microsoft.com/office/powerpoint/2010/main" val="349207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A3F0B40-20B4-B04D-8C20-BF0AFA96E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497"/>
            <a:ext cx="7215188" cy="4058543"/>
          </a:xfrm>
          <a:prstGeom prst="rect">
            <a:avLst/>
          </a:prstGeom>
        </p:spPr>
      </p:pic>
    </p:spTree>
    <p:extLst>
      <p:ext uri="{BB962C8B-B14F-4D97-AF65-F5344CB8AC3E}">
        <p14:creationId xmlns:p14="http://schemas.microsoft.com/office/powerpoint/2010/main" val="2449183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DDB4023-F82E-484E-B9C3-DB7984FC22BD}"/>
              </a:ext>
            </a:extLst>
          </p:cNvPr>
          <p:cNvPicPr>
            <a:picLocks noChangeAspect="1"/>
          </p:cNvPicPr>
          <p:nvPr/>
        </p:nvPicPr>
        <p:blipFill>
          <a:blip r:embed="rId2"/>
          <a:stretch>
            <a:fillRect/>
          </a:stretch>
        </p:blipFill>
        <p:spPr>
          <a:xfrm>
            <a:off x="0" y="323132"/>
            <a:ext cx="7215188" cy="4035273"/>
          </a:xfrm>
          <a:prstGeom prst="rect">
            <a:avLst/>
          </a:prstGeom>
        </p:spPr>
      </p:pic>
    </p:spTree>
    <p:extLst>
      <p:ext uri="{BB962C8B-B14F-4D97-AF65-F5344CB8AC3E}">
        <p14:creationId xmlns:p14="http://schemas.microsoft.com/office/powerpoint/2010/main" val="684492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edificio, esterni, piattaforma, treno&#10;&#10;Descrizione generata automaticamente">
            <a:extLst>
              <a:ext uri="{FF2B5EF4-FFF2-40B4-BE49-F238E27FC236}">
                <a16:creationId xmlns:a16="http://schemas.microsoft.com/office/drawing/2014/main" id="{6067B8A3-A2F0-2846-8D03-EC7073862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250" y="70384"/>
            <a:ext cx="6415906" cy="4540770"/>
          </a:xfrm>
          <a:prstGeom prst="rect">
            <a:avLst/>
          </a:prstGeom>
        </p:spPr>
      </p:pic>
    </p:spTree>
    <p:extLst>
      <p:ext uri="{BB962C8B-B14F-4D97-AF65-F5344CB8AC3E}">
        <p14:creationId xmlns:p14="http://schemas.microsoft.com/office/powerpoint/2010/main" val="60101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1499" y="108521"/>
            <a:ext cx="6287949" cy="542375"/>
          </a:xfrm>
          <a:prstGeom prst="rect">
            <a:avLst/>
          </a:prstGeom>
          <a:solidFill>
            <a:srgbClr val="F83008"/>
          </a:solidFill>
        </p:spPr>
        <p:txBody>
          <a:bodyPr wrap="square" lIns="95171" tIns="47585" rIns="95171" bIns="47585" rtlCol="0">
            <a:spAutoFit/>
          </a:bodyPr>
          <a:lstStyle/>
          <a:p>
            <a:pPr algn="ctr"/>
            <a:r>
              <a:rPr lang="it-IT" sz="2900" dirty="0">
                <a:latin typeface="Arial" panose="020B0604020202020204" pitchFamily="34" charset="0"/>
                <a:cs typeface="Arial" panose="020B0604020202020204" pitchFamily="34" charset="0"/>
              </a:rPr>
              <a:t>Le persone e i luoghi</a:t>
            </a:r>
          </a:p>
        </p:txBody>
      </p:sp>
      <p:sp>
        <p:nvSpPr>
          <p:cNvPr id="2" name="CasellaDiTesto 1"/>
          <p:cNvSpPr txBox="1"/>
          <p:nvPr/>
        </p:nvSpPr>
        <p:spPr>
          <a:xfrm>
            <a:off x="501499" y="675246"/>
            <a:ext cx="6408712" cy="2492990"/>
          </a:xfrm>
          <a:prstGeom prst="rect">
            <a:avLst/>
          </a:prstGeom>
          <a:noFill/>
        </p:spPr>
        <p:txBody>
          <a:bodyPr wrap="square" rtlCol="0">
            <a:spAutoFit/>
          </a:bodyPr>
          <a:lstStyle/>
          <a:p>
            <a:endParaRPr lang="it-IT" sz="1400" dirty="0">
              <a:solidFill>
                <a:srgbClr val="002060"/>
              </a:solidFill>
            </a:endParaRPr>
          </a:p>
          <a:p>
            <a:r>
              <a:rPr lang="it-IT" sz="1600" b="1" dirty="0">
                <a:solidFill>
                  <a:srgbClr val="002060"/>
                </a:solidFill>
                <a:latin typeface="+mn-lt"/>
              </a:rPr>
              <a:t>Siti web di interesse</a:t>
            </a:r>
            <a:endParaRPr lang="it-IT" sz="1600" dirty="0">
              <a:solidFill>
                <a:srgbClr val="002060"/>
              </a:solidFill>
              <a:latin typeface="+mn-lt"/>
            </a:endParaRPr>
          </a:p>
          <a:p>
            <a:endParaRPr lang="it-IT" sz="1600" dirty="0">
              <a:solidFill>
                <a:srgbClr val="002060"/>
              </a:solidFill>
              <a:latin typeface="+mn-lt"/>
            </a:endParaRPr>
          </a:p>
          <a:p>
            <a:r>
              <a:rPr lang="it-IT" sz="1600" dirty="0">
                <a:solidFill>
                  <a:srgbClr val="002060"/>
                </a:solidFill>
                <a:latin typeface="+mn-lt"/>
              </a:rPr>
              <a:t>Università di Modena e Reggio Emilia: </a:t>
            </a:r>
            <a:r>
              <a:rPr lang="it-IT" sz="1600" dirty="0" err="1">
                <a:solidFill>
                  <a:srgbClr val="0000FF"/>
                </a:solidFill>
                <a:latin typeface="+mn-lt"/>
                <a:hlinkClick r:id="rId3">
                  <a:extLst>
                    <a:ext uri="{A12FA001-AC4F-418D-AE19-62706E023703}">
                      <ahyp:hlinkClr xmlns:ahyp="http://schemas.microsoft.com/office/drawing/2018/hyperlinkcolor" val="tx"/>
                    </a:ext>
                  </a:extLst>
                </a:hlinkClick>
              </a:rPr>
              <a:t>www.unimore.it</a:t>
            </a:r>
            <a:endParaRPr lang="it-IT" sz="1600" dirty="0">
              <a:solidFill>
                <a:srgbClr val="0000FF"/>
              </a:solidFill>
              <a:latin typeface="+mn-lt"/>
            </a:endParaRPr>
          </a:p>
          <a:p>
            <a:endParaRPr lang="it-IT" sz="1600" dirty="0">
              <a:solidFill>
                <a:srgbClr val="002060"/>
              </a:solidFill>
              <a:latin typeface="+mn-lt"/>
            </a:endParaRPr>
          </a:p>
          <a:p>
            <a:r>
              <a:rPr lang="it-IT" sz="1600" dirty="0">
                <a:solidFill>
                  <a:srgbClr val="002060"/>
                </a:solidFill>
                <a:latin typeface="+mn-lt"/>
              </a:rPr>
              <a:t>Dipartimento di Scienze della Vita: </a:t>
            </a:r>
            <a:r>
              <a:rPr lang="it-IT" sz="1600" dirty="0" err="1">
                <a:solidFill>
                  <a:srgbClr val="0000FF"/>
                </a:solidFill>
                <a:hlinkClick r:id="rId4">
                  <a:extLst>
                    <a:ext uri="{A12FA001-AC4F-418D-AE19-62706E023703}">
                      <ahyp:hlinkClr xmlns:ahyp="http://schemas.microsoft.com/office/drawing/2018/hyperlinkcolor" val="tx"/>
                    </a:ext>
                  </a:extLst>
                </a:hlinkClick>
              </a:rPr>
              <a:t>www.dsv.unimore.it</a:t>
            </a:r>
            <a:endParaRPr lang="it-IT" sz="1600" dirty="0">
              <a:solidFill>
                <a:srgbClr val="0000FF"/>
              </a:solidFill>
            </a:endParaRPr>
          </a:p>
          <a:p>
            <a:endParaRPr lang="it-IT" sz="1600" dirty="0">
              <a:solidFill>
                <a:srgbClr val="002060"/>
              </a:solidFill>
              <a:latin typeface="+mn-lt"/>
            </a:endParaRPr>
          </a:p>
          <a:p>
            <a:r>
              <a:rPr lang="it-IT" sz="1600" dirty="0">
                <a:solidFill>
                  <a:srgbClr val="002060"/>
                </a:solidFill>
                <a:latin typeface="+mn-lt"/>
              </a:rPr>
              <a:t>Corso di Studio in CTF</a:t>
            </a:r>
            <a:r>
              <a:rPr lang="it-IT" sz="1600" dirty="0">
                <a:solidFill>
                  <a:srgbClr val="0000FF"/>
                </a:solidFill>
                <a:latin typeface="+mn-lt"/>
              </a:rPr>
              <a:t>: </a:t>
            </a:r>
            <a:r>
              <a:rPr lang="it-IT" sz="1600" dirty="0">
                <a:solidFill>
                  <a:srgbClr val="0000FF"/>
                </a:solidFill>
                <a:latin typeface="+mn-lt"/>
                <a:hlinkClick r:id="rId5">
                  <a:extLst>
                    <a:ext uri="{A12FA001-AC4F-418D-AE19-62706E023703}">
                      <ahyp:hlinkClr xmlns:ahyp="http://schemas.microsoft.com/office/drawing/2018/hyperlinkcolor" val="tx"/>
                    </a:ext>
                  </a:extLst>
                </a:hlinkClick>
              </a:rPr>
              <a:t>https://www.dsv.unimore.it/it/didattica/corsi-di-laurea-magistrale-cu/ctf</a:t>
            </a:r>
            <a:r>
              <a:rPr lang="it-IT" sz="1600" b="1" dirty="0">
                <a:solidFill>
                  <a:srgbClr val="FF0000"/>
                </a:solidFill>
                <a:latin typeface="+mn-lt"/>
              </a:rPr>
              <a:t>                                        </a:t>
            </a:r>
          </a:p>
          <a:p>
            <a:endParaRPr lang="it-IT" sz="1400" dirty="0">
              <a:solidFill>
                <a:srgbClr val="002060"/>
              </a:solidFill>
              <a:latin typeface="+mn-lt"/>
            </a:endParaRPr>
          </a:p>
        </p:txBody>
      </p:sp>
      <p:pic>
        <p:nvPicPr>
          <p:cNvPr id="5" name="Immagine 4">
            <a:extLst>
              <a:ext uri="{FF2B5EF4-FFF2-40B4-BE49-F238E27FC236}">
                <a16:creationId xmlns:a16="http://schemas.microsoft.com/office/drawing/2014/main" id="{2D09D433-0A99-4A43-AAF3-E88C47D32383}"/>
              </a:ext>
            </a:extLst>
          </p:cNvPr>
          <p:cNvPicPr>
            <a:picLocks noChangeAspect="1"/>
          </p:cNvPicPr>
          <p:nvPr/>
        </p:nvPicPr>
        <p:blipFill rotWithShape="1">
          <a:blip r:embed="rId6">
            <a:extLst>
              <a:ext uri="{28A0092B-C50C-407E-A947-70E740481C1C}">
                <a14:useLocalDpi xmlns:a14="http://schemas.microsoft.com/office/drawing/2010/main" val="0"/>
              </a:ext>
            </a:extLst>
          </a:blip>
          <a:srcRect b="10406"/>
          <a:stretch/>
        </p:blipFill>
        <p:spPr>
          <a:xfrm>
            <a:off x="439242" y="3319219"/>
            <a:ext cx="862221" cy="954341"/>
          </a:xfrm>
          <a:prstGeom prst="rect">
            <a:avLst/>
          </a:prstGeom>
        </p:spPr>
      </p:pic>
      <p:sp>
        <p:nvSpPr>
          <p:cNvPr id="3" name="Rettangolo 2">
            <a:extLst>
              <a:ext uri="{FF2B5EF4-FFF2-40B4-BE49-F238E27FC236}">
                <a16:creationId xmlns:a16="http://schemas.microsoft.com/office/drawing/2014/main" id="{051F7CE3-A6A0-4806-BD69-E25F7FD3C8B6}"/>
              </a:ext>
            </a:extLst>
          </p:cNvPr>
          <p:cNvSpPr/>
          <p:nvPr/>
        </p:nvSpPr>
        <p:spPr>
          <a:xfrm>
            <a:off x="1447354" y="3362093"/>
            <a:ext cx="5020102" cy="923330"/>
          </a:xfrm>
          <a:prstGeom prst="rect">
            <a:avLst/>
          </a:prstGeom>
        </p:spPr>
        <p:txBody>
          <a:bodyPr wrap="square">
            <a:spAutoFit/>
          </a:bodyPr>
          <a:lstStyle/>
          <a:p>
            <a:r>
              <a:rPr lang="it-IT" b="1" dirty="0">
                <a:solidFill>
                  <a:srgbClr val="F83008"/>
                </a:solidFill>
                <a:hlinkClick r:id="rId7">
                  <a:extLst>
                    <a:ext uri="{A12FA001-AC4F-418D-AE19-62706E023703}">
                      <ahyp:hlinkClr xmlns:ahyp="http://schemas.microsoft.com/office/drawing/2018/hyperlinkcolor" val="tx"/>
                    </a:ext>
                  </a:extLst>
                </a:hlinkClick>
              </a:rPr>
              <a:t>https://www.dsv.unimore.it/it/node/650</a:t>
            </a:r>
            <a:endParaRPr lang="it-IT" b="1" dirty="0">
              <a:solidFill>
                <a:srgbClr val="F83008"/>
              </a:solidFill>
            </a:endParaRPr>
          </a:p>
          <a:p>
            <a:endParaRPr lang="it-IT" b="1" dirty="0">
              <a:solidFill>
                <a:srgbClr val="F83008"/>
              </a:solidFill>
            </a:endParaRPr>
          </a:p>
          <a:p>
            <a:r>
              <a:rPr lang="it-IT" b="1" dirty="0">
                <a:solidFill>
                  <a:srgbClr val="F83008"/>
                </a:solidFill>
              </a:rPr>
              <a:t>Informazioni utili per voi!!!</a:t>
            </a:r>
          </a:p>
        </p:txBody>
      </p:sp>
    </p:spTree>
    <p:extLst>
      <p:ext uri="{BB962C8B-B14F-4D97-AF65-F5344CB8AC3E}">
        <p14:creationId xmlns:p14="http://schemas.microsoft.com/office/powerpoint/2010/main" val="365681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4AD0046-DBAE-413B-A5FE-B503A68898AB}"/>
              </a:ext>
            </a:extLst>
          </p:cNvPr>
          <p:cNvSpPr/>
          <p:nvPr/>
        </p:nvSpPr>
        <p:spPr>
          <a:xfrm>
            <a:off x="156252" y="3784435"/>
            <a:ext cx="5328592" cy="738664"/>
          </a:xfrm>
          <a:prstGeom prst="rect">
            <a:avLst/>
          </a:prstGeom>
        </p:spPr>
        <p:txBody>
          <a:bodyPr wrap="square">
            <a:spAutoFit/>
          </a:bodyPr>
          <a:lstStyle/>
          <a:p>
            <a:r>
              <a:rPr lang="it-IT" sz="2400" b="1" dirty="0">
                <a:solidFill>
                  <a:srgbClr val="FF0000"/>
                </a:solidFill>
              </a:rPr>
              <a:t>Instagram: </a:t>
            </a:r>
            <a:r>
              <a:rPr lang="it-IT" dirty="0">
                <a:solidFill>
                  <a:srgbClr val="FF0000"/>
                </a:solidFill>
              </a:rPr>
              <a:t>  </a:t>
            </a:r>
          </a:p>
          <a:p>
            <a:r>
              <a:rPr lang="it-IT" altLang="it-IT" b="1" dirty="0">
                <a:solidFill>
                  <a:srgbClr val="0000FF"/>
                </a:solidFill>
                <a:latin typeface="Helvetica Neue" panose="02000503000000020004" pitchFamily="2" charset="0"/>
                <a:hlinkClick r:id="rId2">
                  <a:extLst>
                    <a:ext uri="{A12FA001-AC4F-418D-AE19-62706E023703}">
                      <ahyp:hlinkClr xmlns:ahyp="http://schemas.microsoft.com/office/drawing/2018/hyperlinkcolor" val="tx"/>
                    </a:ext>
                  </a:extLst>
                </a:hlinkClick>
              </a:rPr>
              <a:t>www.instagram.com/CTF_unimore </a:t>
            </a:r>
            <a:endParaRPr lang="it-IT" altLang="it-IT" b="1" dirty="0">
              <a:solidFill>
                <a:srgbClr val="0000FF"/>
              </a:solidFill>
              <a:latin typeface="Helvetica Neue" panose="02000503000000020004" pitchFamily="2" charset="0"/>
            </a:endParaRPr>
          </a:p>
        </p:txBody>
      </p:sp>
      <p:pic>
        <p:nvPicPr>
          <p:cNvPr id="4" name="Immagine 3">
            <a:extLst>
              <a:ext uri="{FF2B5EF4-FFF2-40B4-BE49-F238E27FC236}">
                <a16:creationId xmlns:a16="http://schemas.microsoft.com/office/drawing/2014/main" id="{7F4147F1-54C8-412C-A24A-2382AD7A81A5}"/>
              </a:ext>
            </a:extLst>
          </p:cNvPr>
          <p:cNvPicPr>
            <a:picLocks noChangeAspect="1"/>
          </p:cNvPicPr>
          <p:nvPr/>
        </p:nvPicPr>
        <p:blipFill rotWithShape="1">
          <a:blip r:embed="rId3"/>
          <a:srcRect l="11481" t="14515" r="19062"/>
          <a:stretch/>
        </p:blipFill>
        <p:spPr>
          <a:xfrm>
            <a:off x="1149894" y="158439"/>
            <a:ext cx="5117723" cy="3543011"/>
          </a:xfrm>
          <a:prstGeom prst="rect">
            <a:avLst/>
          </a:prstGeom>
        </p:spPr>
      </p:pic>
      <p:pic>
        <p:nvPicPr>
          <p:cNvPr id="6" name="Immagine 5">
            <a:extLst>
              <a:ext uri="{FF2B5EF4-FFF2-40B4-BE49-F238E27FC236}">
                <a16:creationId xmlns:a16="http://schemas.microsoft.com/office/drawing/2014/main" id="{F6382E86-E356-4703-983A-8B0E1CBC7543}"/>
              </a:ext>
            </a:extLst>
          </p:cNvPr>
          <p:cNvPicPr>
            <a:picLocks noChangeAspect="1"/>
          </p:cNvPicPr>
          <p:nvPr/>
        </p:nvPicPr>
        <p:blipFill>
          <a:blip r:embed="rId4"/>
          <a:stretch>
            <a:fillRect/>
          </a:stretch>
        </p:blipFill>
        <p:spPr>
          <a:xfrm rot="19973189">
            <a:off x="272185" y="532704"/>
            <a:ext cx="1900113" cy="1068814"/>
          </a:xfrm>
          <a:prstGeom prst="rect">
            <a:avLst/>
          </a:prstGeom>
        </p:spPr>
      </p:pic>
    </p:spTree>
    <p:extLst>
      <p:ext uri="{BB962C8B-B14F-4D97-AF65-F5344CB8AC3E}">
        <p14:creationId xmlns:p14="http://schemas.microsoft.com/office/powerpoint/2010/main" val="168803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1499" y="108521"/>
            <a:ext cx="6287949" cy="542375"/>
          </a:xfrm>
          <a:prstGeom prst="rect">
            <a:avLst/>
          </a:prstGeom>
          <a:solidFill>
            <a:srgbClr val="F83008"/>
          </a:solidFill>
        </p:spPr>
        <p:txBody>
          <a:bodyPr wrap="square" lIns="95171" tIns="47585" rIns="95171" bIns="47585" rtlCol="0">
            <a:spAutoFit/>
          </a:bodyPr>
          <a:lstStyle/>
          <a:p>
            <a:pPr algn="ctr"/>
            <a:r>
              <a:rPr lang="it-IT" sz="2900">
                <a:latin typeface="Arial" panose="020B0604020202020204" pitchFamily="34" charset="0"/>
                <a:cs typeface="Arial" panose="020B0604020202020204" pitchFamily="34" charset="0"/>
              </a:rPr>
              <a:t>I luoghi</a:t>
            </a:r>
            <a:endParaRPr lang="it-IT" sz="29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508267ED-9DC4-5846-8FDA-D7140F4AEABF}"/>
              </a:ext>
            </a:extLst>
          </p:cNvPr>
          <p:cNvSpPr txBox="1"/>
          <p:nvPr/>
        </p:nvSpPr>
        <p:spPr>
          <a:xfrm>
            <a:off x="441117" y="1188641"/>
            <a:ext cx="6408712" cy="2769989"/>
          </a:xfrm>
          <a:prstGeom prst="rect">
            <a:avLst/>
          </a:prstGeom>
          <a:noFill/>
        </p:spPr>
        <p:txBody>
          <a:bodyPr wrap="square" rtlCol="0">
            <a:spAutoFit/>
          </a:bodyPr>
          <a:lstStyle/>
          <a:p>
            <a:endParaRPr lang="it-IT" sz="1400" dirty="0">
              <a:solidFill>
                <a:srgbClr val="002060"/>
              </a:solidFill>
            </a:endParaRPr>
          </a:p>
          <a:p>
            <a:r>
              <a:rPr lang="it-IT" sz="1600" b="1" dirty="0">
                <a:solidFill>
                  <a:srgbClr val="002060"/>
                </a:solidFill>
                <a:latin typeface="+mn-lt"/>
              </a:rPr>
              <a:t>Le vostre aule</a:t>
            </a:r>
            <a:r>
              <a:rPr lang="it-IT" sz="1600" dirty="0">
                <a:solidFill>
                  <a:srgbClr val="002060"/>
                </a:solidFill>
                <a:latin typeface="+mn-lt"/>
              </a:rPr>
              <a:t>: </a:t>
            </a:r>
          </a:p>
          <a:p>
            <a:endParaRPr lang="it-IT" sz="1600" dirty="0">
              <a:solidFill>
                <a:srgbClr val="002060"/>
              </a:solidFill>
              <a:latin typeface="+mn-lt"/>
            </a:endParaRPr>
          </a:p>
          <a:p>
            <a:r>
              <a:rPr lang="it-IT" sz="1600" dirty="0">
                <a:solidFill>
                  <a:srgbClr val="002060"/>
                </a:solidFill>
                <a:latin typeface="+mn-lt"/>
              </a:rPr>
              <a:t>In via Campi, </a:t>
            </a:r>
            <a:r>
              <a:rPr lang="it-IT" sz="1600" i="1" dirty="0">
                <a:solidFill>
                  <a:srgbClr val="002060"/>
                </a:solidFill>
                <a:latin typeface="+mn-lt"/>
              </a:rPr>
              <a:t>MO51</a:t>
            </a:r>
            <a:endParaRPr lang="it-IT" sz="1600" i="1" dirty="0">
              <a:solidFill>
                <a:srgbClr val="0000FF"/>
              </a:solidFill>
              <a:latin typeface="+mn-lt"/>
            </a:endParaRPr>
          </a:p>
          <a:p>
            <a:endParaRPr lang="it-IT" sz="1600" dirty="0">
              <a:solidFill>
                <a:srgbClr val="002060"/>
              </a:solidFill>
              <a:latin typeface="+mn-lt"/>
            </a:endParaRPr>
          </a:p>
          <a:p>
            <a:endParaRPr lang="it-IT" sz="1600" dirty="0">
              <a:solidFill>
                <a:srgbClr val="002060"/>
              </a:solidFill>
              <a:latin typeface="+mn-lt"/>
            </a:endParaRPr>
          </a:p>
          <a:p>
            <a:endParaRPr lang="it-IT" sz="1600" dirty="0">
              <a:solidFill>
                <a:srgbClr val="002060"/>
              </a:solidFill>
              <a:latin typeface="+mn-lt"/>
            </a:endParaRPr>
          </a:p>
          <a:p>
            <a:endParaRPr lang="it-IT" sz="1600" dirty="0">
              <a:solidFill>
                <a:srgbClr val="002060"/>
              </a:solidFill>
              <a:latin typeface="+mn-lt"/>
            </a:endParaRPr>
          </a:p>
          <a:p>
            <a:endParaRPr lang="it-IT" sz="1600" dirty="0">
              <a:solidFill>
                <a:srgbClr val="002060"/>
              </a:solidFill>
              <a:latin typeface="+mn-lt"/>
            </a:endParaRPr>
          </a:p>
          <a:p>
            <a:endParaRPr lang="it-IT" sz="1600" dirty="0">
              <a:solidFill>
                <a:srgbClr val="002060"/>
              </a:solidFill>
              <a:latin typeface="+mn-lt"/>
            </a:endParaRPr>
          </a:p>
          <a:p>
            <a:endParaRPr lang="it-IT" sz="1600" dirty="0">
              <a:solidFill>
                <a:srgbClr val="002060"/>
              </a:solidFill>
              <a:latin typeface="+mn-lt"/>
            </a:endParaRPr>
          </a:p>
        </p:txBody>
      </p:sp>
      <p:pic>
        <p:nvPicPr>
          <p:cNvPr id="11" name="Immagine 10" descr="Immagine che contiene edificio, esterni, piattaforma, treno&#10;&#10;Descrizione generata automaticamente">
            <a:extLst>
              <a:ext uri="{FF2B5EF4-FFF2-40B4-BE49-F238E27FC236}">
                <a16:creationId xmlns:a16="http://schemas.microsoft.com/office/drawing/2014/main" id="{BB4CB5FD-A2DD-0E48-8831-5BA1B986FB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6689" y="1433706"/>
            <a:ext cx="4162865" cy="2946211"/>
          </a:xfrm>
          <a:prstGeom prst="rect">
            <a:avLst/>
          </a:prstGeom>
        </p:spPr>
      </p:pic>
    </p:spTree>
    <p:extLst>
      <p:ext uri="{BB962C8B-B14F-4D97-AF65-F5344CB8AC3E}">
        <p14:creationId xmlns:p14="http://schemas.microsoft.com/office/powerpoint/2010/main" val="28935793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CC86C73-31C8-4538-BCBB-7AEA5595F144}"/>
              </a:ext>
            </a:extLst>
          </p:cNvPr>
          <p:cNvSpPr txBox="1"/>
          <p:nvPr/>
        </p:nvSpPr>
        <p:spPr>
          <a:xfrm>
            <a:off x="501499" y="108521"/>
            <a:ext cx="6287949" cy="542375"/>
          </a:xfrm>
          <a:prstGeom prst="rect">
            <a:avLst/>
          </a:prstGeom>
          <a:solidFill>
            <a:srgbClr val="F83008"/>
          </a:solidFill>
        </p:spPr>
        <p:txBody>
          <a:bodyPr wrap="square" lIns="95171" tIns="47585" rIns="95171" bIns="47585" rtlCol="0">
            <a:spAutoFit/>
          </a:bodyPr>
          <a:lstStyle/>
          <a:p>
            <a:pPr algn="ctr"/>
            <a:r>
              <a:rPr lang="it-IT" sz="2900">
                <a:latin typeface="Arial" panose="020B0604020202020204" pitchFamily="34" charset="0"/>
                <a:cs typeface="Arial" panose="020B0604020202020204" pitchFamily="34" charset="0"/>
              </a:rPr>
              <a:t>I luoghi</a:t>
            </a:r>
            <a:endParaRPr lang="it-IT" sz="2900" dirty="0">
              <a:latin typeface="Arial" panose="020B060402020202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13B64C24-2794-4C65-9E61-59F505443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282" y="695027"/>
            <a:ext cx="2952328" cy="2211396"/>
          </a:xfrm>
          <a:prstGeom prst="rect">
            <a:avLst/>
          </a:prstGeom>
        </p:spPr>
      </p:pic>
      <p:sp>
        <p:nvSpPr>
          <p:cNvPr id="10" name="CasellaDiTesto 9">
            <a:extLst>
              <a:ext uri="{FF2B5EF4-FFF2-40B4-BE49-F238E27FC236}">
                <a16:creationId xmlns:a16="http://schemas.microsoft.com/office/drawing/2014/main" id="{06D87565-B267-4C4A-83BC-3E94DBC39A2E}"/>
              </a:ext>
            </a:extLst>
          </p:cNvPr>
          <p:cNvSpPr txBox="1"/>
          <p:nvPr/>
        </p:nvSpPr>
        <p:spPr>
          <a:xfrm>
            <a:off x="439132" y="1073449"/>
            <a:ext cx="6408712" cy="3016210"/>
          </a:xfrm>
          <a:prstGeom prst="rect">
            <a:avLst/>
          </a:prstGeom>
          <a:noFill/>
        </p:spPr>
        <p:txBody>
          <a:bodyPr wrap="square" rtlCol="0">
            <a:spAutoFit/>
          </a:bodyPr>
          <a:lstStyle/>
          <a:p>
            <a:endParaRPr lang="it-IT" sz="1400" dirty="0">
              <a:solidFill>
                <a:srgbClr val="002060"/>
              </a:solidFill>
            </a:endParaRPr>
          </a:p>
          <a:p>
            <a:r>
              <a:rPr lang="it-IT" sz="1600" b="1" dirty="0">
                <a:solidFill>
                  <a:srgbClr val="002060"/>
                </a:solidFill>
                <a:latin typeface="+mn-lt"/>
              </a:rPr>
              <a:t>Le vostre aule</a:t>
            </a:r>
            <a:r>
              <a:rPr lang="it-IT" sz="1600" dirty="0">
                <a:solidFill>
                  <a:srgbClr val="002060"/>
                </a:solidFill>
                <a:latin typeface="+mn-lt"/>
              </a:rPr>
              <a:t>: </a:t>
            </a:r>
          </a:p>
          <a:p>
            <a:endParaRPr lang="it-IT" sz="1600" dirty="0">
              <a:solidFill>
                <a:srgbClr val="002060"/>
              </a:solidFill>
              <a:latin typeface="+mn-lt"/>
            </a:endParaRPr>
          </a:p>
          <a:p>
            <a:r>
              <a:rPr lang="it-IT" sz="1600" dirty="0">
                <a:solidFill>
                  <a:srgbClr val="002060"/>
                </a:solidFill>
              </a:rPr>
              <a:t>Nel Campus di Via Campi</a:t>
            </a:r>
          </a:p>
          <a:p>
            <a:endParaRPr lang="it-IT" sz="1600" dirty="0">
              <a:solidFill>
                <a:srgbClr val="002060"/>
              </a:solidFill>
            </a:endParaRPr>
          </a:p>
          <a:p>
            <a:endParaRPr lang="it-IT" sz="1600" dirty="0">
              <a:solidFill>
                <a:srgbClr val="002060"/>
              </a:solidFill>
              <a:latin typeface="+mn-lt"/>
            </a:endParaRPr>
          </a:p>
          <a:p>
            <a:endParaRPr lang="it-IT" sz="1600" dirty="0">
              <a:solidFill>
                <a:srgbClr val="002060"/>
              </a:solidFill>
              <a:latin typeface="+mn-lt"/>
            </a:endParaRPr>
          </a:p>
          <a:p>
            <a:endParaRPr lang="it-IT" sz="1600" dirty="0">
              <a:solidFill>
                <a:srgbClr val="002060"/>
              </a:solidFill>
              <a:latin typeface="+mn-lt"/>
            </a:endParaRPr>
          </a:p>
          <a:p>
            <a:endParaRPr lang="it-IT" sz="1600" dirty="0">
              <a:solidFill>
                <a:srgbClr val="002060"/>
              </a:solidFill>
              <a:latin typeface="+mn-lt"/>
            </a:endParaRPr>
          </a:p>
          <a:p>
            <a:endParaRPr lang="it-IT" sz="1600" dirty="0">
              <a:solidFill>
                <a:srgbClr val="002060"/>
              </a:solidFill>
              <a:latin typeface="+mn-lt"/>
            </a:endParaRPr>
          </a:p>
          <a:p>
            <a:endParaRPr lang="it-IT" sz="1600" dirty="0">
              <a:solidFill>
                <a:srgbClr val="002060"/>
              </a:solidFill>
              <a:latin typeface="+mn-lt"/>
            </a:endParaRPr>
          </a:p>
          <a:p>
            <a:endParaRPr lang="it-IT" sz="1600" dirty="0">
              <a:solidFill>
                <a:srgbClr val="002060"/>
              </a:solidFill>
              <a:latin typeface="+mn-lt"/>
            </a:endParaRPr>
          </a:p>
        </p:txBody>
      </p:sp>
      <p:sp>
        <p:nvSpPr>
          <p:cNvPr id="11" name="CasellaDiTesto 10">
            <a:extLst>
              <a:ext uri="{FF2B5EF4-FFF2-40B4-BE49-F238E27FC236}">
                <a16:creationId xmlns:a16="http://schemas.microsoft.com/office/drawing/2014/main" id="{337E7C43-9C11-42DB-8CE0-0A531D1DAF8F}"/>
              </a:ext>
            </a:extLst>
          </p:cNvPr>
          <p:cNvSpPr txBox="1"/>
          <p:nvPr/>
        </p:nvSpPr>
        <p:spPr>
          <a:xfrm>
            <a:off x="255319" y="4296018"/>
            <a:ext cx="3388169" cy="338554"/>
          </a:xfrm>
          <a:prstGeom prst="rect">
            <a:avLst/>
          </a:prstGeom>
          <a:noFill/>
        </p:spPr>
        <p:txBody>
          <a:bodyPr wrap="square" rtlCol="0">
            <a:spAutoFit/>
          </a:bodyPr>
          <a:lstStyle/>
          <a:p>
            <a:r>
              <a:rPr lang="it-IT" sz="1600" i="1" dirty="0">
                <a:solidFill>
                  <a:srgbClr val="002060"/>
                </a:solidFill>
                <a:latin typeface="+mj-lt"/>
              </a:rPr>
              <a:t>MO17</a:t>
            </a:r>
          </a:p>
        </p:txBody>
      </p:sp>
      <p:sp>
        <p:nvSpPr>
          <p:cNvPr id="12" name="CasellaDiTesto 11">
            <a:extLst>
              <a:ext uri="{FF2B5EF4-FFF2-40B4-BE49-F238E27FC236}">
                <a16:creationId xmlns:a16="http://schemas.microsoft.com/office/drawing/2014/main" id="{90FAA199-EC17-475D-890F-A6E27E3E889F}"/>
              </a:ext>
            </a:extLst>
          </p:cNvPr>
          <p:cNvSpPr txBox="1"/>
          <p:nvPr/>
        </p:nvSpPr>
        <p:spPr>
          <a:xfrm>
            <a:off x="4903738" y="3023314"/>
            <a:ext cx="3096344" cy="584775"/>
          </a:xfrm>
          <a:prstGeom prst="rect">
            <a:avLst/>
          </a:prstGeom>
          <a:noFill/>
        </p:spPr>
        <p:txBody>
          <a:bodyPr wrap="square" rtlCol="0">
            <a:spAutoFit/>
          </a:bodyPr>
          <a:lstStyle/>
          <a:p>
            <a:r>
              <a:rPr lang="it-IT" sz="1600" i="1" dirty="0">
                <a:solidFill>
                  <a:srgbClr val="002060"/>
                </a:solidFill>
                <a:latin typeface="+mj-lt"/>
              </a:rPr>
              <a:t>Biblioteca Scientifica Interdipartimentale</a:t>
            </a:r>
          </a:p>
        </p:txBody>
      </p:sp>
      <p:pic>
        <p:nvPicPr>
          <p:cNvPr id="8" name="Immagine 7">
            <a:extLst>
              <a:ext uri="{FF2B5EF4-FFF2-40B4-BE49-F238E27FC236}">
                <a16:creationId xmlns:a16="http://schemas.microsoft.com/office/drawing/2014/main" id="{691E00F8-6A6C-4641-A09F-92E5FD0DD1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667" y="3073686"/>
            <a:ext cx="4638263" cy="1151746"/>
          </a:xfrm>
          <a:prstGeom prst="rect">
            <a:avLst/>
          </a:prstGeom>
        </p:spPr>
      </p:pic>
    </p:spTree>
    <p:extLst>
      <p:ext uri="{BB962C8B-B14F-4D97-AF65-F5344CB8AC3E}">
        <p14:creationId xmlns:p14="http://schemas.microsoft.com/office/powerpoint/2010/main" val="3348024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rot="10800000">
            <a:off x="1255977" y="1165509"/>
            <a:ext cx="5361286" cy="250332"/>
          </a:xfrm>
          <a:prstGeom prst="rect">
            <a:avLst/>
          </a:prstGeom>
          <a:noFill/>
          <a:ln w="9525">
            <a:noFill/>
            <a:miter lim="800000"/>
            <a:headEnd/>
            <a:tailEnd/>
          </a:ln>
        </p:spPr>
        <p:txBody>
          <a:bodyPr rot="10800000" wrap="none" lIns="95171" tIns="47585" rIns="95171" bIns="47585" anchor="ctr"/>
          <a:lstStyle/>
          <a:p>
            <a:endParaRPr lang="it-IT">
              <a:solidFill>
                <a:srgbClr val="002060"/>
              </a:solidFill>
            </a:endParaRPr>
          </a:p>
        </p:txBody>
      </p:sp>
      <p:sp>
        <p:nvSpPr>
          <p:cNvPr id="18435" name="Text Box 3"/>
          <p:cNvSpPr txBox="1">
            <a:spLocks noChangeArrowheads="1"/>
          </p:cNvSpPr>
          <p:nvPr/>
        </p:nvSpPr>
        <p:spPr bwMode="auto">
          <a:xfrm>
            <a:off x="513125" y="972617"/>
            <a:ext cx="6264696" cy="3727800"/>
          </a:xfrm>
          <a:prstGeom prst="rect">
            <a:avLst/>
          </a:prstGeom>
          <a:noFill/>
          <a:ln w="9525">
            <a:noFill/>
            <a:miter lim="800000"/>
            <a:headEnd/>
            <a:tailEnd/>
          </a:ln>
        </p:spPr>
        <p:txBody>
          <a:bodyPr wrap="square" lIns="95102" tIns="47554" rIns="95102" bIns="47554">
            <a:spAutoFit/>
          </a:bodyPr>
          <a:lstStyle/>
          <a:p>
            <a:pPr marL="285750" indent="-285750" algn="just">
              <a:spcAft>
                <a:spcPts val="600"/>
              </a:spcAft>
              <a:buFont typeface="Arial"/>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b="1" dirty="0">
                <a:solidFill>
                  <a:schemeClr val="tx1">
                    <a:lumMod val="85000"/>
                    <a:lumOff val="15000"/>
                  </a:schemeClr>
                </a:solidFill>
                <a:latin typeface="+mn-lt"/>
              </a:rPr>
              <a:t>Attività curriculari obbligatorie</a:t>
            </a:r>
            <a:r>
              <a:rPr lang="it-IT" altLang="it-IT" dirty="0">
                <a:solidFill>
                  <a:schemeClr val="tx1">
                    <a:lumMod val="85000"/>
                    <a:lumOff val="15000"/>
                  </a:schemeClr>
                </a:solidFill>
                <a:latin typeface="+mn-lt"/>
              </a:rPr>
              <a:t> (A= base, B= caratterizzanti, C = affini) suddivise nei primi 4 anni di corso</a:t>
            </a:r>
          </a:p>
          <a:p>
            <a:pPr marL="285750" indent="-285750" algn="just">
              <a:spcAft>
                <a:spcPts val="600"/>
              </a:spcAft>
              <a:buFont typeface="Arial"/>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b="1" dirty="0">
                <a:solidFill>
                  <a:schemeClr val="tx1">
                    <a:lumMod val="85000"/>
                    <a:lumOff val="15000"/>
                  </a:schemeClr>
                </a:solidFill>
                <a:latin typeface="+mn-lt"/>
              </a:rPr>
              <a:t>Materie a scelta e Ulteriori attività formative </a:t>
            </a:r>
            <a:r>
              <a:rPr lang="it-IT" altLang="it-IT" dirty="0">
                <a:solidFill>
                  <a:schemeClr val="tx1">
                    <a:lumMod val="85000"/>
                    <a:lumOff val="15000"/>
                  </a:schemeClr>
                </a:solidFill>
                <a:latin typeface="+mn-lt"/>
              </a:rPr>
              <a:t>organizzate nel III-IV anno di corso. Lo studente dovrà compilare un proprio piano carriera</a:t>
            </a:r>
          </a:p>
          <a:p>
            <a:pPr marL="285750" indent="-285750" algn="just">
              <a:spcAft>
                <a:spcPts val="600"/>
              </a:spcAft>
              <a:buFont typeface="Arial"/>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b="1" dirty="0">
                <a:solidFill>
                  <a:schemeClr val="tx1">
                    <a:lumMod val="85000"/>
                    <a:lumOff val="15000"/>
                  </a:schemeClr>
                </a:solidFill>
                <a:latin typeface="+mn-lt"/>
              </a:rPr>
              <a:t>Tirocinio pratico valutativo </a:t>
            </a:r>
            <a:r>
              <a:rPr lang="it-IT" altLang="it-IT" dirty="0">
                <a:solidFill>
                  <a:schemeClr val="tx1">
                    <a:lumMod val="85000"/>
                    <a:lumOff val="15000"/>
                  </a:schemeClr>
                </a:solidFill>
                <a:latin typeface="+mn-lt"/>
              </a:rPr>
              <a:t>in una farmacia o parte in farmacia e parte in una farmacia ospedaliera a partire dalla fine del IV anno</a:t>
            </a:r>
          </a:p>
          <a:p>
            <a:pPr marL="285750" indent="-285750" algn="just">
              <a:spcAft>
                <a:spcPts val="600"/>
              </a:spcAft>
              <a:buFont typeface="Arial"/>
              <a:buChar cha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r>
              <a:rPr lang="it-IT" altLang="it-IT" b="1" dirty="0">
                <a:solidFill>
                  <a:schemeClr val="tx1">
                    <a:lumMod val="85000"/>
                    <a:lumOff val="15000"/>
                  </a:schemeClr>
                </a:solidFill>
                <a:latin typeface="+mn-lt"/>
              </a:rPr>
              <a:t>Tesi </a:t>
            </a:r>
            <a:r>
              <a:rPr lang="it-IT" altLang="it-IT" dirty="0">
                <a:solidFill>
                  <a:schemeClr val="tx1">
                    <a:lumMod val="85000"/>
                    <a:lumOff val="15000"/>
                  </a:schemeClr>
                </a:solidFill>
                <a:latin typeface="+mn-lt"/>
              </a:rPr>
              <a:t> sperimentale o compilativa (interna, azienda, Erasmus)</a:t>
            </a:r>
          </a:p>
          <a:p>
            <a:pPr>
              <a:tabLst>
                <a:tab pos="0" algn="l"/>
                <a:tab pos="951708" algn="l"/>
                <a:tab pos="1903415" algn="l"/>
                <a:tab pos="2855123" algn="l"/>
                <a:tab pos="3806830" algn="l"/>
                <a:tab pos="4758538" algn="l"/>
                <a:tab pos="5708593" algn="l"/>
                <a:tab pos="6661953" algn="l"/>
                <a:tab pos="7612008" algn="l"/>
                <a:tab pos="8565368" algn="l"/>
                <a:tab pos="9515423" algn="l"/>
                <a:tab pos="10465478" algn="l"/>
              </a:tabLst>
            </a:pPr>
            <a:endParaRPr lang="it-IT" altLang="it-IT" dirty="0">
              <a:solidFill>
                <a:schemeClr val="tx1">
                  <a:lumMod val="85000"/>
                  <a:lumOff val="15000"/>
                </a:schemeClr>
              </a:solidFill>
              <a:latin typeface="+mn-lt"/>
            </a:endParaRPr>
          </a:p>
        </p:txBody>
      </p:sp>
      <p:sp>
        <p:nvSpPr>
          <p:cNvPr id="6" name="CasellaDiTesto 5"/>
          <p:cNvSpPr txBox="1"/>
          <p:nvPr/>
        </p:nvSpPr>
        <p:spPr>
          <a:xfrm>
            <a:off x="501499" y="108521"/>
            <a:ext cx="6287949" cy="542375"/>
          </a:xfrm>
          <a:prstGeom prst="rect">
            <a:avLst/>
          </a:prstGeom>
          <a:solidFill>
            <a:srgbClr val="F83008"/>
          </a:solidFill>
        </p:spPr>
        <p:txBody>
          <a:bodyPr wrap="square" lIns="95171" tIns="47585" rIns="95171" bIns="47585" rtlCol="0">
            <a:spAutoFit/>
          </a:bodyPr>
          <a:lstStyle/>
          <a:p>
            <a:pPr algn="ctr"/>
            <a:r>
              <a:rPr lang="it-IT" sz="2900" dirty="0">
                <a:latin typeface="Arial" panose="020B0604020202020204" pitchFamily="34" charset="0"/>
                <a:cs typeface="Arial" panose="020B0604020202020204" pitchFamily="34" charset="0"/>
              </a:rPr>
              <a:t>Il percorso universitario</a:t>
            </a:r>
          </a:p>
        </p:txBody>
      </p:sp>
    </p:spTree>
    <p:extLst>
      <p:ext uri="{BB962C8B-B14F-4D97-AF65-F5344CB8AC3E}">
        <p14:creationId xmlns:p14="http://schemas.microsoft.com/office/powerpoint/2010/main" val="1742097064"/>
      </p:ext>
    </p:extLst>
  </p:cSld>
  <p:clrMapOvr>
    <a:masterClrMapping/>
  </p:clrMapOvr>
  <p:transition spd="med"/>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99FF"/>
        </a:solidFill>
        <a:ln w="9525" cap="flat" cmpd="sng" algn="ctr">
          <a:solidFill>
            <a:srgbClr val="D6009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txDef>
      <a:spPr>
        <a:noFill/>
      </a:spPr>
      <a:bodyPr wrap="none" rtlCol="0">
        <a:spAutoFit/>
      </a:bodyPr>
      <a:lstStyle>
        <a:defPPr>
          <a:defRPr sz="1600" b="1" dirty="0" err="1" smtClean="0">
            <a:solidFill>
              <a:srgbClr val="002060"/>
            </a:solidFill>
            <a:latin typeface="Comic Sans MS" pitchFamily="66" charset="0"/>
          </a:defRPr>
        </a:defPPr>
      </a:lstStyle>
    </a:tx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23678</TotalTime>
  <Words>3014</Words>
  <Application>Microsoft Office PowerPoint</Application>
  <PresentationFormat>Personalizzato</PresentationFormat>
  <Paragraphs>362</Paragraphs>
  <Slides>42</Slides>
  <Notes>18</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42</vt:i4>
      </vt:variant>
    </vt:vector>
  </HeadingPairs>
  <TitlesOfParts>
    <vt:vector size="53" baseType="lpstr">
      <vt:lpstr>Dotum</vt:lpstr>
      <vt:lpstr>ＭＳ Ｐゴシック</vt:lpstr>
      <vt:lpstr>SimSun</vt:lpstr>
      <vt:lpstr>Arial</vt:lpstr>
      <vt:lpstr>Arial Narrow</vt:lpstr>
      <vt:lpstr>Calibri</vt:lpstr>
      <vt:lpstr>Comic Sans MS</vt:lpstr>
      <vt:lpstr>Helvetica Neue</vt:lpstr>
      <vt:lpstr>Times New Roman</vt:lpstr>
      <vt:lpstr>Wingdings</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fpellati</dc:creator>
  <cp:lastModifiedBy>Barbara RUOZI</cp:lastModifiedBy>
  <cp:revision>730</cp:revision>
  <cp:lastPrinted>2017-09-29T09:29:23Z</cp:lastPrinted>
  <dcterms:created xsi:type="dcterms:W3CDTF">2007-07-13T08:38:49Z</dcterms:created>
  <dcterms:modified xsi:type="dcterms:W3CDTF">2026-02-05T12:34:55Z</dcterms:modified>
</cp:coreProperties>
</file>