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61" r:id="rId2"/>
    <p:sldId id="299" r:id="rId3"/>
    <p:sldId id="376" r:id="rId4"/>
    <p:sldId id="364" r:id="rId5"/>
    <p:sldId id="367" r:id="rId6"/>
    <p:sldId id="368" r:id="rId7"/>
    <p:sldId id="374" r:id="rId8"/>
    <p:sldId id="377" r:id="rId9"/>
    <p:sldId id="378" r:id="rId10"/>
    <p:sldId id="379" r:id="rId11"/>
    <p:sldId id="380" r:id="rId12"/>
    <p:sldId id="381" r:id="rId13"/>
    <p:sldId id="383" r:id="rId14"/>
    <p:sldId id="382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1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59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5ACCC-1734-A249-BBC7-53B8ABC3BD10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F0404-8142-144C-9771-9CE5ECB5B2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80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charset="-128"/>
            </a:endParaRPr>
          </a:p>
        </p:txBody>
      </p:sp>
      <p:sp>
        <p:nvSpPr>
          <p:cNvPr id="1638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81948B3-14B1-8E47-BE95-2D69CA492848}" type="slidenum">
              <a:rPr lang="it-IT" altLang="it-IT">
                <a:latin typeface="Calibri" charset="0"/>
              </a:rPr>
              <a:pPr/>
              <a:t>1</a:t>
            </a:fld>
            <a:endParaRPr lang="it-IT" altLang="it-IT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25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498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79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71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30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59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74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0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3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53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02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73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4DCC5-EE4B-DF47-9365-8B59D03E3612}" type="datetimeFigureOut">
              <a:rPr lang="it-IT" smtClean="0"/>
              <a:t>18/05/2026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270BE-2DC1-FB46-BFD3-10E02293E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06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tesi.farmacia@unimore.it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2028134" y="2492375"/>
            <a:ext cx="8231187" cy="4014788"/>
          </a:xfrm>
          <a:prstGeom prst="rect">
            <a:avLst/>
          </a:prstGeom>
          <a:solidFill>
            <a:srgbClr val="EB30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2152823" y="2780744"/>
            <a:ext cx="7886353" cy="1081088"/>
          </a:xfrm>
        </p:spPr>
        <p:txBody>
          <a:bodyPr rtlCol="0" anchor="t">
            <a:noAutofit/>
          </a:bodyPr>
          <a:lstStyle>
            <a:lvl1pPr>
              <a:lnSpc>
                <a:spcPts val="4480"/>
              </a:lnSpc>
              <a:defRPr sz="4400" b="1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>
              <a:defRPr/>
            </a:pPr>
            <a:r>
              <a:rPr lang="it-IT" sz="2400" dirty="0">
                <a:latin typeface="+mn-lt"/>
              </a:rPr>
              <a:t>PRESENTAZIONE MODALITA’ DI INGRESSO IN TESI </a:t>
            </a:r>
            <a:br>
              <a:rPr lang="it-IT" sz="2400" dirty="0">
                <a:latin typeface="+mn-lt"/>
              </a:rPr>
            </a:br>
            <a:r>
              <a:rPr lang="it-IT" sz="2400" dirty="0">
                <a:latin typeface="+mn-lt"/>
              </a:rPr>
              <a:t>E PROPOSTA ARGOMENTI</a:t>
            </a:r>
          </a:p>
        </p:txBody>
      </p:sp>
      <p:sp>
        <p:nvSpPr>
          <p:cNvPr id="15363" name="Sottotitolo 2"/>
          <p:cNvSpPr>
            <a:spLocks noGrp="1"/>
          </p:cNvSpPr>
          <p:nvPr>
            <p:ph type="subTitle" idx="1"/>
          </p:nvPr>
        </p:nvSpPr>
        <p:spPr>
          <a:xfrm>
            <a:off x="2599441" y="4316968"/>
            <a:ext cx="6993118" cy="627062"/>
          </a:xfrm>
        </p:spPr>
        <p:txBody>
          <a:bodyPr>
            <a:noAutofit/>
          </a:bodyPr>
          <a:lstStyle/>
          <a:p>
            <a:pPr>
              <a:lnSpc>
                <a:spcPts val="3125"/>
              </a:lnSpc>
            </a:pPr>
            <a:r>
              <a:rPr lang="it-IT" altLang="it-IT" b="1" dirty="0">
                <a:solidFill>
                  <a:srgbClr val="FFFFFF"/>
                </a:solidFill>
              </a:rPr>
              <a:t>Corso di Laurea Magistrale a ciclo unico in FARMACIA</a:t>
            </a:r>
          </a:p>
        </p:txBody>
      </p:sp>
      <p:pic>
        <p:nvPicPr>
          <p:cNvPr id="15364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6" y="273050"/>
            <a:ext cx="4945063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12F3CA4-2F05-7448-BFCE-4AFE6CE85615}"/>
              </a:ext>
            </a:extLst>
          </p:cNvPr>
          <p:cNvSpPr txBox="1"/>
          <p:nvPr/>
        </p:nvSpPr>
        <p:spPr>
          <a:xfrm>
            <a:off x="5137260" y="4999831"/>
            <a:ext cx="1917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20 maggio 2026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C966787-4BD9-9448-9E7B-7219B73C41C9}"/>
              </a:ext>
            </a:extLst>
          </p:cNvPr>
          <p:cNvSpPr txBox="1"/>
          <p:nvPr/>
        </p:nvSpPr>
        <p:spPr>
          <a:xfrm>
            <a:off x="3248438" y="5584220"/>
            <a:ext cx="5695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bg1"/>
                </a:solidFill>
              </a:rPr>
              <a:t>Presidente </a:t>
            </a:r>
            <a:r>
              <a:rPr lang="it-IT" sz="2000" b="1" dirty="0" err="1">
                <a:solidFill>
                  <a:schemeClr val="bg1"/>
                </a:solidFill>
              </a:rPr>
              <a:t>CdS</a:t>
            </a:r>
            <a:r>
              <a:rPr lang="it-IT" sz="2000" b="1" dirty="0">
                <a:solidFill>
                  <a:schemeClr val="bg1"/>
                </a:solidFill>
              </a:rPr>
              <a:t> - Prof.ssa Federica </a:t>
            </a:r>
            <a:r>
              <a:rPr lang="it-IT" sz="2000" b="1" dirty="0" err="1">
                <a:solidFill>
                  <a:schemeClr val="bg1"/>
                </a:solidFill>
              </a:rPr>
              <a:t>Pellati</a:t>
            </a:r>
            <a:endParaRPr lang="it-IT" sz="2000" b="1" dirty="0">
              <a:solidFill>
                <a:schemeClr val="bg1"/>
              </a:solidFill>
            </a:endParaRPr>
          </a:p>
          <a:p>
            <a:pPr algn="ctr"/>
            <a:r>
              <a:rPr lang="it-IT" sz="2000" b="1" dirty="0">
                <a:solidFill>
                  <a:schemeClr val="bg1"/>
                </a:solidFill>
              </a:rPr>
              <a:t>Coordinatore didattico - Dott.ssa Micol Marchetti</a:t>
            </a:r>
          </a:p>
        </p:txBody>
      </p:sp>
    </p:spTree>
    <p:extLst>
      <p:ext uri="{BB962C8B-B14F-4D97-AF65-F5344CB8AC3E}">
        <p14:creationId xmlns:p14="http://schemas.microsoft.com/office/powerpoint/2010/main" val="413189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05028C86-5EC9-4CA0-A739-935A96F0B1E7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3" name="Immagine 7" descr="unimore.png">
              <a:extLst>
                <a:ext uri="{FF2B5EF4-FFF2-40B4-BE49-F238E27FC236}">
                  <a16:creationId xmlns:a16="http://schemas.microsoft.com/office/drawing/2014/main" id="{0C04A704-9EFF-4CFA-844A-5C5BC8E3E9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E8B3A7BD-1A89-4AC1-BEF0-4E85EE99F5E6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Corso di laurea magistrale a ciclo unico in FARMACIA</a:t>
              </a:r>
            </a:p>
          </p:txBody>
        </p:sp>
      </p:grpSp>
      <p:pic>
        <p:nvPicPr>
          <p:cNvPr id="6" name="Immagine 5">
            <a:extLst>
              <a:ext uri="{FF2B5EF4-FFF2-40B4-BE49-F238E27FC236}">
                <a16:creationId xmlns:a16="http://schemas.microsoft.com/office/drawing/2014/main" id="{F11173A1-4AC8-4987-91DF-3FAA8A69B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9714" y="334805"/>
            <a:ext cx="4695238" cy="5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6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7987EF4C-5BC7-4174-B4D7-2E288A3BF345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3" name="Immagine 7" descr="unimore.png">
              <a:extLst>
                <a:ext uri="{FF2B5EF4-FFF2-40B4-BE49-F238E27FC236}">
                  <a16:creationId xmlns:a16="http://schemas.microsoft.com/office/drawing/2014/main" id="{AC918BC9-5031-4705-8988-AE517BBCB5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40A17E1F-5041-495A-A57C-F2C704793BC5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  <p:pic>
        <p:nvPicPr>
          <p:cNvPr id="5" name="Immagine 4">
            <a:extLst>
              <a:ext uri="{FF2B5EF4-FFF2-40B4-BE49-F238E27FC236}">
                <a16:creationId xmlns:a16="http://schemas.microsoft.com/office/drawing/2014/main" id="{93C229CF-0ADC-418B-80E5-AA5A79315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5524" y="786254"/>
            <a:ext cx="4780952" cy="203809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C7F9DCF-4072-4F94-A854-14892E3C6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3143" y="2747815"/>
            <a:ext cx="4685714" cy="28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67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5392D54-585D-427F-B212-FC13E1B11708}"/>
              </a:ext>
            </a:extLst>
          </p:cNvPr>
          <p:cNvSpPr/>
          <p:nvPr/>
        </p:nvSpPr>
        <p:spPr>
          <a:xfrm>
            <a:off x="4872780" y="364875"/>
            <a:ext cx="24464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Premi di laurea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9D56C3CE-1391-47A8-9481-59A8B787685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62201" y="964881"/>
            <a:ext cx="9501809" cy="59139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it-IT" sz="2400" b="1" dirty="0">
                <a:cs typeface="Calibri" panose="020F0502020204030204" pitchFamily="34" charset="0"/>
              </a:rPr>
              <a:t>Premio </a:t>
            </a:r>
            <a:r>
              <a:rPr lang="it-IT" sz="2400" b="1" dirty="0" err="1">
                <a:cs typeface="Calibri" panose="020F0502020204030204" pitchFamily="34" charset="0"/>
              </a:rPr>
              <a:t>Gallingani</a:t>
            </a:r>
            <a:r>
              <a:rPr lang="it-IT" sz="2400" b="1" dirty="0">
                <a:cs typeface="Calibri" panose="020F0502020204030204" pitchFamily="34" charset="0"/>
              </a:rPr>
              <a:t>-Venturi</a:t>
            </a:r>
          </a:p>
          <a:p>
            <a:pPr marL="0" indent="0" algn="just">
              <a:buNone/>
            </a:pPr>
            <a:r>
              <a:rPr lang="it-IT" sz="2400" dirty="0"/>
              <a:t>Per ricordare le figure dei </a:t>
            </a:r>
            <a:r>
              <a:rPr lang="it-IT" sz="2400" dirty="0" err="1"/>
              <a:t>Dott.ri</a:t>
            </a:r>
            <a:r>
              <a:rPr lang="it-IT" sz="2400" dirty="0"/>
              <a:t> </a:t>
            </a:r>
            <a:r>
              <a:rPr lang="it-IT" sz="2400" dirty="0" err="1"/>
              <a:t>Gallingani</a:t>
            </a:r>
            <a:r>
              <a:rPr lang="it-IT" sz="2400" dirty="0"/>
              <a:t> e Venturi, è previsto per </a:t>
            </a:r>
            <a:r>
              <a:rPr lang="it-IT" sz="2400" dirty="0" err="1"/>
              <a:t>a.a</a:t>
            </a:r>
            <a:r>
              <a:rPr lang="it-IT" sz="2400" dirty="0"/>
              <a:t>. 2024-25 un </a:t>
            </a:r>
            <a:r>
              <a:rPr lang="it-IT" sz="2400" b="1" dirty="0"/>
              <a:t>bando per 1 premio di Laurea </a:t>
            </a:r>
            <a:r>
              <a:rPr lang="it-IT" sz="2400" dirty="0"/>
              <a:t>del valore di </a:t>
            </a:r>
            <a:r>
              <a:rPr lang="it-IT" sz="2400" b="1" dirty="0"/>
              <a:t>2.170,00 euro</a:t>
            </a:r>
            <a:r>
              <a:rPr lang="it-IT" sz="2400" dirty="0"/>
              <a:t> (</a:t>
            </a:r>
            <a:r>
              <a:rPr lang="it-IT" sz="2400" dirty="0" err="1"/>
              <a:t>duemilacentosettanta</a:t>
            </a:r>
            <a:r>
              <a:rPr lang="it-IT" sz="2400" dirty="0"/>
              <a:t>) costo ateneo promosso e finanziato dalla</a:t>
            </a:r>
            <a:r>
              <a:rPr lang="it-IT" sz="2400" b="1" dirty="0"/>
              <a:t> Farmacia </a:t>
            </a:r>
            <a:r>
              <a:rPr lang="it-IT" sz="2400" b="1" dirty="0" err="1"/>
              <a:t>Gallingani</a:t>
            </a:r>
            <a:r>
              <a:rPr lang="it-IT" sz="2400" b="1" dirty="0"/>
              <a:t> e Venturi s.n.c</a:t>
            </a:r>
            <a:r>
              <a:rPr lang="it-IT" sz="2400" dirty="0"/>
              <a:t>.</a:t>
            </a:r>
          </a:p>
          <a:p>
            <a:pPr marL="0" indent="0" algn="just">
              <a:buNone/>
            </a:pPr>
            <a:r>
              <a:rPr lang="it-IT" sz="2400" dirty="0"/>
              <a:t> </a:t>
            </a:r>
            <a:br>
              <a:rPr lang="it-IT" sz="2400" dirty="0"/>
            </a:br>
            <a:r>
              <a:rPr lang="it-IT" sz="2400" dirty="0"/>
              <a:t>Possono concorrere all’assegnazione del premio i laureati che abbiano conseguito la prova finale della Laurea Magistrale a Ciclo Unico in Farmacia con argomento della tesi riguardante il farmaco e l’esercizio della professione in una farmacia aperta al pubblico, nel corso dell’</a:t>
            </a:r>
            <a:r>
              <a:rPr lang="it-IT" sz="2400" dirty="0" err="1"/>
              <a:t>a.a</a:t>
            </a:r>
            <a:r>
              <a:rPr lang="it-IT" sz="2400" dirty="0"/>
              <a:t>. 2024-25 (periodo 1° luglio 2025 - 30 aprile 2026), con una votazione finale non inferiore a 107/110.</a:t>
            </a:r>
          </a:p>
        </p:txBody>
      </p:sp>
    </p:spTree>
    <p:extLst>
      <p:ext uri="{BB962C8B-B14F-4D97-AF65-F5344CB8AC3E}">
        <p14:creationId xmlns:p14="http://schemas.microsoft.com/office/powerpoint/2010/main" val="3402529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01DC14B-5B0E-4E60-A683-BB9B711F3676}"/>
              </a:ext>
            </a:extLst>
          </p:cNvPr>
          <p:cNvSpPr/>
          <p:nvPr/>
        </p:nvSpPr>
        <p:spPr>
          <a:xfrm>
            <a:off x="4872780" y="364875"/>
            <a:ext cx="24464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Premi di laurea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42109251-0A33-4FE9-AD3B-17B3962E72F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62201" y="888095"/>
            <a:ext cx="9501809" cy="59139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Premio Carlo Saetti</a:t>
            </a:r>
          </a:p>
          <a:p>
            <a:pPr marL="0" lvl="0" indent="0" algn="just">
              <a:buNone/>
            </a:pPr>
            <a:r>
              <a:rPr lang="it-IT" sz="2400" dirty="0"/>
              <a:t>Per mantenere vivo il ricordo di Carlo Saetti, OPOCRIN S.p.A. finanzia la terza edizione del Bando per </a:t>
            </a:r>
            <a:r>
              <a:rPr lang="it-IT" sz="2400" b="1" dirty="0"/>
              <a:t>quattro Premi di Laurea </a:t>
            </a:r>
            <a:r>
              <a:rPr lang="it-IT" sz="2400" dirty="0"/>
              <a:t>destinati a </a:t>
            </a:r>
            <a:r>
              <a:rPr lang="it-IT" sz="2400" b="1" dirty="0"/>
              <a:t>laureati in corso nell’</a:t>
            </a:r>
            <a:r>
              <a:rPr lang="it-IT" sz="2400" b="1" dirty="0" err="1"/>
              <a:t>a.a</a:t>
            </a:r>
            <a:r>
              <a:rPr lang="it-IT" sz="2400" b="1" dirty="0"/>
              <a:t>. 2025-26</a:t>
            </a:r>
            <a:r>
              <a:rPr lang="it-IT" sz="2400" dirty="0"/>
              <a:t> nei corsi di Laurea Magistrale a Ciclo Unico in Farmacia, Laurea Magistrale a Ciclo Unico in Chimica e Tecnologie Farmaceutiche, Laurea Triennale in Biotecnologie e Laurea Magistrale in Biotecnologie Mediche di UNIMORE.</a:t>
            </a:r>
          </a:p>
          <a:p>
            <a:pPr marL="0" lvl="0" indent="0" algn="just">
              <a:buNone/>
            </a:pPr>
            <a:br>
              <a:rPr lang="it-IT" sz="2400" dirty="0"/>
            </a:br>
            <a:r>
              <a:rPr lang="it-IT" sz="2400" b="1" dirty="0"/>
              <a:t>1 premio</a:t>
            </a:r>
            <a:r>
              <a:rPr lang="it-IT" sz="2400" dirty="0"/>
              <a:t> di 2.000,00 euro lordo Ateneo, destinato a laureati in corso nell’</a:t>
            </a:r>
            <a:r>
              <a:rPr lang="it-IT" sz="2400" dirty="0" err="1"/>
              <a:t>a.a</a:t>
            </a:r>
            <a:r>
              <a:rPr lang="it-IT" sz="2400" dirty="0"/>
              <a:t>. 2025-26 nel corso di </a:t>
            </a:r>
            <a:r>
              <a:rPr lang="it-IT" sz="2400" b="1" dirty="0"/>
              <a:t>Laurea Magistrale a Ciclo Unico in Farmacia </a:t>
            </a:r>
            <a:r>
              <a:rPr lang="it-IT" sz="2400" dirty="0"/>
              <a:t>(periodo 1° luglio 2026 - 30 aprile 2027), con una votazione finale non inferiore a 108/110.</a:t>
            </a:r>
            <a:endParaRPr lang="it-IT" sz="2400" b="1" dirty="0"/>
          </a:p>
          <a:p>
            <a:pPr marL="0" lvl="0" indent="0" algn="just">
              <a:buNone/>
            </a:pPr>
            <a:r>
              <a:rPr lang="it-IT" sz="2400" b="1" dirty="0"/>
              <a:t>Scadenza presentazione domande 14 maggio 2027.</a:t>
            </a:r>
            <a:r>
              <a:rPr lang="it-IT" sz="2400" dirty="0"/>
              <a:t> 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67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5392D54-585D-427F-B212-FC13E1B11708}"/>
              </a:ext>
            </a:extLst>
          </p:cNvPr>
          <p:cNvSpPr/>
          <p:nvPr/>
        </p:nvSpPr>
        <p:spPr>
          <a:xfrm>
            <a:off x="4872780" y="364875"/>
            <a:ext cx="24464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Premi di laurea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9D56C3CE-1391-47A8-9481-59A8B787685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62201" y="888095"/>
            <a:ext cx="9501809" cy="59139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it-IT" sz="2000" dirty="0"/>
              <a:t>Verranno valutate le tesi inerenti alle seguenti tematiche: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Sviluppo di metodi di analisi strumentali innovativi, applicabili in ambito farmaceutico, relativamente a: molecole complesse (polisaccaridi, proteine, lipidi, acidi nucleici), prodotti farmaceutici contenenti composti di origine biologica, naturale o sintetica - impurezze e contaminanti e/o prodotti di degradazione,  caratterizzazione strutturale di macromolecole di origine naturale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Applicazione di principi di statistica e analisi multivariata a tecniche analitiche finalizzate allo studio di principi attivi farmaceutici e/o loro formulazioni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Sviluppo di formulazioni farmaceutiche innovative e sistemi avanzati di veicolazione dei farmaci, con particolare riferimento a patologie oftalmiche, neurodegenerative e infiammatorie.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Valutazione in vitro e/o in vivo dei potenziali effetti </a:t>
            </a:r>
            <a:r>
              <a:rPr lang="it-IT" sz="2000" dirty="0" err="1"/>
              <a:t>neuroprotettivi</a:t>
            </a:r>
            <a:r>
              <a:rPr lang="it-IT" sz="2000" dirty="0"/>
              <a:t> di composti naturali e di sintesi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Modulazione dei processi cellulari e molecolari nelle patologie neurodegenerative per lo sviluppo di strategie terapeutiche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Studio dei meccanismi d’azione di nuove molecole a potenziale terapeutico mediante sviluppo di modelli e </a:t>
            </a:r>
            <a:r>
              <a:rPr lang="it-IT" sz="2000" dirty="0" err="1"/>
              <a:t>assay</a:t>
            </a:r>
            <a:r>
              <a:rPr lang="it-IT" sz="2000" dirty="0"/>
              <a:t> cellulari </a:t>
            </a:r>
          </a:p>
          <a:p>
            <a:pPr marL="457200" lvl="0" indent="-457200" algn="just">
              <a:buAutoNum type="arabicPeriod"/>
            </a:pPr>
            <a:r>
              <a:rPr lang="it-IT" sz="2000" dirty="0"/>
              <a:t>Studio dei meccanismi fisiopatologici, molecolari e funzionali alla base delle patologie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222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0C4CFD7A-BE8A-DF45-A7F0-D76FF5C9C0E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46036" y="718413"/>
            <a:ext cx="10508974" cy="429736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40000"/>
              </a:lnSpc>
            </a:pPr>
            <a:r>
              <a:rPr 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La prova finale assegna 15 CFU.</a:t>
            </a:r>
          </a:p>
          <a:p>
            <a:pPr algn="just">
              <a:lnSpc>
                <a:spcPct val="140000"/>
              </a:lnSpc>
            </a:pPr>
            <a:r>
              <a:rPr 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La tesi può essere compilativa o sperimentale. </a:t>
            </a:r>
            <a:r>
              <a:rPr lang="it-IT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la laurea abilitante chi sceglie una tesi sperimentale può utilizzare 6 CFU nell’ambito delle materie a scelta.</a:t>
            </a:r>
          </a:p>
          <a:p>
            <a:pPr algn="just">
              <a:lnSpc>
                <a:spcPct val="140000"/>
              </a:lnSpc>
            </a:pPr>
            <a:endParaRPr lang="it-I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it-I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it-I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it-I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it-I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  <a:spcBef>
                <a:spcPts val="2200"/>
              </a:spcBef>
            </a:pPr>
            <a:r>
              <a:rPr 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Non deve essere sovrapposta all’attività di tirocinio professionale (tirocinio + tesi = 9 mesi per tesi compilativa o 12 mesi per tesi sperimentale).</a:t>
            </a:r>
          </a:p>
          <a:p>
            <a:pPr algn="just">
              <a:lnSpc>
                <a:spcPct val="140000"/>
              </a:lnSpc>
            </a:pPr>
            <a:r>
              <a:rPr 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Può essere redatta in italiano o in inglese.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D003B96-4682-F647-BB8E-2F4EF800B7DE}"/>
              </a:ext>
            </a:extLst>
          </p:cNvPr>
          <p:cNvSpPr/>
          <p:nvPr/>
        </p:nvSpPr>
        <p:spPr>
          <a:xfrm>
            <a:off x="4105551" y="292799"/>
            <a:ext cx="3980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Da regolamento didattico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318E2EA-FF4B-C84F-99A4-0EB64FBCAC1D}"/>
              </a:ext>
            </a:extLst>
          </p:cNvPr>
          <p:cNvSpPr txBox="1">
            <a:spLocks/>
          </p:cNvSpPr>
          <p:nvPr/>
        </p:nvSpPr>
        <p:spPr>
          <a:xfrm>
            <a:off x="1090811" y="2077235"/>
            <a:ext cx="10010378" cy="28631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/>
              <a:buNone/>
            </a:pPr>
            <a:r>
              <a:rPr lang="it-IT" sz="1600" b="1" u="sng" dirty="0">
                <a:latin typeface="Calibri" panose="020F0502020204030204" pitchFamily="34" charset="0"/>
                <a:cs typeface="Calibri" panose="020F0502020204030204" pitchFamily="34" charset="0"/>
              </a:rPr>
              <a:t>Tesi compilativa</a:t>
            </a:r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Raccolta ed elaborazione critica di materiale bibliografico o di altri dati inerenti contenuti culturali e professionali del corso di laurea. </a:t>
            </a:r>
          </a:p>
          <a:p>
            <a:pPr algn="just"/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Durata: minimo 3 mesi</a:t>
            </a:r>
            <a:endParaRPr lang="it-IT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Font typeface="Arial"/>
              <a:buNone/>
            </a:pPr>
            <a:r>
              <a:rPr lang="it-IT" sz="1600" b="1" u="sng" dirty="0">
                <a:latin typeface="Calibri" panose="020F0502020204030204" pitchFamily="34" charset="0"/>
                <a:cs typeface="Calibri" panose="020F0502020204030204" pitchFamily="34" charset="0"/>
              </a:rPr>
              <a:t>Tesi sperimentale</a:t>
            </a:r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Attività sperimentale presso un laboratorio di ricerca in cui opera un docente del Dipartimento o di altre strutture pubbliche o private con le quali sia stata stipulata una convenzione. </a:t>
            </a:r>
          </a:p>
          <a:p>
            <a:pPr algn="just"/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E’ possibile svolgerla anche all’estero.</a:t>
            </a:r>
          </a:p>
          <a:p>
            <a:pPr algn="just"/>
            <a:r>
              <a:rPr lang="it-IT" sz="1600" dirty="0">
                <a:latin typeface="Calibri" panose="020F0502020204030204" pitchFamily="34" charset="0"/>
                <a:cs typeface="Calibri" panose="020F0502020204030204" pitchFamily="34" charset="0"/>
              </a:rPr>
              <a:t>Durata: minimo 6 mesi</a:t>
            </a:r>
          </a:p>
          <a:p>
            <a:pPr marL="0" indent="0" algn="just">
              <a:buFont typeface="Arial"/>
              <a:buNone/>
            </a:pPr>
            <a:r>
              <a:rPr lang="it-IT" sz="1400" dirty="0">
                <a:latin typeface="Comic Sans MS" panose="030F0902030302020204" pitchFamily="66" charset="0"/>
              </a:rPr>
              <a:t> 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0EDB534-2482-439B-AF52-D531A915449A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14" name="Immagine 7" descr="unimore.png">
              <a:extLst>
                <a:ext uri="{FF2B5EF4-FFF2-40B4-BE49-F238E27FC236}">
                  <a16:creationId xmlns:a16="http://schemas.microsoft.com/office/drawing/2014/main" id="{C3B40051-D60D-49B0-A3A9-57C696660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0D2CFFEE-7321-49ED-A5F8-7821BB1AF916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5699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9E0E63D-8CCE-3742-B18C-467B741682B1}"/>
              </a:ext>
            </a:extLst>
          </p:cNvPr>
          <p:cNvSpPr/>
          <p:nvPr/>
        </p:nvSpPr>
        <p:spPr>
          <a:xfrm>
            <a:off x="1583258" y="348132"/>
            <a:ext cx="9025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per entrare in tesi – Laurea magistrale abilitante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041DA9D-E3D4-364C-B0F5-52424D7B76D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66509" y="991925"/>
            <a:ext cx="9658982" cy="51845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buNone/>
            </a:pPr>
            <a:r>
              <a:rPr lang="it-IT" sz="2200" b="1" dirty="0"/>
              <a:t>Quando lo studente ha acquisito 190 CFU r</a:t>
            </a:r>
            <a:r>
              <a:rPr lang="it-IT" sz="2200" dirty="0"/>
              <a:t>elativi alle attività formative di base caratterizzanti e affini</a:t>
            </a:r>
          </a:p>
          <a:p>
            <a:pPr algn="just">
              <a:lnSpc>
                <a:spcPct val="110000"/>
              </a:lnSpc>
            </a:pPr>
            <a:endParaRPr lang="it-IT" sz="2200" dirty="0"/>
          </a:p>
          <a:p>
            <a:pPr marL="0" indent="0" algn="just">
              <a:lnSpc>
                <a:spcPct val="110000"/>
              </a:lnSpc>
              <a:buFont typeface="Arial"/>
              <a:buNone/>
            </a:pPr>
            <a:endParaRPr lang="it-IT" sz="22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it-IT" sz="2200" dirty="0"/>
              <a:t>può consultare le proposte di tesi presenti sul sito del </a:t>
            </a:r>
            <a:r>
              <a:rPr lang="it-IT" sz="2200" dirty="0" err="1"/>
              <a:t>CdS</a:t>
            </a:r>
            <a:r>
              <a:rPr lang="it-IT" sz="2200" dirty="0"/>
              <a:t> </a:t>
            </a:r>
            <a:r>
              <a:rPr lang="it-IT" sz="2000" u="sng" dirty="0">
                <a:solidFill>
                  <a:srgbClr val="0070C0"/>
                </a:solidFill>
              </a:rPr>
              <a:t>https://www.dsv.unimore.it/it/node/373</a:t>
            </a:r>
            <a:endParaRPr lang="it-IT" sz="2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it-IT" sz="2200" dirty="0"/>
              <a:t>e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it-IT" sz="2200" dirty="0"/>
              <a:t>prendere contatto con il docente scelto per valutare la sua disponibilità e concordare l’argomento di tesi.</a:t>
            </a:r>
          </a:p>
          <a:p>
            <a:pPr marL="0" indent="0" algn="just">
              <a:lnSpc>
                <a:spcPct val="110000"/>
              </a:lnSpc>
              <a:buFont typeface="Arial"/>
              <a:buNone/>
            </a:pPr>
            <a:r>
              <a:rPr lang="it-IT" sz="2200" dirty="0"/>
              <a:t>Il docente scelto di norma è un docente del CdS ma può essere anche un docente del Dipartimento o dell’Ateneo. </a:t>
            </a:r>
          </a:p>
        </p:txBody>
      </p:sp>
      <p:sp>
        <p:nvSpPr>
          <p:cNvPr id="8" name="Freccia in giù 2">
            <a:extLst>
              <a:ext uri="{FF2B5EF4-FFF2-40B4-BE49-F238E27FC236}">
                <a16:creationId xmlns:a16="http://schemas.microsoft.com/office/drawing/2014/main" id="{6F41B1E1-D872-AA4D-93F1-242F006125EC}"/>
              </a:ext>
            </a:extLst>
          </p:cNvPr>
          <p:cNvSpPr/>
          <p:nvPr/>
        </p:nvSpPr>
        <p:spPr>
          <a:xfrm>
            <a:off x="5843970" y="1852119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8271EBB4-0791-4AC3-8936-91C1326692DB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10" name="Immagine 7" descr="unimore.png">
              <a:extLst>
                <a:ext uri="{FF2B5EF4-FFF2-40B4-BE49-F238E27FC236}">
                  <a16:creationId xmlns:a16="http://schemas.microsoft.com/office/drawing/2014/main" id="{C83DA3FB-9316-4B45-BEB9-596DBB6BA8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BBF0AA4A-5128-4667-9884-6A613F13E008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9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9E0E63D-8CCE-3742-B18C-467B741682B1}"/>
              </a:ext>
            </a:extLst>
          </p:cNvPr>
          <p:cNvSpPr/>
          <p:nvPr/>
        </p:nvSpPr>
        <p:spPr>
          <a:xfrm>
            <a:off x="4105550" y="364875"/>
            <a:ext cx="3980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Da regolamento didattico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F17DAF01-C013-0649-8C19-76EF96C8841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45095" y="1226179"/>
            <a:ext cx="9501809" cy="59139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Lo studente porta al docente relatore:</a:t>
            </a:r>
          </a:p>
          <a:p>
            <a:pPr>
              <a:buFontTx/>
              <a:buChar char="-"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fotocopia del libretto personale</a:t>
            </a:r>
          </a:p>
          <a:p>
            <a:pPr>
              <a:buFontTx/>
              <a:buChar char="-"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domanda di tesi (scaricabile dal sito)</a:t>
            </a:r>
          </a:p>
          <a:p>
            <a:pPr>
              <a:buFontTx/>
              <a:buChar char="-"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consenso per mailing list/intervista ad un anno dalla laurea (scaricabile dal sito)</a:t>
            </a:r>
          </a:p>
          <a:p>
            <a:pPr marL="0" indent="0">
              <a:buFont typeface="Arial"/>
              <a:buNone/>
            </a:pPr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Font typeface="Arial"/>
              <a:buNone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Il docente firma la «domanda di tesi» e inserisce la data di inizio tesi. Lo studente scrive una e-mail a:</a:t>
            </a:r>
          </a:p>
          <a:p>
            <a:pPr marL="0" indent="0">
              <a:buFont typeface="Arial"/>
              <a:buNone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tesi.farmacia@unimore.it</a:t>
            </a:r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/>
              <a:buNone/>
            </a:pP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inviando tutto il materiale sopra indicato.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E8058832-13C2-4F36-AF9F-8F886A36705F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7" name="Immagine 7" descr="unimore.png">
              <a:extLst>
                <a:ext uri="{FF2B5EF4-FFF2-40B4-BE49-F238E27FC236}">
                  <a16:creationId xmlns:a16="http://schemas.microsoft.com/office/drawing/2014/main" id="{0D9B9798-2623-4418-AA09-7D567A5F12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16BDC117-7363-49E8-A683-9867C4C58348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027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F448E852-114F-EB49-B50F-365378FC3357}"/>
              </a:ext>
            </a:extLst>
          </p:cNvPr>
          <p:cNvSpPr/>
          <p:nvPr/>
        </p:nvSpPr>
        <p:spPr>
          <a:xfrm>
            <a:off x="1404012" y="1414930"/>
            <a:ext cx="9383975" cy="359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 prevista la possibilità di svolgere </a:t>
            </a:r>
            <a:r>
              <a:rPr lang="it-IT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periodo all’estero </a:t>
            </a: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sz="2200" b="1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progetto Erasmus</a:t>
            </a: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 </a:t>
            </a:r>
            <a:r>
              <a:rPr lang="it-IT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aziende del settore</a:t>
            </a: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La valutazione dell’attività svolta all’estero o in azienda verrà fatta contestualmente alla valutazione della prova finale. Nel caso in cui lo studente ne faccia esplicita richiesta al Presidente del </a:t>
            </a:r>
            <a:r>
              <a:rPr lang="it-IT" sz="2200" dirty="0" err="1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CdS</a:t>
            </a: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prova finale può essere sostenuta in lingua straniera, preventivamente concordata con il Presidente del </a:t>
            </a:r>
            <a:r>
              <a:rPr lang="it-IT" sz="2200" dirty="0" err="1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CdS</a:t>
            </a:r>
            <a:r>
              <a:rPr lang="it-IT" sz="2200" dirty="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In questo caso deve essere predisposto anche un riassunto esteso del lavoro/dell'attività svolto/a in lingua italiana. </a:t>
            </a:r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EE892C6-DD8F-FD40-8545-42A407EFF67F}"/>
              </a:ext>
            </a:extLst>
          </p:cNvPr>
          <p:cNvSpPr/>
          <p:nvPr/>
        </p:nvSpPr>
        <p:spPr>
          <a:xfrm>
            <a:off x="4032400" y="625359"/>
            <a:ext cx="3980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Da regolamento didattico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38BCE6DA-7B42-43D3-B89F-CE7EE132DBBD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7" name="Immagine 7" descr="unimore.png">
              <a:extLst>
                <a:ext uri="{FF2B5EF4-FFF2-40B4-BE49-F238E27FC236}">
                  <a16:creationId xmlns:a16="http://schemas.microsoft.com/office/drawing/2014/main" id="{778E02AD-2A67-45E9-9219-AC1274D38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2B623504-1494-404F-BA7A-6D62F5094CFF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063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2600C5A-2E0E-42E0-B167-4520394FC63B}"/>
              </a:ext>
            </a:extLst>
          </p:cNvPr>
          <p:cNvSpPr txBox="1"/>
          <p:nvPr/>
        </p:nvSpPr>
        <p:spPr>
          <a:xfrm>
            <a:off x="3119215" y="5507951"/>
            <a:ext cx="59176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B7DB24B9-8845-4B06-AE4A-EAF9C5D8DE5F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12" name="Immagine 7" descr="unimore.png">
              <a:extLst>
                <a:ext uri="{FF2B5EF4-FFF2-40B4-BE49-F238E27FC236}">
                  <a16:creationId xmlns:a16="http://schemas.microsoft.com/office/drawing/2014/main" id="{78B0EE74-7DB9-4410-9D88-3F3C795F17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9D8336B9-ADC3-4338-B8D3-CCD4173DF941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  <p:pic>
        <p:nvPicPr>
          <p:cNvPr id="7" name="Immagine 6">
            <a:extLst>
              <a:ext uri="{FF2B5EF4-FFF2-40B4-BE49-F238E27FC236}">
                <a16:creationId xmlns:a16="http://schemas.microsoft.com/office/drawing/2014/main" id="{8F6C269E-CF7A-44C1-B558-B8916006A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1076" y="407987"/>
            <a:ext cx="4269844" cy="577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98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o 5">
            <a:extLst>
              <a:ext uri="{FF2B5EF4-FFF2-40B4-BE49-F238E27FC236}">
                <a16:creationId xmlns:a16="http://schemas.microsoft.com/office/drawing/2014/main" id="{A889BD28-F6B9-4FAD-ADB6-7C75B82F65F1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7" name="Immagine 7" descr="unimore.png">
              <a:extLst>
                <a:ext uri="{FF2B5EF4-FFF2-40B4-BE49-F238E27FC236}">
                  <a16:creationId xmlns:a16="http://schemas.microsoft.com/office/drawing/2014/main" id="{E1E199DC-D391-41C0-8515-F88B79E86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29CFB706-F241-47D9-AD72-9D67B62C2DE0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  <p:pic>
        <p:nvPicPr>
          <p:cNvPr id="4" name="Immagine 3">
            <a:extLst>
              <a:ext uri="{FF2B5EF4-FFF2-40B4-BE49-F238E27FC236}">
                <a16:creationId xmlns:a16="http://schemas.microsoft.com/office/drawing/2014/main" id="{42DAC3A4-D30C-4AAD-8A9E-4D60B60802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026"/>
          <a:stretch/>
        </p:blipFill>
        <p:spPr>
          <a:xfrm>
            <a:off x="3764951" y="3982527"/>
            <a:ext cx="4704762" cy="1725608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F4D46980-F6B2-41DB-99A2-DA18C7B3EB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2094" y="715764"/>
            <a:ext cx="4647619" cy="32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81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>
            <a:extLst>
              <a:ext uri="{FF2B5EF4-FFF2-40B4-BE49-F238E27FC236}">
                <a16:creationId xmlns:a16="http://schemas.microsoft.com/office/drawing/2014/main" id="{851EA292-51B4-45FE-9D48-CAB7B72F1E3D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4" name="Immagine 7" descr="unimore.png">
              <a:extLst>
                <a:ext uri="{FF2B5EF4-FFF2-40B4-BE49-F238E27FC236}">
                  <a16:creationId xmlns:a16="http://schemas.microsoft.com/office/drawing/2014/main" id="{4620752B-6AFF-4C82-B823-B37FC1BF9C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180F47DA-3115-4C4B-B1E1-319BC61AD45F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  <p:pic>
        <p:nvPicPr>
          <p:cNvPr id="10" name="Immagine 9">
            <a:extLst>
              <a:ext uri="{FF2B5EF4-FFF2-40B4-BE49-F238E27FC236}">
                <a16:creationId xmlns:a16="http://schemas.microsoft.com/office/drawing/2014/main" id="{6A1E4B5A-2F33-41AE-9391-958457DD0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762" y="550252"/>
            <a:ext cx="4790476" cy="5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656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05028C86-5EC9-4CA0-A739-935A96F0B1E7}"/>
              </a:ext>
            </a:extLst>
          </p:cNvPr>
          <p:cNvGrpSpPr/>
          <p:nvPr/>
        </p:nvGrpSpPr>
        <p:grpSpPr>
          <a:xfrm>
            <a:off x="3393183" y="6142236"/>
            <a:ext cx="5448300" cy="483989"/>
            <a:chOff x="3393183" y="6142236"/>
            <a:chExt cx="5448300" cy="483989"/>
          </a:xfrm>
        </p:grpSpPr>
        <p:pic>
          <p:nvPicPr>
            <p:cNvPr id="3" name="Immagine 7" descr="unimore.png">
              <a:extLst>
                <a:ext uri="{FF2B5EF4-FFF2-40B4-BE49-F238E27FC236}">
                  <a16:creationId xmlns:a16="http://schemas.microsoft.com/office/drawing/2014/main" id="{0C04A704-9EFF-4CFA-844A-5C5BC8E3E9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480" y="6450013"/>
              <a:ext cx="935037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E8B3A7BD-1A89-4AC1-BEF0-4E85EE99F5E6}"/>
                </a:ext>
              </a:extLst>
            </p:cNvPr>
            <p:cNvSpPr txBox="1"/>
            <p:nvPr/>
          </p:nvSpPr>
          <p:spPr>
            <a:xfrm>
              <a:off x="3393183" y="6142236"/>
              <a:ext cx="544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/>
                <a:t>Corso di laurea magistrale a ciclo unico in FARMACIA</a:t>
              </a:r>
            </a:p>
          </p:txBody>
        </p:sp>
      </p:grpSp>
      <p:pic>
        <p:nvPicPr>
          <p:cNvPr id="5" name="Immagine 4">
            <a:extLst>
              <a:ext uri="{FF2B5EF4-FFF2-40B4-BE49-F238E27FC236}">
                <a16:creationId xmlns:a16="http://schemas.microsoft.com/office/drawing/2014/main" id="{9B16E83D-93FF-4F8F-94A9-DAF43619C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950" y="400428"/>
            <a:ext cx="4638095" cy="302857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2F411E3-64F4-4F4B-9AF5-25AFAEE731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7991" y="3404150"/>
            <a:ext cx="4704762" cy="30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9051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6094</TotalTime>
  <Words>983</Words>
  <Application>Microsoft Office PowerPoint</Application>
  <PresentationFormat>Widescreen</PresentationFormat>
  <Paragraphs>71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Calibri </vt:lpstr>
      <vt:lpstr>Calibri Light</vt:lpstr>
      <vt:lpstr>Comic Sans MS</vt:lpstr>
      <vt:lpstr>Helvetica Neue</vt:lpstr>
      <vt:lpstr>Tema di Office</vt:lpstr>
      <vt:lpstr>PRESENTAZIONE MODALITA’ DI INGRESSO IN TESI  E PROPOSTA ARGOMENTI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Federica PELLATI</cp:lastModifiedBy>
  <cp:revision>73</cp:revision>
  <dcterms:created xsi:type="dcterms:W3CDTF">2021-02-23T14:59:13Z</dcterms:created>
  <dcterms:modified xsi:type="dcterms:W3CDTF">2026-05-18T14:44:36Z</dcterms:modified>
</cp:coreProperties>
</file>