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9" r:id="rId2"/>
    <p:sldId id="294" r:id="rId3"/>
    <p:sldId id="308" r:id="rId4"/>
    <p:sldId id="314" r:id="rId5"/>
    <p:sldId id="315" r:id="rId6"/>
    <p:sldId id="316" r:id="rId7"/>
    <p:sldId id="304" r:id="rId8"/>
    <p:sldId id="307" r:id="rId9"/>
  </p:sldIdLst>
  <p:sldSz cx="9144000" cy="6858000" type="screen4x3"/>
  <p:notesSz cx="6669088" cy="9926638"/>
  <p:defaultTextStyle>
    <a:defPPr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779CC93D-E52E-4D84-901B-11D7331DD495}">
          <p14:sldIdLst>
            <p14:sldId id="259"/>
            <p14:sldId id="294"/>
          </p14:sldIdLst>
        </p14:section>
        <p14:section name="Panoramica e obiettivi" id="{ABA716BF-3A5C-4ADB-94C9-CFEF84EBA240}">
          <p14:sldIdLst>
            <p14:sldId id="308"/>
            <p14:sldId id="314"/>
            <p14:sldId id="315"/>
            <p14:sldId id="316"/>
            <p14:sldId id="304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e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FCB8"/>
    <a:srgbClr val="009ED6"/>
    <a:srgbClr val="FF6600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3" autoAdjust="0"/>
    <p:restoredTop sz="96405" autoAdjust="0"/>
  </p:normalViewPr>
  <p:slideViewPr>
    <p:cSldViewPr>
      <p:cViewPr varScale="1">
        <p:scale>
          <a:sx n="143" d="100"/>
          <a:sy n="143" d="100"/>
        </p:scale>
        <p:origin x="1832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it-IT"/>
        </a:p>
      </dgm:t>
    </dgm:pt>
    <dgm:pt modelId="{74EE5CD8-078F-4590-BF9C-A341A294A016}">
      <dgm:prSet phldrT="[Text]" custT="1"/>
      <dgm:spPr>
        <a:gradFill rotWithShape="0">
          <a:gsLst>
            <a:gs pos="0">
              <a:srgbClr val="FFC000"/>
            </a:gs>
            <a:gs pos="95000">
              <a:schemeClr val="accent6">
                <a:lumMod val="75000"/>
              </a:schemeClr>
            </a:gs>
          </a:gsLst>
        </a:gradFill>
      </dgm:spPr>
      <dgm:t>
        <a:bodyPr/>
        <a:lstStyle/>
        <a:p>
          <a:r>
            <a:rPr lang="it-IT" sz="4400" dirty="0"/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it-IT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it-IT" sz="3200"/>
        </a:p>
      </dgm:t>
    </dgm:pt>
    <dgm:pt modelId="{AA046201-5C4D-445E-BF0B-5C6D2B0A1945}">
      <dgm:prSet phldrT="[Text]" custT="1"/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100000">
              <a:srgbClr val="7030A0"/>
            </a:gs>
          </a:gsLst>
        </a:gradFill>
      </dgm:spPr>
      <dgm:t>
        <a:bodyPr/>
        <a:lstStyle/>
        <a:p>
          <a:r>
            <a:rPr lang="it-IT" sz="4400" dirty="0"/>
            <a:t>2 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it-IT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it-IT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Procedura richiesta tesi</a:t>
          </a: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it-IT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it-IT" sz="3200"/>
        </a:p>
      </dgm:t>
    </dgm:pt>
    <dgm:pt modelId="{19950490-2434-4C05-A4B1-0D0DD683BD95}">
      <dgm:prSet phldrT="[Text]" custT="1"/>
      <dgm:spPr/>
      <dgm:t>
        <a:bodyPr/>
        <a:lstStyle/>
        <a:p>
          <a:r>
            <a: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Tesi in azienda</a:t>
          </a:r>
        </a:p>
      </dgm:t>
    </dgm:pt>
    <dgm:pt modelId="{27538389-4B07-4ED3-A0A7-94787C61E347}" type="parTrans" cxnId="{0F9C9462-B35C-4197-A8F8-3C127340F1C0}">
      <dgm:prSet/>
      <dgm:spPr/>
      <dgm:t>
        <a:bodyPr/>
        <a:lstStyle/>
        <a:p>
          <a:endParaRPr lang="it-IT"/>
        </a:p>
      </dgm:t>
    </dgm:pt>
    <dgm:pt modelId="{77C984A1-634C-486C-BEA6-E42251CEAB6D}" type="sibTrans" cxnId="{0F9C9462-B35C-4197-A8F8-3C127340F1C0}">
      <dgm:prSet/>
      <dgm:spPr/>
      <dgm:t>
        <a:bodyPr/>
        <a:lstStyle/>
        <a:p>
          <a:endParaRPr lang="it-IT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</dgm:pt>
    <dgm:pt modelId="{C4407577-18A2-46E0-8805-2838042EB67A}" type="pres">
      <dgm:prSet presAssocID="{74EE5CD8-078F-4590-BF9C-A341A294A016}" presName="linNode" presStyleCnt="0"/>
      <dgm:spPr/>
    </dgm:pt>
    <dgm:pt modelId="{7E429971-BC57-430F-BB25-C0574E5E39E3}" type="pres">
      <dgm:prSet presAssocID="{74EE5CD8-078F-4590-BF9C-A341A294A016}" presName="parentText" presStyleLbl="node1" presStyleIdx="0" presStyleCnt="2" custScaleY="21534" custLinFactNeighborX="326" custLinFactNeighborY="-1140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D54B1729-BC98-42C1-9C6C-D65DCBA4358F}" type="pres">
      <dgm:prSet presAssocID="{74EE5CD8-078F-4590-BF9C-A341A294A016}" presName="descendantText" presStyleLbl="alignAccFollowNode1" presStyleIdx="0" presStyleCnt="2" custScaleX="259632" custScaleY="21789" custLinFactNeighborX="-783" custLinFactNeighborY="-2325">
        <dgm:presLayoutVars>
          <dgm:bulletEnabled val="1"/>
        </dgm:presLayoutVars>
      </dgm:prSet>
      <dgm:spPr>
        <a:prstGeom prst="rect">
          <a:avLst/>
        </a:prstGeom>
      </dgm:spPr>
    </dgm:pt>
    <dgm:pt modelId="{AB8574CC-D4F2-4555-AEE3-F4EE58B11D03}" type="pres">
      <dgm:prSet presAssocID="{CF9FB981-E6ED-4440-AC98-4E4E2ABA2C55}" presName="sp" presStyleCnt="0"/>
      <dgm:spPr/>
    </dgm:pt>
    <dgm:pt modelId="{85B8F607-FDD8-476A-ADBE-E1250824F294}" type="pres">
      <dgm:prSet presAssocID="{AA046201-5C4D-445E-BF0B-5C6D2B0A1945}" presName="linNode" presStyleCnt="0"/>
      <dgm:spPr/>
    </dgm:pt>
    <dgm:pt modelId="{C04276DC-EE64-470A-B8BC-09067B8045FA}" type="pres">
      <dgm:prSet presAssocID="{AA046201-5C4D-445E-BF0B-5C6D2B0A1945}" presName="parentText" presStyleLbl="node1" presStyleIdx="1" presStyleCnt="2" custScaleY="22487" custLinFactNeighborX="326" custLinFactNeighborY="5622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B37A5355-225B-4C6F-AED7-6C620F99EECC}" type="pres">
      <dgm:prSet presAssocID="{AA046201-5C4D-445E-BF0B-5C6D2B0A1945}" presName="descendantText" presStyleLbl="alignAccFollowNode1" presStyleIdx="1" presStyleCnt="2" custScaleX="259632" custScaleY="25902" custLinFactNeighborX="-783" custLinFactNeighborY="7589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2F5C8931-2CD2-42B5-A5D3-27EA1A3D54D9}" type="presOf" srcId="{F6FEADD9-F67D-41F5-BA4C-3C84956E7F46}" destId="{AAE7A1E6-6847-453D-B55B-8A82BF138C1D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0F9C9462-B35C-4197-A8F8-3C127340F1C0}" srcId="{AA046201-5C4D-445E-BF0B-5C6D2B0A1945}" destId="{19950490-2434-4C05-A4B1-0D0DD683BD95}" srcOrd="0" destOrd="0" parTransId="{27538389-4B07-4ED3-A0A7-94787C61E347}" sibTransId="{77C984A1-634C-486C-BEA6-E42251CEAB6D}"/>
    <dgm:cxn modelId="{3DB5BE79-08EE-4046-BEDE-A93771B767A3}" type="presOf" srcId="{19950490-2434-4C05-A4B1-0D0DD683BD95}" destId="{B37A5355-225B-4C6F-AED7-6C620F99EECC}" srcOrd="0" destOrd="0" presId="urn:microsoft.com/office/officeart/2005/8/layout/vList5"/>
    <dgm:cxn modelId="{E00DB482-1869-4528-B19C-0CFE6DCEEEE9}" type="presOf" srcId="{74EE5CD8-078F-4590-BF9C-A341A294A016}" destId="{7E429971-BC57-430F-BB25-C0574E5E39E3}" srcOrd="0" destOrd="0" presId="urn:microsoft.com/office/officeart/2005/8/layout/vList5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203D15F6-0211-437D-ABBF-6C069641846D}" type="presOf" srcId="{AA046201-5C4D-445E-BF0B-5C6D2B0A1945}" destId="{C04276DC-EE64-470A-B8BC-09067B8045FA}" srcOrd="0" destOrd="0" presId="urn:microsoft.com/office/officeart/2005/8/layout/vList5"/>
    <dgm:cxn modelId="{5A12F9F6-760A-4BC7-98CA-A84C25310226}" type="presOf" srcId="{1E4D3931-0DBD-4211-A24A-6AF364284B1E}" destId="{D54B1729-BC98-42C1-9C6C-D65DCBA4358F}" srcOrd="0" destOrd="0" presId="urn:microsoft.com/office/officeart/2005/8/layout/vList5"/>
    <dgm:cxn modelId="{B3D7C104-E05E-4A45-827F-6BD8B3FF3583}" type="presParOf" srcId="{AAE7A1E6-6847-453D-B55B-8A82BF138C1D}" destId="{C4407577-18A2-46E0-8805-2838042EB67A}" srcOrd="0" destOrd="0" presId="urn:microsoft.com/office/officeart/2005/8/layout/vList5"/>
    <dgm:cxn modelId="{6E86AE76-C13D-431D-BB5D-80D5015508F3}" type="presParOf" srcId="{C4407577-18A2-46E0-8805-2838042EB67A}" destId="{7E429971-BC57-430F-BB25-C0574E5E39E3}" srcOrd="0" destOrd="0" presId="urn:microsoft.com/office/officeart/2005/8/layout/vList5"/>
    <dgm:cxn modelId="{F4CB1EDC-7E64-44B2-B6A0-12D60EE8D9F4}" type="presParOf" srcId="{C4407577-18A2-46E0-8805-2838042EB67A}" destId="{D54B1729-BC98-42C1-9C6C-D65DCBA4358F}" srcOrd="1" destOrd="0" presId="urn:microsoft.com/office/officeart/2005/8/layout/vList5"/>
    <dgm:cxn modelId="{B0B0A19B-E074-483B-B945-7146D6D70762}" type="presParOf" srcId="{AAE7A1E6-6847-453D-B55B-8A82BF138C1D}" destId="{AB8574CC-D4F2-4555-AEE3-F4EE58B11D03}" srcOrd="1" destOrd="0" presId="urn:microsoft.com/office/officeart/2005/8/layout/vList5"/>
    <dgm:cxn modelId="{1003911C-4A44-484F-9889-EFBE70F522B9}" type="presParOf" srcId="{AAE7A1E6-6847-453D-B55B-8A82BF138C1D}" destId="{85B8F607-FDD8-476A-ADBE-E1250824F294}" srcOrd="2" destOrd="0" presId="urn:microsoft.com/office/officeart/2005/8/layout/vList5"/>
    <dgm:cxn modelId="{7CEBF8D0-B252-40F7-A931-F1A511E1015F}" type="presParOf" srcId="{85B8F607-FDD8-476A-ADBE-E1250824F294}" destId="{C04276DC-EE64-470A-B8BC-09067B8045FA}" srcOrd="0" destOrd="0" presId="urn:microsoft.com/office/officeart/2005/8/layout/vList5"/>
    <dgm:cxn modelId="{A61A26C4-16C3-4884-8FC6-EC0F922A127C}" type="presParOf" srcId="{85B8F607-FDD8-476A-ADBE-E1250824F294}" destId="{B37A5355-225B-4C6F-AED7-6C620F99EE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383007" y="-834152"/>
          <a:ext cx="943365" cy="53913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Procedura richiesta tesi</a:t>
          </a:r>
        </a:p>
      </dsp:txBody>
      <dsp:txXfrm rot="-5400000">
        <a:off x="1159021" y="1389834"/>
        <a:ext cx="5391338" cy="943365"/>
      </dsp:txXfrm>
    </dsp:sp>
    <dsp:sp modelId="{7E429971-BC57-430F-BB25-C0574E5E39E3}">
      <dsp:nvSpPr>
        <dsp:cNvPr id="0" name=""/>
        <dsp:cNvSpPr/>
      </dsp:nvSpPr>
      <dsp:spPr>
        <a:xfrm>
          <a:off x="6887" y="1317779"/>
          <a:ext cx="1168048" cy="1165406"/>
        </a:xfrm>
        <a:prstGeom prst="roundRect">
          <a:avLst/>
        </a:prstGeom>
        <a:gradFill rotWithShape="0">
          <a:gsLst>
            <a:gs pos="0">
              <a:srgbClr val="FFC000"/>
            </a:gs>
            <a:gs pos="95000">
              <a:schemeClr val="accent6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400" kern="1200" dirty="0"/>
            <a:t>1</a:t>
          </a:r>
        </a:p>
      </dsp:txBody>
      <dsp:txXfrm>
        <a:off x="63777" y="1374669"/>
        <a:ext cx="1054268" cy="1051626"/>
      </dsp:txXfrm>
    </dsp:sp>
    <dsp:sp modelId="{B37A5355-225B-4C6F-AED7-6C620F99EECC}">
      <dsp:nvSpPr>
        <dsp:cNvPr id="0" name=""/>
        <dsp:cNvSpPr/>
      </dsp:nvSpPr>
      <dsp:spPr>
        <a:xfrm rot="5400000">
          <a:off x="3293970" y="1056869"/>
          <a:ext cx="1121439" cy="53913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Tesi in azienda</a:t>
          </a:r>
        </a:p>
      </dsp:txBody>
      <dsp:txXfrm rot="-5400000">
        <a:off x="1159021" y="3191818"/>
        <a:ext cx="5391338" cy="1121439"/>
      </dsp:txXfrm>
    </dsp:sp>
    <dsp:sp modelId="{C04276DC-EE64-470A-B8BC-09067B8045FA}">
      <dsp:nvSpPr>
        <dsp:cNvPr id="0" name=""/>
        <dsp:cNvSpPr/>
      </dsp:nvSpPr>
      <dsp:spPr>
        <a:xfrm>
          <a:off x="6887" y="3119737"/>
          <a:ext cx="1168048" cy="1216982"/>
        </a:xfrm>
        <a:prstGeom prst="roundRect">
          <a:avLst/>
        </a:prstGeom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100000">
              <a:srgbClr val="7030A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400" kern="1200" dirty="0"/>
            <a:t>2 </a:t>
          </a:r>
        </a:p>
      </dsp:txBody>
      <dsp:txXfrm>
        <a:off x="63906" y="3176756"/>
        <a:ext cx="1054010" cy="1102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t-IT" sz="1200"/>
            </a:lvl1pPr>
          </a:lstStyle>
          <a:p>
            <a:fld id="{D83FDC75-7F73-4A4A-A77C-09AADF00E0EA}" type="datetimeFigureOut">
              <a:rPr lang="it-IT" smtClean="0"/>
              <a:pPr/>
              <a:t>28/05/26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t-IT" sz="1200"/>
            </a:lvl1pPr>
          </a:lstStyle>
          <a:p>
            <a:fld id="{459226BF-1F13-42D3-80DC-373E7ADD1EB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050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t-IT"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t-IT" sz="1200"/>
            </a:lvl1pPr>
          </a:lstStyle>
          <a:p>
            <a:fld id="{48AEF76B-3757-4A0B-AF93-28494465C1DD}" type="datetimeFigureOut">
              <a:pPr/>
              <a:t>28/05/26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t-IT"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t-IT" sz="1200"/>
            </a:lvl1pPr>
          </a:lstStyle>
          <a:p>
            <a:fld id="{75693FD4-8F83-4EF7-AC3F-0DC0388986B0}" type="slidenum"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854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it-IT"/>
            </a:pPr>
            <a:r>
              <a:rPr lang="it-IT" sz="1200" dirty="0"/>
              <a:t>Questa è un'altra opzione</a:t>
            </a:r>
            <a:r>
              <a:rPr lang="it-IT" sz="1200" baseline="0" dirty="0"/>
              <a:t> per creare una diapositiva introduttiva.</a:t>
            </a:r>
            <a:endParaRPr lang="it-IT" sz="1200" dirty="0"/>
          </a:p>
          <a:p>
            <a:pPr marL="228600" indent="-228600">
              <a:buFont typeface="+mj-lt"/>
              <a:buNone/>
            </a:pPr>
            <a:endParaRPr lang="it-IT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347663" y="546100"/>
            <a:ext cx="3411537" cy="2560638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2409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765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132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2446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it-IT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it-IT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it-IT"/>
              <a:t>Fare clic per modificare lo stile del sottotitolo dello schema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it-IT" sz="2000" baseline="0"/>
            </a:lvl1pPr>
          </a:lstStyle>
          <a:p>
            <a:r>
              <a:rPr kumimoji="0" lang="it-IT"/>
              <a:t>Logo aziendale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s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it-IT"/>
              <a:t>20 Maggio 2024</a:t>
            </a:r>
            <a:endParaRPr kumimoji="0"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it-IT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it-IT" sz="1800"/>
            </a:lvl1pPr>
          </a:lstStyle>
          <a:p>
            <a:r>
              <a:rPr kumimoji="0" lang="it-IT"/>
              <a:t>Logo aziendale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it-IT"/>
            </a:lvl1pPr>
          </a:lstStyle>
          <a:p>
            <a:r>
              <a:rPr kumimoji="0" lang="it-IT"/>
              <a:t>Fare clic per modificare lo stile del titolo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it-IT" sz="3200">
                <a:latin typeface="+mn-lt"/>
              </a:defRPr>
            </a:lvl1pPr>
            <a:lvl2pPr eaLnBrk="1" latinLnBrk="0" hangingPunct="1">
              <a:defRPr kumimoji="0" lang="it-IT" sz="2800">
                <a:latin typeface="+mn-lt"/>
              </a:defRPr>
            </a:lvl2pPr>
            <a:lvl3pPr eaLnBrk="1" latinLnBrk="0" hangingPunct="1">
              <a:defRPr kumimoji="0" lang="it-IT" sz="2400">
                <a:latin typeface="+mn-lt"/>
              </a:defRPr>
            </a:lvl3pPr>
            <a:lvl4pPr eaLnBrk="1" latinLnBrk="0" hangingPunct="1">
              <a:defRPr kumimoji="0" lang="it-IT" sz="2400">
                <a:latin typeface="+mn-lt"/>
              </a:defRPr>
            </a:lvl4pPr>
            <a:lvl5pPr eaLnBrk="1" latinLnBrk="0" hangingPunct="1">
              <a:defRPr kumimoji="0" lang="it-IT" sz="2400">
                <a:latin typeface="+mn-lt"/>
              </a:defRPr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it-IT" sz="2800"/>
            </a:lvl1pPr>
            <a:lvl2pPr eaLnBrk="1" latinLnBrk="0" hangingPunct="1">
              <a:defRPr kumimoji="0" lang="it-IT" sz="2400"/>
            </a:lvl2pPr>
            <a:lvl3pPr eaLnBrk="1" latinLnBrk="0" hangingPunct="1">
              <a:defRPr kumimoji="0" lang="it-IT" sz="2000"/>
            </a:lvl3pPr>
            <a:lvl4pPr eaLnBrk="1" latinLnBrk="0" hangingPunct="1">
              <a:defRPr kumimoji="0" lang="it-IT" sz="1800"/>
            </a:lvl4pPr>
            <a:lvl5pPr eaLnBrk="1" latinLnBrk="0" hangingPunct="1">
              <a:defRPr kumimoji="0" lang="it-IT" sz="1800"/>
            </a:lvl5pPr>
            <a:lvl6pPr eaLnBrk="1" latinLnBrk="0" hangingPunct="1">
              <a:defRPr kumimoji="0" lang="it-IT" sz="1800"/>
            </a:lvl6pPr>
            <a:lvl7pPr eaLnBrk="1" latinLnBrk="0" hangingPunct="1">
              <a:defRPr kumimoji="0" lang="it-IT" sz="1800"/>
            </a:lvl7pPr>
            <a:lvl8pPr eaLnBrk="1" latinLnBrk="0" hangingPunct="1">
              <a:defRPr kumimoji="0" lang="it-IT" sz="1800"/>
            </a:lvl8pPr>
            <a:lvl9pPr eaLnBrk="1" latinLnBrk="0" hangingPunct="1">
              <a:defRPr kumimoji="0" lang="it-IT" sz="1800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it-IT" sz="2800"/>
            </a:lvl1pPr>
            <a:lvl2pPr eaLnBrk="1" latinLnBrk="0" hangingPunct="1">
              <a:defRPr kumimoji="0" lang="it-IT" sz="2400"/>
            </a:lvl2pPr>
            <a:lvl3pPr eaLnBrk="1" latinLnBrk="0" hangingPunct="1">
              <a:defRPr kumimoji="0" lang="it-IT" sz="2000"/>
            </a:lvl3pPr>
            <a:lvl4pPr eaLnBrk="1" latinLnBrk="0" hangingPunct="1">
              <a:defRPr kumimoji="0" lang="it-IT" sz="1800"/>
            </a:lvl4pPr>
            <a:lvl5pPr eaLnBrk="1" latinLnBrk="0" hangingPunct="1">
              <a:defRPr kumimoji="0" lang="it-IT" sz="1800"/>
            </a:lvl5pPr>
            <a:lvl6pPr eaLnBrk="1" latinLnBrk="0" hangingPunct="1">
              <a:defRPr kumimoji="0" lang="it-IT" sz="1800"/>
            </a:lvl6pPr>
            <a:lvl7pPr eaLnBrk="1" latinLnBrk="0" hangingPunct="1">
              <a:defRPr kumimoji="0" lang="it-IT" sz="1800"/>
            </a:lvl7pPr>
            <a:lvl8pPr eaLnBrk="1" latinLnBrk="0" hangingPunct="1">
              <a:defRPr kumimoji="0" lang="it-IT" sz="1800"/>
            </a:lvl8pPr>
            <a:lvl9pPr eaLnBrk="1" latinLnBrk="0" hangingPunct="1">
              <a:defRPr kumimoji="0" lang="it-IT" sz="1800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it-IT"/>
            </a:lvl1pPr>
          </a:lstStyle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it-IT" sz="2400" b="1"/>
            </a:lvl1pPr>
            <a:lvl2pPr marL="457200" indent="0" eaLnBrk="1" latinLnBrk="0" hangingPunct="1">
              <a:buNone/>
              <a:defRPr kumimoji="0" lang="it-IT" sz="2000" b="1"/>
            </a:lvl2pPr>
            <a:lvl3pPr marL="914400" indent="0" eaLnBrk="1" latinLnBrk="0" hangingPunct="1">
              <a:buNone/>
              <a:defRPr kumimoji="0" lang="it-IT" sz="1800" b="1"/>
            </a:lvl3pPr>
            <a:lvl4pPr marL="1371600" indent="0" eaLnBrk="1" latinLnBrk="0" hangingPunct="1">
              <a:buNone/>
              <a:defRPr kumimoji="0" lang="it-IT" sz="1600" b="1"/>
            </a:lvl4pPr>
            <a:lvl5pPr marL="1828800" indent="0" eaLnBrk="1" latinLnBrk="0" hangingPunct="1">
              <a:buNone/>
              <a:defRPr kumimoji="0" lang="it-IT" sz="1600" b="1"/>
            </a:lvl5pPr>
            <a:lvl6pPr marL="2286000" indent="0" eaLnBrk="1" latinLnBrk="0" hangingPunct="1">
              <a:buNone/>
              <a:defRPr kumimoji="0" lang="it-IT" sz="1600" b="1"/>
            </a:lvl6pPr>
            <a:lvl7pPr marL="2743200" indent="0" eaLnBrk="1" latinLnBrk="0" hangingPunct="1">
              <a:buNone/>
              <a:defRPr kumimoji="0" lang="it-IT" sz="1600" b="1"/>
            </a:lvl7pPr>
            <a:lvl8pPr marL="3200400" indent="0" eaLnBrk="1" latinLnBrk="0" hangingPunct="1">
              <a:buNone/>
              <a:defRPr kumimoji="0" lang="it-IT" sz="1600" b="1"/>
            </a:lvl8pPr>
            <a:lvl9pPr marL="3657600" indent="0" eaLnBrk="1" latinLnBrk="0" hangingPunct="1">
              <a:buNone/>
              <a:defRPr kumimoji="0" lang="it-IT" sz="1600" b="1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it-IT" sz="2400"/>
            </a:lvl1pPr>
            <a:lvl2pPr eaLnBrk="1" latinLnBrk="0" hangingPunct="1">
              <a:defRPr kumimoji="0" lang="it-IT" sz="2000"/>
            </a:lvl2pPr>
            <a:lvl3pPr eaLnBrk="1" latinLnBrk="0" hangingPunct="1">
              <a:defRPr kumimoji="0" lang="it-IT" sz="1800"/>
            </a:lvl3pPr>
            <a:lvl4pPr eaLnBrk="1" latinLnBrk="0" hangingPunct="1">
              <a:defRPr kumimoji="0" lang="it-IT" sz="1600"/>
            </a:lvl4pPr>
            <a:lvl5pPr eaLnBrk="1" latinLnBrk="0" hangingPunct="1">
              <a:defRPr kumimoji="0" lang="it-IT" sz="1600"/>
            </a:lvl5pPr>
            <a:lvl6pPr eaLnBrk="1" latinLnBrk="0" hangingPunct="1">
              <a:defRPr kumimoji="0" lang="it-IT" sz="1600"/>
            </a:lvl6pPr>
            <a:lvl7pPr eaLnBrk="1" latinLnBrk="0" hangingPunct="1">
              <a:defRPr kumimoji="0" lang="it-IT" sz="1600"/>
            </a:lvl7pPr>
            <a:lvl8pPr eaLnBrk="1" latinLnBrk="0" hangingPunct="1">
              <a:defRPr kumimoji="0" lang="it-IT" sz="1600"/>
            </a:lvl8pPr>
            <a:lvl9pPr eaLnBrk="1" latinLnBrk="0" hangingPunct="1">
              <a:defRPr kumimoji="0" lang="it-IT" sz="1600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it-IT" sz="2400" b="1"/>
            </a:lvl1pPr>
            <a:lvl2pPr marL="457200" indent="0" eaLnBrk="1" latinLnBrk="0" hangingPunct="1">
              <a:buNone/>
              <a:defRPr kumimoji="0" lang="it-IT" sz="2000" b="1"/>
            </a:lvl2pPr>
            <a:lvl3pPr marL="914400" indent="0" eaLnBrk="1" latinLnBrk="0" hangingPunct="1">
              <a:buNone/>
              <a:defRPr kumimoji="0" lang="it-IT" sz="1800" b="1"/>
            </a:lvl3pPr>
            <a:lvl4pPr marL="1371600" indent="0" eaLnBrk="1" latinLnBrk="0" hangingPunct="1">
              <a:buNone/>
              <a:defRPr kumimoji="0" lang="it-IT" sz="1600" b="1"/>
            </a:lvl4pPr>
            <a:lvl5pPr marL="1828800" indent="0" eaLnBrk="1" latinLnBrk="0" hangingPunct="1">
              <a:buNone/>
              <a:defRPr kumimoji="0" lang="it-IT" sz="1600" b="1"/>
            </a:lvl5pPr>
            <a:lvl6pPr marL="2286000" indent="0" eaLnBrk="1" latinLnBrk="0" hangingPunct="1">
              <a:buNone/>
              <a:defRPr kumimoji="0" lang="it-IT" sz="1600" b="1"/>
            </a:lvl6pPr>
            <a:lvl7pPr marL="2743200" indent="0" eaLnBrk="1" latinLnBrk="0" hangingPunct="1">
              <a:buNone/>
              <a:defRPr kumimoji="0" lang="it-IT" sz="1600" b="1"/>
            </a:lvl7pPr>
            <a:lvl8pPr marL="3200400" indent="0" eaLnBrk="1" latinLnBrk="0" hangingPunct="1">
              <a:buNone/>
              <a:defRPr kumimoji="0" lang="it-IT" sz="1600" b="1"/>
            </a:lvl8pPr>
            <a:lvl9pPr marL="3657600" indent="0" eaLnBrk="1" latinLnBrk="0" hangingPunct="1">
              <a:buNone/>
              <a:defRPr kumimoji="0" lang="it-IT" sz="1600" b="1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it-IT" sz="2400"/>
            </a:lvl1pPr>
            <a:lvl2pPr eaLnBrk="1" latinLnBrk="0" hangingPunct="1">
              <a:defRPr kumimoji="0" lang="it-IT" sz="2000"/>
            </a:lvl2pPr>
            <a:lvl3pPr eaLnBrk="1" latinLnBrk="0" hangingPunct="1">
              <a:defRPr kumimoji="0" lang="it-IT" sz="1800"/>
            </a:lvl3pPr>
            <a:lvl4pPr eaLnBrk="1" latinLnBrk="0" hangingPunct="1">
              <a:defRPr kumimoji="0" lang="it-IT" sz="1600"/>
            </a:lvl4pPr>
            <a:lvl5pPr eaLnBrk="1" latinLnBrk="0" hangingPunct="1">
              <a:defRPr kumimoji="0" lang="it-IT" sz="1600"/>
            </a:lvl5pPr>
            <a:lvl6pPr eaLnBrk="1" latinLnBrk="0" hangingPunct="1">
              <a:defRPr kumimoji="0" lang="it-IT" sz="1600"/>
            </a:lvl6pPr>
            <a:lvl7pPr eaLnBrk="1" latinLnBrk="0" hangingPunct="1">
              <a:defRPr kumimoji="0" lang="it-IT" sz="1600"/>
            </a:lvl7pPr>
            <a:lvl8pPr eaLnBrk="1" latinLnBrk="0" hangingPunct="1">
              <a:defRPr kumimoji="0" lang="it-IT" sz="1600"/>
            </a:lvl8pPr>
            <a:lvl9pPr eaLnBrk="1" latinLnBrk="0" hangingPunct="1">
              <a:defRPr kumimoji="0" lang="it-IT" sz="1600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it-IT" sz="2000" b="1"/>
            </a:lvl1pPr>
          </a:lstStyle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it-IT" sz="3200"/>
            </a:lvl1pPr>
            <a:lvl2pPr eaLnBrk="1" latinLnBrk="0" hangingPunct="1">
              <a:defRPr kumimoji="0" lang="it-IT" sz="2800"/>
            </a:lvl2pPr>
            <a:lvl3pPr eaLnBrk="1" latinLnBrk="0" hangingPunct="1">
              <a:defRPr kumimoji="0" lang="it-IT" sz="2400"/>
            </a:lvl3pPr>
            <a:lvl4pPr eaLnBrk="1" latinLnBrk="0" hangingPunct="1">
              <a:defRPr kumimoji="0" lang="it-IT" sz="2000"/>
            </a:lvl4pPr>
            <a:lvl5pPr eaLnBrk="1" latinLnBrk="0" hangingPunct="1">
              <a:defRPr kumimoji="0" lang="it-IT" sz="2000"/>
            </a:lvl5pPr>
            <a:lvl6pPr eaLnBrk="1" latinLnBrk="0" hangingPunct="1">
              <a:defRPr kumimoji="0" lang="it-IT" sz="2000"/>
            </a:lvl6pPr>
            <a:lvl7pPr eaLnBrk="1" latinLnBrk="0" hangingPunct="1">
              <a:defRPr kumimoji="0" lang="it-IT" sz="2000"/>
            </a:lvl7pPr>
            <a:lvl8pPr eaLnBrk="1" latinLnBrk="0" hangingPunct="1">
              <a:defRPr kumimoji="0" lang="it-IT" sz="2000"/>
            </a:lvl8pPr>
            <a:lvl9pPr eaLnBrk="1" latinLnBrk="0" hangingPunct="1">
              <a:defRPr kumimoji="0" lang="it-IT" sz="2000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it-IT" sz="1400"/>
            </a:lvl1pPr>
            <a:lvl2pPr marL="457200" indent="0" eaLnBrk="1" latinLnBrk="0" hangingPunct="1">
              <a:buNone/>
              <a:defRPr kumimoji="0" lang="it-IT" sz="1200"/>
            </a:lvl2pPr>
            <a:lvl3pPr marL="914400" indent="0" eaLnBrk="1" latinLnBrk="0" hangingPunct="1">
              <a:buNone/>
              <a:defRPr kumimoji="0" lang="it-IT" sz="1000"/>
            </a:lvl3pPr>
            <a:lvl4pPr marL="1371600" indent="0" eaLnBrk="1" latinLnBrk="0" hangingPunct="1">
              <a:buNone/>
              <a:defRPr kumimoji="0" lang="it-IT" sz="900"/>
            </a:lvl4pPr>
            <a:lvl5pPr marL="1828800" indent="0" eaLnBrk="1" latinLnBrk="0" hangingPunct="1">
              <a:buNone/>
              <a:defRPr kumimoji="0" lang="it-IT" sz="900"/>
            </a:lvl5pPr>
            <a:lvl6pPr marL="2286000" indent="0" eaLnBrk="1" latinLnBrk="0" hangingPunct="1">
              <a:buNone/>
              <a:defRPr kumimoji="0" lang="it-IT" sz="900"/>
            </a:lvl6pPr>
            <a:lvl7pPr marL="2743200" indent="0" eaLnBrk="1" latinLnBrk="0" hangingPunct="1">
              <a:buNone/>
              <a:defRPr kumimoji="0" lang="it-IT" sz="900"/>
            </a:lvl7pPr>
            <a:lvl8pPr marL="3200400" indent="0" eaLnBrk="1" latinLnBrk="0" hangingPunct="1">
              <a:buNone/>
              <a:defRPr kumimoji="0" lang="it-IT" sz="900"/>
            </a:lvl8pPr>
            <a:lvl9pPr marL="3657600" indent="0" eaLnBrk="1" latinLnBrk="0" hangingPunct="1">
              <a:buNone/>
              <a:defRPr kumimoji="0" lang="it-IT" sz="900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it-IT" sz="2000" b="1"/>
            </a:lvl1pPr>
          </a:lstStyle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it-IT" sz="3200"/>
            </a:lvl1pPr>
            <a:lvl2pPr marL="457200" indent="0" eaLnBrk="1" latinLnBrk="0" hangingPunct="1">
              <a:buNone/>
              <a:defRPr kumimoji="0" lang="it-IT" sz="2800"/>
            </a:lvl2pPr>
            <a:lvl3pPr marL="914400" indent="0" eaLnBrk="1" latinLnBrk="0" hangingPunct="1">
              <a:buNone/>
              <a:defRPr kumimoji="0" lang="it-IT" sz="2400"/>
            </a:lvl3pPr>
            <a:lvl4pPr marL="1371600" indent="0" eaLnBrk="1" latinLnBrk="0" hangingPunct="1">
              <a:buNone/>
              <a:defRPr kumimoji="0" lang="it-IT" sz="2000"/>
            </a:lvl4pPr>
            <a:lvl5pPr marL="1828800" indent="0" eaLnBrk="1" latinLnBrk="0" hangingPunct="1">
              <a:buNone/>
              <a:defRPr kumimoji="0" lang="it-IT" sz="2000"/>
            </a:lvl5pPr>
            <a:lvl6pPr marL="2286000" indent="0" eaLnBrk="1" latinLnBrk="0" hangingPunct="1">
              <a:buNone/>
              <a:defRPr kumimoji="0" lang="it-IT" sz="2000"/>
            </a:lvl6pPr>
            <a:lvl7pPr marL="2743200" indent="0" eaLnBrk="1" latinLnBrk="0" hangingPunct="1">
              <a:buNone/>
              <a:defRPr kumimoji="0" lang="it-IT" sz="2000"/>
            </a:lvl7pPr>
            <a:lvl8pPr marL="3200400" indent="0" eaLnBrk="1" latinLnBrk="0" hangingPunct="1">
              <a:buNone/>
              <a:defRPr kumimoji="0" lang="it-IT" sz="2000"/>
            </a:lvl8pPr>
            <a:lvl9pPr marL="3657600" indent="0" eaLnBrk="1" latinLnBrk="0" hangingPunct="1">
              <a:buNone/>
              <a:defRPr kumimoji="0" lang="it-IT" sz="2000"/>
            </a:lvl9pPr>
          </a:lstStyle>
          <a:p>
            <a:pPr eaLnBrk="1" latinLnBrk="0" hangingPunct="1"/>
            <a:r>
              <a:rPr lang="it-IT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it-IT" sz="1400"/>
            </a:lvl1pPr>
            <a:lvl2pPr marL="457200" indent="0" eaLnBrk="1" latinLnBrk="0" hangingPunct="1">
              <a:buNone/>
              <a:defRPr kumimoji="0" lang="it-IT" sz="1200"/>
            </a:lvl2pPr>
            <a:lvl3pPr marL="914400" indent="0" eaLnBrk="1" latinLnBrk="0" hangingPunct="1">
              <a:buNone/>
              <a:defRPr kumimoji="0" lang="it-IT" sz="1000"/>
            </a:lvl3pPr>
            <a:lvl4pPr marL="1371600" indent="0" eaLnBrk="1" latinLnBrk="0" hangingPunct="1">
              <a:buNone/>
              <a:defRPr kumimoji="0" lang="it-IT" sz="900"/>
            </a:lvl4pPr>
            <a:lvl5pPr marL="1828800" indent="0" eaLnBrk="1" latinLnBrk="0" hangingPunct="1">
              <a:buNone/>
              <a:defRPr kumimoji="0" lang="it-IT" sz="900"/>
            </a:lvl5pPr>
            <a:lvl6pPr marL="2286000" indent="0" eaLnBrk="1" latinLnBrk="0" hangingPunct="1">
              <a:buNone/>
              <a:defRPr kumimoji="0" lang="it-IT" sz="900"/>
            </a:lvl6pPr>
            <a:lvl7pPr marL="2743200" indent="0" eaLnBrk="1" latinLnBrk="0" hangingPunct="1">
              <a:buNone/>
              <a:defRPr kumimoji="0" lang="it-IT" sz="900"/>
            </a:lvl7pPr>
            <a:lvl8pPr marL="3200400" indent="0" eaLnBrk="1" latinLnBrk="0" hangingPunct="1">
              <a:buNone/>
              <a:defRPr kumimoji="0" lang="it-IT" sz="900"/>
            </a:lvl8pPr>
            <a:lvl9pPr marL="3657600" indent="0" eaLnBrk="1" latinLnBrk="0" hangingPunct="1">
              <a:buNone/>
              <a:defRPr kumimoji="0" lang="it-IT" sz="900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20 Maggio 2024</a:t>
            </a:r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0" lang="it-IT"/>
              <a:t>Presentazione TESI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hf sldNum="0" hdr="0"/>
  <p:txStyles>
    <p:titleStyle>
      <a:lvl1pPr algn="l" defTabSz="914400" rtl="0" eaLnBrk="1" latinLnBrk="0" hangingPunct="1">
        <a:spcBef>
          <a:spcPct val="0"/>
        </a:spcBef>
        <a:buNone/>
        <a:defRPr kumimoji="0" lang="it-IT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it-IT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it-IT"/>
      </a:defPPr>
      <a:lvl1pPr marL="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hyperlink" Target="mailto:tesi.ctf@unimore.it" TargetMode="Externa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dsv.unimore.it/site/home/didattica/corsi-di-laurea-magistrale-a-ciclo-unico/articolo1003025759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436B326-7C4A-424C-8C08-80F52EE48F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36" y="512676"/>
            <a:ext cx="8742143" cy="5832648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133351" y="3539975"/>
            <a:ext cx="4772528" cy="1503040"/>
          </a:xfrm>
          <a:pattFill prst="pct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it-IT" dirty="0"/>
              <a:t>PRESENTAZIONE PROPOSTE DI TESI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133351" y="5043015"/>
            <a:ext cx="4772528" cy="990600"/>
          </a:xfrm>
          <a:pattFill prst="pct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rmAutofit fontScale="85000" lnSpcReduction="20000"/>
          </a:bodyPr>
          <a:lstStyle/>
          <a:p>
            <a:r>
              <a:rPr lang="it-IT" sz="2800" b="1" dirty="0">
                <a:latin typeface="+mn-lt"/>
              </a:rPr>
              <a:t>CHIMICA E TECNOLOGIA FARMACEUTICHE</a:t>
            </a:r>
            <a:endParaRPr lang="it-IT" sz="2400" dirty="0">
              <a:latin typeface="+mn-lt"/>
            </a:endParaRPr>
          </a:p>
          <a:p>
            <a:r>
              <a:rPr lang="it-IT" sz="2400" dirty="0">
                <a:latin typeface="+mn-lt"/>
              </a:rPr>
              <a:t>25 Maggio 2026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75175716"/>
              </p:ext>
            </p:extLst>
          </p:nvPr>
        </p:nvGraphicFramePr>
        <p:xfrm>
          <a:off x="1828800" y="404664"/>
          <a:ext cx="6559624" cy="5411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312E4C4-8E8E-42D4-9125-7CA581AA0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E99A494-9DA9-44F8-9D43-E830E9FA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</p:spTree>
    <p:extLst>
      <p:ext uri="{BB962C8B-B14F-4D97-AF65-F5344CB8AC3E}">
        <p14:creationId xmlns:p14="http://schemas.microsoft.com/office/powerpoint/2010/main" val="37251276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it-IT" dirty="0"/>
              <a:t>Alla prova finale sono assegnati </a:t>
            </a:r>
            <a:r>
              <a:rPr lang="it-IT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</a:t>
            </a:r>
            <a:r>
              <a:rPr lang="it-IT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cfu</a:t>
            </a:r>
            <a:endParaRPr lang="it-IT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b="1" u="sng" dirty="0">
                <a:solidFill>
                  <a:srgbClr val="FF0000"/>
                </a:solidFill>
              </a:rPr>
              <a:t>Non deve essere sovrapposta all’attività di tirocinio</a:t>
            </a:r>
          </a:p>
          <a:p>
            <a:r>
              <a:rPr lang="it-IT" dirty="0"/>
              <a:t>Di norma è una </a:t>
            </a:r>
            <a:r>
              <a:rPr lang="it-IT" b="1" u="sng" dirty="0"/>
              <a:t>tesi sperimentale </a:t>
            </a:r>
            <a:r>
              <a:rPr lang="it-IT" dirty="0"/>
              <a:t>ma è possibile anche svolgerla compilativa</a:t>
            </a:r>
          </a:p>
          <a:p>
            <a:r>
              <a:rPr lang="it-IT" dirty="0"/>
              <a:t>Può essere redatta in italiano o in inglese</a:t>
            </a:r>
          </a:p>
          <a:p>
            <a:r>
              <a:rPr lang="it-IT" b="1" u="sng" dirty="0">
                <a:solidFill>
                  <a:srgbClr val="FF0000"/>
                </a:solidFill>
              </a:rPr>
              <a:t>Durata minima: 6 mesi </a:t>
            </a: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51520" y="127647"/>
            <a:ext cx="8640960" cy="9087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it-IT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regolamento didattico (laurea abilitante 15-256) 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0EC705A-6F71-46CF-8102-D9B3C90B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0583EF-11D1-4F25-A393-C1257253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4469105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0EC705A-6F71-46CF-8102-D9B3C90B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0583EF-11D1-4F25-A393-C1257253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73CD7DF-556E-455B-BA33-88AEA516EE9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2650" y="980728"/>
            <a:ext cx="8898700" cy="5184576"/>
          </a:xfrm>
        </p:spPr>
        <p:txBody>
          <a:bodyPr>
            <a:noAutofit/>
          </a:bodyPr>
          <a:lstStyle/>
          <a:p>
            <a:pPr algn="just"/>
            <a:r>
              <a:rPr lang="it-IT" sz="2200" dirty="0"/>
              <a:t>Si può </a:t>
            </a:r>
            <a:r>
              <a:rPr lang="it-IT" sz="2200" dirty="0">
                <a:solidFill>
                  <a:srgbClr val="FF0000"/>
                </a:solidFill>
              </a:rPr>
              <a:t>iniziare la tesi quando lo studente ha acquisito almeno </a:t>
            </a:r>
            <a:r>
              <a:rPr lang="it-IT" sz="2200" b="1" u="sng" dirty="0">
                <a:solidFill>
                  <a:srgbClr val="FF0000"/>
                </a:solidFill>
              </a:rPr>
              <a:t>190 CFU </a:t>
            </a:r>
            <a:r>
              <a:rPr lang="it-IT" sz="2200" dirty="0"/>
              <a:t>relativi alle attività formative di base, caratterizzanti e affini (sono quindi esclusi i CFU relativi a tirocinio, materie a scelta e alle ulteriori attività formative) </a:t>
            </a:r>
            <a:r>
              <a:rPr lang="it-IT" sz="2200" dirty="0">
                <a:solidFill>
                  <a:srgbClr val="FFC000"/>
                </a:solidFill>
              </a:rPr>
              <a:t>presentando apposita domanda secondo le modalità riportate nel sito del </a:t>
            </a:r>
            <a:r>
              <a:rPr lang="it-IT" sz="2200" dirty="0" err="1">
                <a:solidFill>
                  <a:srgbClr val="FFC000"/>
                </a:solidFill>
              </a:rPr>
              <a:t>CdS</a:t>
            </a:r>
            <a:r>
              <a:rPr lang="it-IT" sz="2200" dirty="0">
                <a:solidFill>
                  <a:srgbClr val="FFC000"/>
                </a:solidFill>
              </a:rPr>
              <a:t> , https://www.dsv.unimore.it/it/didattica/corsi-di-laurea-magistrale-ciclo-unico/CTF. </a:t>
            </a:r>
          </a:p>
          <a:p>
            <a:pPr algn="just"/>
            <a:endParaRPr lang="it-IT" sz="2200" dirty="0">
              <a:solidFill>
                <a:schemeClr val="bg1"/>
              </a:solidFill>
            </a:endParaRPr>
          </a:p>
          <a:p>
            <a:pPr algn="just"/>
            <a:endParaRPr lang="it-IT" sz="22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it-IT" sz="2200" dirty="0"/>
              <a:t>Si prende contatto con il docente qualche mese prima </a:t>
            </a:r>
            <a:r>
              <a:rPr lang="it-IT" sz="2200" u="sng" dirty="0">
                <a:solidFill>
                  <a:srgbClr val="FFC000"/>
                </a:solidFill>
              </a:rPr>
              <a:t>(da definire) </a:t>
            </a:r>
            <a:r>
              <a:rPr lang="it-IT" sz="2200" dirty="0"/>
              <a:t>per </a:t>
            </a:r>
            <a:r>
              <a:rPr lang="it-IT" sz="2200" u="sng" dirty="0"/>
              <a:t>1. valutare la sua disponibilità </a:t>
            </a:r>
            <a:r>
              <a:rPr lang="it-IT" sz="2200" dirty="0"/>
              <a:t>e </a:t>
            </a:r>
            <a:r>
              <a:rPr lang="it-IT" sz="2200" u="sng" dirty="0"/>
              <a:t>2. </a:t>
            </a:r>
            <a:r>
              <a:rPr lang="it-IT" sz="2200" u="sng" dirty="0" err="1"/>
              <a:t>eventualmene</a:t>
            </a:r>
            <a:r>
              <a:rPr lang="it-IT" sz="2200" u="sng" dirty="0"/>
              <a:t> cominciare a concordare il lavoro di tesi</a:t>
            </a:r>
            <a:r>
              <a:rPr lang="it-IT" sz="2200" dirty="0"/>
              <a:t>.</a:t>
            </a:r>
          </a:p>
          <a:p>
            <a:pPr marL="0" indent="0">
              <a:buNone/>
            </a:pPr>
            <a:r>
              <a:rPr lang="it-IT" sz="2200" u="sng" dirty="0">
                <a:solidFill>
                  <a:srgbClr val="FF0000"/>
                </a:solidFill>
              </a:rPr>
              <a:t>Il docente relatore  è docente o ricercatore appartenente al </a:t>
            </a:r>
            <a:r>
              <a:rPr lang="it-IT" sz="2200" u="sng" dirty="0" err="1">
                <a:solidFill>
                  <a:srgbClr val="FF0000"/>
                </a:solidFill>
              </a:rPr>
              <a:t>CCdS</a:t>
            </a:r>
            <a:r>
              <a:rPr lang="it-IT" sz="2200" u="sng" dirty="0">
                <a:solidFill>
                  <a:srgbClr val="FF0000"/>
                </a:solidFill>
              </a:rPr>
              <a:t> o al Dipartimento o all’Ateneo. </a:t>
            </a:r>
            <a:r>
              <a:rPr lang="it-IT" sz="2200" dirty="0">
                <a:solidFill>
                  <a:schemeClr val="bg1"/>
                </a:solidFill>
              </a:rPr>
              <a:t>Il docente invia una e-mail a: </a:t>
            </a:r>
            <a:r>
              <a:rPr lang="it-IT" sz="22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tesi.ctf@unimore.it</a:t>
            </a:r>
            <a:endParaRPr lang="it-IT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200" dirty="0">
                <a:solidFill>
                  <a:schemeClr val="bg1"/>
                </a:solidFill>
              </a:rPr>
              <a:t>per comunicare la </a:t>
            </a:r>
            <a:r>
              <a:rPr lang="it-IT" sz="2200" b="1" dirty="0">
                <a:solidFill>
                  <a:schemeClr val="bg1"/>
                </a:solidFill>
              </a:rPr>
              <a:t>data di inizio della tesi</a:t>
            </a:r>
          </a:p>
          <a:p>
            <a:pPr marL="0" indent="0" algn="just">
              <a:buNone/>
            </a:pPr>
            <a:endParaRPr lang="it-IT" sz="2200" b="1" u="sng" dirty="0">
              <a:solidFill>
                <a:schemeClr val="bg1"/>
              </a:solidFill>
            </a:endParaRPr>
          </a:p>
          <a:p>
            <a:pPr algn="just"/>
            <a:endParaRPr lang="it-IT" sz="2200" dirty="0">
              <a:solidFill>
                <a:schemeClr val="bg1"/>
              </a:solidFill>
            </a:endParaRPr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406C94CF-555C-466B-AE4A-F72544B201D2}"/>
              </a:ext>
            </a:extLst>
          </p:cNvPr>
          <p:cNvSpPr/>
          <p:nvPr/>
        </p:nvSpPr>
        <p:spPr>
          <a:xfrm>
            <a:off x="4067944" y="3120202"/>
            <a:ext cx="504056" cy="88486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itolo 13">
            <a:extLst>
              <a:ext uri="{FF2B5EF4-FFF2-40B4-BE49-F238E27FC236}">
                <a16:creationId xmlns:a16="http://schemas.microsoft.com/office/drawing/2014/main" id="{451CCC1F-4431-40E4-80E0-9BF80272C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716" y="25408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C00000"/>
                </a:solidFill>
              </a:rPr>
              <a:t>Procedura (15-256)  da regolamento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0984362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0EC705A-6F71-46CF-8102-D9B3C90B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0583EF-11D1-4F25-A393-C1257253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5F2763E4-E0AB-4D90-8A70-A51139EB7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88" y="404664"/>
            <a:ext cx="8659688" cy="4297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Per accedere alla prova finale bisogna avere acquisito 273 CFU e avere conseguito </a:t>
            </a:r>
            <a:r>
              <a:rPr lang="it-I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giudizio di idoneità alla prova pratica valutativa (PPV) delle competenze acquisite con il tirocinio pratico valutativo necessario per ottenere il titolo abilitante</a:t>
            </a:r>
            <a:r>
              <a:rPr lang="it-IT" dirty="0"/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8512971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0EC705A-6F71-46CF-8102-D9B3C90B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0583EF-11D1-4F25-A393-C1257253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ECEF9266-D302-498B-A45C-CF103E33F98D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7504" y="826239"/>
            <a:ext cx="8928992" cy="571267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it-IT" sz="6000" dirty="0"/>
              <a:t>Voto finale è dato da:</a:t>
            </a:r>
          </a:p>
          <a:p>
            <a:r>
              <a:rPr lang="it-IT" sz="6000" dirty="0"/>
              <a:t>Media ponderata in 110</a:t>
            </a:r>
          </a:p>
          <a:p>
            <a:r>
              <a:rPr lang="it-IT" sz="6000" dirty="0"/>
              <a:t>Massimo 8 punti per la tesi sperimentale </a:t>
            </a:r>
          </a:p>
          <a:p>
            <a:r>
              <a:rPr lang="it-IT" sz="6000" dirty="0"/>
              <a:t>Massimo 4 punti per la tesi compilativa </a:t>
            </a:r>
          </a:p>
          <a:p>
            <a:pPr marL="0" indent="0">
              <a:buNone/>
            </a:pPr>
            <a:endParaRPr lang="it-IT" sz="45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4500" i="1" dirty="0">
                <a:solidFill>
                  <a:srgbClr val="FFC000"/>
                </a:solidFill>
              </a:rPr>
              <a:t>si tiene conto dell’intera carriera dello studente, dei tempi e delle modalità di acquisizione dei CFU, delle attività formative precedenti e della prova finale, nonché di ogni elemento rilevante</a:t>
            </a:r>
          </a:p>
          <a:p>
            <a:pPr marL="0" indent="0">
              <a:buNone/>
            </a:pPr>
            <a:endParaRPr lang="it-IT" sz="2400" i="1" dirty="0">
              <a:solidFill>
                <a:schemeClr val="bg1"/>
              </a:solidFill>
            </a:endParaRPr>
          </a:p>
          <a:p>
            <a:r>
              <a:rPr lang="it-IT" sz="6000" dirty="0"/>
              <a:t>+ 1 punto se lo studente si laurea in corso</a:t>
            </a:r>
          </a:p>
          <a:p>
            <a:r>
              <a:rPr lang="it-IT" sz="6000" dirty="0"/>
              <a:t>+ 1 punto se lo studente ha svolto anche solo in parte la tesi all’estero </a:t>
            </a:r>
          </a:p>
          <a:p>
            <a:r>
              <a:rPr lang="it-IT" sz="6000" dirty="0"/>
              <a:t>+ 1 punto se lo studente ha svolto  il ruolo di rappresentante e abbia partecipato alla formazione e soddisfi i requisiti previsti nell'ambito del "Progetto Empowerment" e nel caso in cui lo/la studente/essa abbia partecipato a Gruppo riesame/AQ, Comitato di indirizzo o alla Commissione paritetica docenti studenti;</a:t>
            </a:r>
          </a:p>
          <a:p>
            <a:r>
              <a:rPr lang="it-IT" sz="6000" dirty="0"/>
              <a:t>+ 0,25 punti per ogni lode fino a un massimo di 2 punti.</a:t>
            </a:r>
          </a:p>
          <a:p>
            <a:endParaRPr lang="it-IT" sz="5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9731556-05E7-4301-A973-6DADDA33B1A0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845" y="-185890"/>
            <a:ext cx="8077200" cy="11430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Punteggio di laurea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6180684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2332"/>
            <a:ext cx="860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hlinkClick r:id="rId4"/>
              </a:rPr>
              <a:t>www.dsv.unimore.it</a:t>
            </a:r>
            <a:endParaRPr lang="it-IT" dirty="0"/>
          </a:p>
        </p:txBody>
      </p:sp>
      <p:sp>
        <p:nvSpPr>
          <p:cNvPr id="8" name="Ovale 7"/>
          <p:cNvSpPr/>
          <p:nvPr/>
        </p:nvSpPr>
        <p:spPr>
          <a:xfrm>
            <a:off x="755576" y="3789040"/>
            <a:ext cx="2088232" cy="64807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3203848" y="3284984"/>
            <a:ext cx="1107720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F643B0-2971-492D-8FC6-567257AE3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0D7018AF-10A4-E2F0-5262-B8D14DBB75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49616" y="6356350"/>
            <a:ext cx="2133600" cy="365125"/>
          </a:xfrm>
        </p:spPr>
        <p:txBody>
          <a:bodyPr/>
          <a:lstStyle/>
          <a:p>
            <a:r>
              <a:rPr lang="it-IT"/>
              <a:t>20 Maggio 2024</a:t>
            </a:r>
            <a:endParaRPr kumimoji="0"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E4A53D2-3CF4-4D11-A783-2DB860E7CE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5837"/>
          <a:stretch/>
        </p:blipFill>
        <p:spPr>
          <a:xfrm>
            <a:off x="0" y="857250"/>
            <a:ext cx="5867047" cy="51435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8F7E674-2099-4223-ADD7-E280A4BAF6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0424"/>
          <a:stretch/>
        </p:blipFill>
        <p:spPr>
          <a:xfrm>
            <a:off x="3276953" y="1778893"/>
            <a:ext cx="5255487" cy="3300214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0518CEC1-7B48-40BC-BDD2-9ECE53EC586A}"/>
              </a:ext>
            </a:extLst>
          </p:cNvPr>
          <p:cNvSpPr/>
          <p:nvPr/>
        </p:nvSpPr>
        <p:spPr>
          <a:xfrm>
            <a:off x="823392" y="371664"/>
            <a:ext cx="803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https://www.dsv.unimore.it/it/didattica/corsi-di-laurea-magistrale-ciclo-unico/CTF</a:t>
            </a: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0BFF5982-2FDB-4456-BE3B-3F57610430FD}"/>
              </a:ext>
            </a:extLst>
          </p:cNvPr>
          <p:cNvSpPr/>
          <p:nvPr/>
        </p:nvSpPr>
        <p:spPr>
          <a:xfrm>
            <a:off x="2916913" y="4320858"/>
            <a:ext cx="72008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5179087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98376" y="2332"/>
            <a:ext cx="860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3366FF"/>
                </a:solidFill>
              </a:rPr>
              <a:t>http://www.bsi.unimore.it/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88F07A-913D-48BA-BA07-CF64C9F52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F17BB2-ACC5-41E3-BE81-0C84219D8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3EBE140C-7CEA-E946-B9C4-F80AA21D0801}"/>
              </a:ext>
            </a:extLst>
          </p:cNvPr>
          <p:cNvSpPr/>
          <p:nvPr/>
        </p:nvSpPr>
        <p:spPr>
          <a:xfrm>
            <a:off x="1907704" y="4437112"/>
            <a:ext cx="3456384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736F25B8-41EC-1343-B067-30C795266B5B}"/>
              </a:ext>
            </a:extLst>
          </p:cNvPr>
          <p:cNvSpPr/>
          <p:nvPr/>
        </p:nvSpPr>
        <p:spPr>
          <a:xfrm>
            <a:off x="3352800" y="1844824"/>
            <a:ext cx="3140224" cy="5419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FD2C773-92D4-4912-8173-26F4BD4A8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7" y="620688"/>
            <a:ext cx="9144000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3583859"/>
      </p:ext>
    </p:extLst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Formazi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494</Words>
  <Application>Microsoft Macintosh PowerPoint</Application>
  <PresentationFormat>Presentazione su schermo (4:3)</PresentationFormat>
  <Paragraphs>59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Georgia</vt:lpstr>
      <vt:lpstr>Formazione</vt:lpstr>
      <vt:lpstr>PRESENTAZIONE PROPOSTE DI TESI</vt:lpstr>
      <vt:lpstr>Presentazione standard di PowerPoint</vt:lpstr>
      <vt:lpstr>Presentazione standard di PowerPoint</vt:lpstr>
      <vt:lpstr>Procedura (15-256)  da regolamento</vt:lpstr>
      <vt:lpstr>Presentazione standard di PowerPoint</vt:lpstr>
      <vt:lpstr>Punteggio di laurea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2015-05-13T10:00:39Z</dcterms:created>
  <dcterms:modified xsi:type="dcterms:W3CDTF">2026-05-28T14:28:23Z</dcterms:modified>
</cp:coreProperties>
</file>