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8" r:id="rId2"/>
    <p:sldId id="270" r:id="rId3"/>
    <p:sldId id="271" r:id="rId4"/>
    <p:sldId id="273" r:id="rId5"/>
    <p:sldId id="272" r:id="rId6"/>
    <p:sldId id="269" r:id="rId7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4913DAC7-D2D7-41F1-B43E-979A3617F7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1ABA033-9DED-49EF-BBC4-E5CB668F55D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EA8602-0A23-1F42-936F-8E0188DE06CB}" type="datetimeFigureOut">
              <a:rPr lang="it-IT"/>
              <a:pPr>
                <a:defRPr/>
              </a:pPr>
              <a:t>20/05/26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6FDAD3E9-2608-4525-85E4-587E073759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FA32E935-7CE5-42B0-B663-6242A558AA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7D17138-5A26-49E2-82DE-3CB191CFD76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B42EEE7-B3FE-4A4C-B937-CC438D3FFC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A3CF4B3-DCC6-2642-943C-52F1A40ECFA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immagine diapositiva 1">
            <a:extLst>
              <a:ext uri="{FF2B5EF4-FFF2-40B4-BE49-F238E27FC236}">
                <a16:creationId xmlns:a16="http://schemas.microsoft.com/office/drawing/2014/main" id="{A2DE84B7-1BC4-9157-6E09-668BC069A8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Segnaposto note 2">
            <a:extLst>
              <a:ext uri="{FF2B5EF4-FFF2-40B4-BE49-F238E27FC236}">
                <a16:creationId xmlns:a16="http://schemas.microsoft.com/office/drawing/2014/main" id="{25367763-28FE-48FD-956E-0DE3B40A69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8196" name="Segnaposto numero diapositiva 3">
            <a:extLst>
              <a:ext uri="{FF2B5EF4-FFF2-40B4-BE49-F238E27FC236}">
                <a16:creationId xmlns:a16="http://schemas.microsoft.com/office/drawing/2014/main" id="{8ECE5360-EB26-D359-339B-CE8D125944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3719B1-D4F6-484B-9004-56E960A8822F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084635-3D6D-44C8-8A9C-CA2779CF12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754AB-5EF5-5672-65BB-7DD3E551BF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309574-F607-947E-DB3B-D8BE667FA9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3F6592-0942-764F-8CF6-6EFE4772233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98310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0D74EF-E3F0-D829-455E-AD89E9BBE6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D3079F-54D2-8691-0CE7-B383BA21BF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21A053-0C1F-BACD-4765-62F5DFFF66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4F3EA-655F-954D-994F-C8319BA2ACB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5687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A1430A-D8BE-3754-95E4-0D0977608E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E30C5E-EE62-4BD3-0D4B-D3CC7A412D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11CF78-580B-300A-D26C-871F9D46BF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793B85-808A-8C49-B0F3-4288AD834CE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24985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olo e contenu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51A024A-E074-9C88-AF1C-DE988BC12C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9298B43-2F36-79CD-23F7-DB3338F6E8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C80A0EC-730C-5D11-CCDC-81FEF2975B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1DF2E-F7DE-3748-B589-C8B07F1E3F1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1368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6A412D4-5B1E-250E-82A4-AC6E14BA6E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D113B03-6AB0-6836-5C87-2BAD0961ED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E00EBF9-5DFF-9EC9-0A8D-CB2CBE5E0B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71AA2-39EF-2D46-9736-BA27E2C75BE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58700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718DE5C-02D2-3107-34B1-856872EA52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AA1D35-4D0E-B372-8460-A2EEC8D1A2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117996-581B-8874-6A70-295AC928FE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037BFB-84F4-8B4B-B628-20AEA393674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0017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388288-7F84-3E02-9A48-96F8D82ABA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26D845-320D-9B18-3F32-133DDD4BF7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BA60AE-D761-7184-9B7E-8D610D9C3A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5F22DC-0ED3-4349-969C-D372F4A661D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9990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5B5EA2-ED07-92DF-8AD5-FC7F1A4790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7813F3-89B6-24C8-E891-8BA71123C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2C88B5-49A7-13D3-B515-BCB187E536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03AE25-4E4B-1F48-9C66-BD9C767B107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2180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4A11B3E-C501-7FDA-ECC6-F40587330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784D1FA-79C2-790E-DC01-B88FD2CD58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44D1D00-3F20-7690-92FB-73AC254BCC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EA623-607C-8A4A-9966-AC9BC736B90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71176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22172D0-494B-32DE-98B7-53B004BED9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A46EAE-D7DE-4D44-162B-1F3886F36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246347E-A6E1-9943-EA95-85D7CA43C1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21B7DE-E949-5649-8FA5-7F1C078EB89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9367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AE8774D-6431-94EF-8E73-251B5F1032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0963AF1-39C2-80AD-AA05-DE4665FB2D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F23804A-AB88-D6CB-DADF-7DA6B58139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57EA7A-F42C-2E4A-9679-B2CB09498E1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5326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672427-88A8-8917-B725-1C416E382F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BB380C-9B53-7DEA-8C28-EDF736BD45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577D81-0121-0340-FAB8-9765019DA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9B8185-E9CB-1B4B-9481-B5277424ABE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0902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8C4B9E-1A41-AF3C-3E61-3FD430CB30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326B08-208A-1194-3D3E-2F9CE65D1D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5E00B3-D052-5A47-79C7-D6DC8155B2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4B2317-E7E0-1B47-9F8D-87F5C3D0CC8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2279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C7D6FFF-266B-4605-9CFE-C4B2F14C79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66421E1-3057-43A3-B443-6F4DF1A82D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1492E96-7A40-4C52-861B-F76FA036613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42B1DD8-6C3D-4DFE-ACF7-D2B3A0C640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C3A5C3E-0AFC-4A4D-9ACF-5E1A55E9EB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1093F6A-BF81-4343-988B-02BC25D2E7C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sv.unimore.it/it/node/395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ufficiotirocini.scienzevita@unimore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ufficiotirocini.scienzevita@unimore.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46AFAF92-B19D-42D0-AF9B-9089534AA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333375"/>
            <a:ext cx="8964612" cy="554355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sz="4400" b="1" dirty="0" err="1">
                <a:solidFill>
                  <a:srgbClr val="FF0000"/>
                </a:solidFill>
                <a:ea typeface="+mn-ea"/>
                <a:cs typeface="+mn-cs"/>
              </a:rPr>
              <a:t>CdS</a:t>
            </a:r>
            <a:r>
              <a:rPr lang="it-IT" sz="4400" b="1" dirty="0">
                <a:solidFill>
                  <a:srgbClr val="FF0000"/>
                </a:solidFill>
                <a:ea typeface="+mn-ea"/>
                <a:cs typeface="+mn-cs"/>
              </a:rPr>
              <a:t>  FARMACIA</a:t>
            </a:r>
          </a:p>
          <a:p>
            <a:pPr eaLnBrk="1" hangingPunct="1">
              <a:buFontTx/>
              <a:buNone/>
              <a:defRPr/>
            </a:pPr>
            <a:endParaRPr lang="it-IT" dirty="0">
              <a:ea typeface="+mn-ea"/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it-IT" dirty="0">
              <a:ea typeface="+mn-ea"/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it-IT" dirty="0">
                <a:ea typeface="+mn-ea"/>
                <a:cs typeface="+mn-cs"/>
              </a:rPr>
              <a:t>							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3476B9B-94CC-4B6E-B9AE-0414B2A7F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592263"/>
            <a:ext cx="8856662" cy="151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just" eaLnBrk="1" hangingPunct="1">
              <a:spcBef>
                <a:spcPct val="20000"/>
              </a:spcBef>
              <a:defRPr/>
            </a:pPr>
            <a:r>
              <a:rPr lang="it-IT" sz="2400" dirty="0">
                <a:ea typeface="ＭＳ Ｐゴシック" charset="-128"/>
              </a:rPr>
              <a:t>La prova finale consiste nella redazione di un elaborato che descriva gli esperimenti svolti presso laboratori dipartimentali dell'Università di Modena e Reggio Emilia </a:t>
            </a:r>
            <a:r>
              <a:rPr lang="it-IT" sz="2400" u="sng" dirty="0">
                <a:ea typeface="ＭＳ Ｐゴシック" charset="-128"/>
              </a:rPr>
              <a:t>o presso laboratori di altri enti o aziende (</a:t>
            </a:r>
            <a:r>
              <a:rPr lang="it-IT" sz="2400" u="sng" dirty="0">
                <a:solidFill>
                  <a:srgbClr val="FF0000"/>
                </a:solidFill>
                <a:ea typeface="ＭＳ Ｐゴシック" charset="-128"/>
              </a:rPr>
              <a:t>TIROCINIO ESTERNO FINALIZZATO ALLA TESI/TIROCINIO PRELAUREA).</a:t>
            </a:r>
          </a:p>
        </p:txBody>
      </p:sp>
      <p:sp>
        <p:nvSpPr>
          <p:cNvPr id="3079" name="CasellaDiTesto 1">
            <a:extLst>
              <a:ext uri="{FF2B5EF4-FFF2-40B4-BE49-F238E27FC236}">
                <a16:creationId xmlns:a16="http://schemas.microsoft.com/office/drawing/2014/main" id="{C0666094-A50C-1D0B-843C-485FD3E96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54" y="4509120"/>
            <a:ext cx="9072563" cy="125572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buFontTx/>
              <a:buNone/>
            </a:pPr>
            <a:r>
              <a:rPr lang="it-IT" altLang="it-IT" sz="1800" dirty="0"/>
              <a:t>TUTTE LE INFORMAZIONI sul percorso di tesi SONO REPERIBILI via WEB sul sito del </a:t>
            </a:r>
            <a:r>
              <a:rPr lang="it-IT" altLang="it-IT" sz="1800" dirty="0" err="1"/>
              <a:t>dsv</a:t>
            </a:r>
            <a:r>
              <a:rPr lang="it-IT" altLang="it-IT" sz="1800" dirty="0"/>
              <a:t> di </a:t>
            </a:r>
            <a:r>
              <a:rPr lang="it-IT" altLang="it-IT" sz="1800" dirty="0" err="1"/>
              <a:t>unimore</a:t>
            </a:r>
            <a:r>
              <a:rPr lang="it-IT" altLang="it-IT" sz="1800" dirty="0"/>
              <a:t> » Didattica» Corsi di laurea magistrale a ciclo unico» Laurea FARMACIA» Didattica del cds » Tesi – cosa è necessario sapere : </a:t>
            </a:r>
          </a:p>
          <a:p>
            <a:pPr algn="just" eaLnBrk="1" hangingPunct="1">
              <a:buFontTx/>
              <a:buNone/>
            </a:pPr>
            <a:r>
              <a:rPr lang="it-IT" altLang="it-IT" sz="1800" dirty="0">
                <a:solidFill>
                  <a:srgbClr val="0070C0"/>
                </a:solidFill>
              </a:rPr>
              <a:t>https://</a:t>
            </a:r>
            <a:r>
              <a:rPr lang="it-IT" altLang="it-IT" sz="1800" dirty="0" err="1">
                <a:solidFill>
                  <a:srgbClr val="0070C0"/>
                </a:solidFill>
              </a:rPr>
              <a:t>www.dsv.unimore.it</a:t>
            </a:r>
            <a:r>
              <a:rPr lang="it-IT" altLang="it-IT" sz="1800" dirty="0">
                <a:solidFill>
                  <a:srgbClr val="0070C0"/>
                </a:solidFill>
              </a:rPr>
              <a:t>/</a:t>
            </a:r>
            <a:r>
              <a:rPr lang="it-IT" altLang="it-IT" sz="1800" dirty="0" err="1">
                <a:solidFill>
                  <a:srgbClr val="0070C0"/>
                </a:solidFill>
              </a:rPr>
              <a:t>it</a:t>
            </a:r>
            <a:r>
              <a:rPr lang="it-IT" altLang="it-IT" sz="1800" dirty="0">
                <a:solidFill>
                  <a:srgbClr val="0070C0"/>
                </a:solidFill>
              </a:rPr>
              <a:t>/</a:t>
            </a:r>
            <a:r>
              <a:rPr lang="it-IT" altLang="it-IT" sz="1800" dirty="0" err="1">
                <a:solidFill>
                  <a:srgbClr val="0070C0"/>
                </a:solidFill>
              </a:rPr>
              <a:t>node</a:t>
            </a:r>
            <a:r>
              <a:rPr lang="it-IT" altLang="it-IT" sz="1800" dirty="0">
                <a:solidFill>
                  <a:srgbClr val="0070C0"/>
                </a:solidFill>
              </a:rPr>
              <a:t>/373</a:t>
            </a:r>
            <a:endParaRPr lang="it-IT" altLang="it-IT" sz="1800" dirty="0">
              <a:solidFill>
                <a:srgbClr val="0070C0"/>
              </a:solidFill>
              <a:highlight>
                <a:srgbClr val="FF0000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ttangolo 1">
            <a:extLst>
              <a:ext uri="{FF2B5EF4-FFF2-40B4-BE49-F238E27FC236}">
                <a16:creationId xmlns:a16="http://schemas.microsoft.com/office/drawing/2014/main" id="{DEAE0D06-DF6A-421B-BC24-56993AFCE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776" y="1340768"/>
            <a:ext cx="8604448" cy="47705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indent="-342900" algn="just" eaLnBrk="1" hangingPunct="1">
              <a:buFontTx/>
              <a:buAutoNum type="arabicPeriod"/>
              <a:defRPr/>
            </a:pPr>
            <a:r>
              <a:rPr lang="it-IT" sz="1600" u="sng" dirty="0">
                <a:latin typeface="Arial" charset="0"/>
                <a:ea typeface="ＭＳ Ｐゴシック" pitchFamily="34" charset="-128"/>
              </a:rPr>
              <a:t>Verificare l’esistenza della </a:t>
            </a:r>
            <a:r>
              <a:rPr lang="it-IT" sz="1600" b="1" u="sng" dirty="0">
                <a:latin typeface="Arial" charset="0"/>
                <a:ea typeface="ＭＳ Ｐゴシック" pitchFamily="34" charset="-128"/>
              </a:rPr>
              <a:t>convenzione di tirocinio </a:t>
            </a:r>
            <a:r>
              <a:rPr lang="it-IT" sz="1600" u="sng" dirty="0">
                <a:latin typeface="Arial" charset="0"/>
                <a:ea typeface="ＭＳ Ｐゴシック" pitchFamily="34" charset="-128"/>
              </a:rPr>
              <a:t>con l’Azienda di interesse: </a:t>
            </a:r>
          </a:p>
          <a:p>
            <a:pPr algn="just" eaLnBrk="1" hangingPunct="1">
              <a:defRPr/>
            </a:pPr>
            <a:endParaRPr lang="it-IT" sz="1600" u="sng" dirty="0">
              <a:latin typeface="Arial" charset="0"/>
              <a:ea typeface="ＭＳ Ｐゴシック" pitchFamily="34" charset="-128"/>
            </a:endParaRPr>
          </a:p>
          <a:p>
            <a:pPr marL="342900" indent="-342900" eaLnBrk="1" hangingPunct="1">
              <a:buFontTx/>
              <a:buAutoNum type="alphaLcParenR"/>
              <a:defRPr/>
            </a:pPr>
            <a:r>
              <a:rPr lang="it-IT" sz="1600" b="1" dirty="0">
                <a:latin typeface="Arial" charset="0"/>
                <a:ea typeface="ＭＳ Ｐゴシック" pitchFamily="34" charset="-128"/>
              </a:rPr>
              <a:t>l’azienda è convenzionata</a:t>
            </a:r>
            <a:r>
              <a:rPr lang="it-IT" sz="1600" dirty="0">
                <a:latin typeface="Arial" charset="0"/>
                <a:ea typeface="ＭＳ Ｐゴシック" pitchFamily="34" charset="-128"/>
              </a:rPr>
              <a:t>. L’elenco delle aziende in ambito farmaceutico/tecnologico/biomedicale/ analitico è riportato nella sezione «Modulistica» al seguente link: </a:t>
            </a:r>
            <a:r>
              <a:rPr lang="it-IT" sz="1600" dirty="0">
                <a:latin typeface="Arial" charset="0"/>
                <a:ea typeface="ＭＳ Ｐゴシック" pitchFamily="34" charset="-128"/>
                <a:hlinkClick r:id="rId2"/>
              </a:rPr>
              <a:t>https://www.dsv.unimore.it/it/node/395</a:t>
            </a:r>
            <a:r>
              <a:rPr lang="it-IT" sz="1600" dirty="0">
                <a:latin typeface="Arial" charset="0"/>
                <a:ea typeface="ＭＳ Ｐゴシック" pitchFamily="34" charset="-128"/>
              </a:rPr>
              <a:t>.</a:t>
            </a:r>
          </a:p>
          <a:p>
            <a:pPr algn="just" eaLnBrk="1" hangingPunct="1">
              <a:defRPr/>
            </a:pPr>
            <a:endParaRPr lang="it-IT" sz="1600" dirty="0">
              <a:latin typeface="Arial" charset="0"/>
              <a:ea typeface="ＭＳ Ｐゴシック" pitchFamily="34" charset="-128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Gli studenti di FARMACIA possono comunque utilizzare anche le convenzioni attive per tutti gli altri corsi di laurea UNIMORE.</a:t>
            </a:r>
          </a:p>
          <a:p>
            <a:pPr algn="just" eaLnBrk="1" hangingPunct="1">
              <a:defRPr/>
            </a:pPr>
            <a:endParaRPr lang="it-IT" sz="1600" dirty="0">
              <a:latin typeface="Arial" charset="0"/>
              <a:ea typeface="ＭＳ Ｐゴシック" pitchFamily="34" charset="-128"/>
            </a:endParaRPr>
          </a:p>
          <a:p>
            <a:pPr algn="just" eaLnBrk="1" hangingPunct="1">
              <a:defRPr/>
            </a:pPr>
            <a:r>
              <a:rPr lang="it-IT" sz="1600" dirty="0">
                <a:latin typeface="Arial" charset="0"/>
                <a:ea typeface="ＭＳ Ｐゴシック" pitchFamily="34" charset="-128"/>
              </a:rPr>
              <a:t>b) la </a:t>
            </a:r>
            <a:r>
              <a:rPr lang="it-IT" sz="1600" b="1" dirty="0">
                <a:latin typeface="Arial" charset="0"/>
                <a:ea typeface="ＭＳ Ｐゴシック" pitchFamily="34" charset="-128"/>
              </a:rPr>
              <a:t>convenzione è scaduta:</a:t>
            </a:r>
            <a:r>
              <a:rPr lang="it-IT" sz="1600" dirty="0">
                <a:latin typeface="Arial" charset="0"/>
                <a:ea typeface="ＭＳ Ｐゴシック" pitchFamily="34" charset="-128"/>
              </a:rPr>
              <a:t> si può sempre richiederne la </a:t>
            </a:r>
            <a:r>
              <a:rPr lang="it-IT" sz="1600" u="sng" dirty="0">
                <a:latin typeface="Arial" charset="0"/>
                <a:ea typeface="ＭＳ Ｐゴシック" pitchFamily="34" charset="-128"/>
              </a:rPr>
              <a:t>riattivazione</a:t>
            </a:r>
            <a:r>
              <a:rPr lang="it-IT" sz="1600" dirty="0">
                <a:latin typeface="Arial" charset="0"/>
                <a:ea typeface="ＭＳ Ｐゴシック" pitchFamily="34" charset="-128"/>
              </a:rPr>
              <a:t>, (per ulteriori informazioni, contattare l’Ufficio Tirocini DSV ufficiotirocini.scienzevita@unimore.it). </a:t>
            </a:r>
          </a:p>
          <a:p>
            <a:pPr lvl="1" algn="just" eaLnBrk="1" hangingPunct="1">
              <a:defRPr/>
            </a:pPr>
            <a:r>
              <a:rPr lang="it-IT" sz="1600" dirty="0">
                <a:latin typeface="Arial" charset="0"/>
                <a:ea typeface="ＭＳ Ｐゴシック" pitchFamily="34" charset="-128"/>
              </a:rPr>
              <a:t>L'azienda/ente deve accedere alla nostra piattaforma tirocini online e caricare i dati della nuova convenzione</a:t>
            </a:r>
          </a:p>
          <a:p>
            <a:pPr lvl="1" algn="just" eaLnBrk="1" hangingPunct="1">
              <a:defRPr/>
            </a:pPr>
            <a:r>
              <a:rPr lang="it-IT" sz="1600" dirty="0" err="1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LINK:http</a:t>
            </a:r>
            <a:r>
              <a:rPr lang="it-IT" sz="1600" dirty="0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://</a:t>
            </a:r>
            <a:r>
              <a:rPr lang="it-IT" sz="1600" dirty="0" err="1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www.orientamento.unimore.it</a:t>
            </a:r>
            <a:r>
              <a:rPr lang="it-IT" sz="1600" dirty="0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/site/home/orientamento-al-lavoro-e-placement/aziende-ed-enti/</a:t>
            </a:r>
            <a:r>
              <a:rPr lang="it-IT" sz="1600" dirty="0" err="1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gestione-tirocini.html</a:t>
            </a:r>
            <a:endParaRPr lang="it-IT" sz="1600" dirty="0">
              <a:solidFill>
                <a:srgbClr val="0070C0"/>
              </a:solidFill>
              <a:latin typeface="Arial" charset="0"/>
              <a:ea typeface="ＭＳ Ｐゴシック" pitchFamily="34" charset="-128"/>
            </a:endParaRPr>
          </a:p>
          <a:p>
            <a:pPr algn="just" eaLnBrk="1" hangingPunct="1">
              <a:defRPr/>
            </a:pPr>
            <a:r>
              <a:rPr lang="it-IT" sz="1600" b="1" dirty="0">
                <a:latin typeface="Arial" charset="0"/>
                <a:ea typeface="ＭＳ Ｐゴシック" pitchFamily="34" charset="-128"/>
              </a:rPr>
              <a:t>c) se non esiste la convenzione, </a:t>
            </a:r>
            <a:r>
              <a:rPr lang="it-IT" sz="1600" dirty="0">
                <a:latin typeface="Arial" charset="0"/>
                <a:ea typeface="ＭＳ Ｐゴシック" pitchFamily="34" charset="-128"/>
              </a:rPr>
              <a:t>l'azienda/ente deve </a:t>
            </a:r>
            <a:r>
              <a:rPr lang="it-IT" sz="1600" u="sng" dirty="0">
                <a:latin typeface="Arial" charset="0"/>
                <a:ea typeface="ＭＳ Ｐゴシック" pitchFamily="34" charset="-128"/>
              </a:rPr>
              <a:t>registrarsi</a:t>
            </a:r>
            <a:r>
              <a:rPr lang="it-IT" sz="1600" dirty="0">
                <a:latin typeface="Arial" charset="0"/>
                <a:ea typeface="ＭＳ Ｐゴシック" pitchFamily="34" charset="-128"/>
              </a:rPr>
              <a:t> sulla nostra piattaforma online </a:t>
            </a:r>
          </a:p>
          <a:p>
            <a:pPr lvl="1" algn="just" eaLnBrk="1" hangingPunct="1">
              <a:defRPr/>
            </a:pPr>
            <a:r>
              <a:rPr lang="it-IT" sz="1600" dirty="0" err="1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LINK:http</a:t>
            </a:r>
            <a:r>
              <a:rPr lang="it-IT" sz="1600" dirty="0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://</a:t>
            </a:r>
            <a:r>
              <a:rPr lang="it-IT" sz="1600" dirty="0" err="1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www.orientamento.unimore.it</a:t>
            </a:r>
            <a:r>
              <a:rPr lang="it-IT" sz="1600" dirty="0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/site/home/orientamento-al-lavoro-e-placement/aziende-ed-enti/</a:t>
            </a:r>
            <a:r>
              <a:rPr lang="it-IT" sz="1600" dirty="0" err="1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gestione-tirocini.html</a:t>
            </a:r>
            <a:r>
              <a:rPr lang="it-IT" sz="1600" dirty="0">
                <a:solidFill>
                  <a:srgbClr val="0070C0"/>
                </a:solidFill>
                <a:latin typeface="Arial" charset="0"/>
                <a:ea typeface="ＭＳ Ｐゴシック" pitchFamily="34" charset="-128"/>
              </a:rPr>
              <a:t> e caricare i dati della convenzione</a:t>
            </a:r>
            <a:r>
              <a:rPr lang="it-IT" sz="1600" dirty="0">
                <a:latin typeface="Arial" charset="0"/>
                <a:ea typeface="ＭＳ Ｐゴシック" pitchFamily="34" charset="-128"/>
              </a:rPr>
              <a:t>. </a:t>
            </a:r>
          </a:p>
        </p:txBody>
      </p:sp>
      <p:sp>
        <p:nvSpPr>
          <p:cNvPr id="4100" name="CasellaDiTesto 2">
            <a:extLst>
              <a:ext uri="{FF2B5EF4-FFF2-40B4-BE49-F238E27FC236}">
                <a16:creationId xmlns:a16="http://schemas.microsoft.com/office/drawing/2014/main" id="{E11185E9-5174-2E00-EAC3-0D96434FF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76" y="454307"/>
            <a:ext cx="838842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b="1" dirty="0">
                <a:solidFill>
                  <a:srgbClr val="FF0000"/>
                </a:solidFill>
              </a:rPr>
              <a:t>1° Step: </a:t>
            </a:r>
            <a:r>
              <a:rPr lang="it-IT" altLang="it-IT" b="1" i="1" u="sng" dirty="0">
                <a:solidFill>
                  <a:srgbClr val="FF0000"/>
                </a:solidFill>
              </a:rPr>
              <a:t>LA CONVENZIONE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08094425-EF69-4594-939C-CCA26331C432}"/>
              </a:ext>
            </a:extLst>
          </p:cNvPr>
          <p:cNvSpPr/>
          <p:nvPr/>
        </p:nvSpPr>
        <p:spPr>
          <a:xfrm>
            <a:off x="106106" y="836712"/>
            <a:ext cx="9144000" cy="575542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it-IT" sz="1600" u="sng" dirty="0">
                <a:ea typeface="ＭＳ Ｐゴシック" charset="-128"/>
              </a:rPr>
              <a:t>A convenzione di tirocinio stipulata e attivata</a:t>
            </a:r>
            <a:r>
              <a:rPr lang="it-IT" sz="1600" dirty="0">
                <a:ea typeface="ＭＳ Ｐゴシック" charset="-128"/>
              </a:rPr>
              <a:t>:</a:t>
            </a:r>
          </a:p>
          <a:p>
            <a:pPr eaLnBrk="1" hangingPunct="1">
              <a:defRPr/>
            </a:pPr>
            <a:r>
              <a:rPr lang="it-IT" sz="1600" dirty="0">
                <a:ea typeface="ＭＳ Ｐゴシック" charset="-128"/>
              </a:rPr>
              <a:t>1. l'azienda/ente </a:t>
            </a:r>
            <a:r>
              <a:rPr lang="it-IT" sz="1600" b="1" dirty="0">
                <a:ea typeface="ＭＳ Ｐゴシック" charset="-128"/>
              </a:rPr>
              <a:t>deve caricare </a:t>
            </a:r>
            <a:r>
              <a:rPr lang="it-IT" sz="1600" dirty="0">
                <a:ea typeface="ＭＳ Ｐゴシック" charset="-128"/>
              </a:rPr>
              <a:t>sulla nostra piattaforma online il </a:t>
            </a:r>
            <a:r>
              <a:rPr lang="it-IT" sz="1600" b="1" dirty="0">
                <a:ea typeface="ＭＳ Ｐゴシック" charset="-128"/>
              </a:rPr>
              <a:t>progetto formativo </a:t>
            </a:r>
            <a:r>
              <a:rPr lang="it-IT" sz="1600" dirty="0">
                <a:ea typeface="ＭＳ Ｐゴシック" charset="-128"/>
              </a:rPr>
              <a:t>concordato con lo studente e il docente UNIMORE tutor, individuato dallo studente stesso.</a:t>
            </a:r>
            <a:r>
              <a:rPr lang="it-IT" sz="1600" b="1" dirty="0">
                <a:ea typeface="ＭＳ Ｐゴシック" charset="-128"/>
              </a:rPr>
              <a:t> </a:t>
            </a:r>
            <a:endParaRPr lang="it-IT" sz="1600" dirty="0">
              <a:ea typeface="ＭＳ Ｐゴシック" charset="-128"/>
            </a:endParaRPr>
          </a:p>
          <a:p>
            <a:pPr eaLnBrk="1" hangingPunct="1">
              <a:defRPr/>
            </a:pPr>
            <a:endParaRPr lang="it-IT" sz="1600" dirty="0">
              <a:ea typeface="ＭＳ Ｐゴシック" charset="-128"/>
            </a:endParaRPr>
          </a:p>
          <a:p>
            <a:pPr eaLnBrk="1" hangingPunct="1">
              <a:defRPr/>
            </a:pPr>
            <a:r>
              <a:rPr lang="it-IT" sz="1600" dirty="0">
                <a:solidFill>
                  <a:srgbClr val="0070C0"/>
                </a:solidFill>
                <a:ea typeface="ＭＳ Ｐゴシック" charset="-128"/>
              </a:rPr>
              <a:t>LINK: http://www.orientamento.unimore.it/site/home/orientamento-al-lavoro-e-placement/aziende-ed-enti/</a:t>
            </a:r>
            <a:r>
              <a:rPr lang="it-IT" sz="1600" dirty="0" err="1">
                <a:solidFill>
                  <a:srgbClr val="0070C0"/>
                </a:solidFill>
                <a:ea typeface="ＭＳ Ｐゴシック" charset="-128"/>
              </a:rPr>
              <a:t>gestione-tirocini.html</a:t>
            </a:r>
            <a:endParaRPr lang="it-IT" sz="1600" b="1" dirty="0">
              <a:solidFill>
                <a:srgbClr val="0070C0"/>
              </a:solidFill>
              <a:ea typeface="ＭＳ Ｐゴシック" charset="-128"/>
            </a:endParaRPr>
          </a:p>
          <a:p>
            <a:pPr eaLnBrk="1" hangingPunct="1">
              <a:defRPr/>
            </a:pPr>
            <a:endParaRPr lang="it-IT" sz="1600" b="1" dirty="0">
              <a:ea typeface="ＭＳ Ｐゴシック" charset="-128"/>
            </a:endParaRPr>
          </a:p>
          <a:p>
            <a:pPr eaLnBrk="1" hangingPunct="1">
              <a:defRPr/>
            </a:pPr>
            <a:r>
              <a:rPr lang="it-IT" sz="1600" b="1" dirty="0">
                <a:ea typeface="ＭＳ Ｐゴシック" charset="-128"/>
              </a:rPr>
              <a:t>Il tutor interno è il docente relatore della tesi di laurea</a:t>
            </a:r>
            <a:r>
              <a:rPr lang="it-IT" sz="1600" dirty="0">
                <a:ea typeface="ＭＳ Ｐゴシック" charset="-128"/>
              </a:rPr>
              <a:t>. </a:t>
            </a:r>
          </a:p>
          <a:p>
            <a:pPr eaLnBrk="1" hangingPunct="1">
              <a:defRPr/>
            </a:pPr>
            <a:endParaRPr lang="it-IT" sz="1600" dirty="0">
              <a:ea typeface="ＭＳ Ｐゴシック" charset="-128"/>
            </a:endParaRPr>
          </a:p>
          <a:p>
            <a:pPr eaLnBrk="1" hangingPunct="1">
              <a:defRPr/>
            </a:pPr>
            <a:r>
              <a:rPr lang="it-IT" sz="1600" dirty="0">
                <a:ea typeface="ＭＳ Ｐゴシック" charset="-128"/>
              </a:rPr>
              <a:t>Il </a:t>
            </a:r>
            <a:r>
              <a:rPr lang="it-IT" sz="1600" b="1" dirty="0">
                <a:ea typeface="ＭＳ Ｐゴシック" charset="-128"/>
              </a:rPr>
              <a:t>progetto formativo</a:t>
            </a:r>
            <a:r>
              <a:rPr lang="it-IT" sz="1600" dirty="0">
                <a:ea typeface="ＭＳ Ｐゴシック" charset="-128"/>
              </a:rPr>
              <a:t>, che dovrà illustrare il </a:t>
            </a:r>
            <a:r>
              <a:rPr lang="it-IT" sz="1600" b="1" u="sng" dirty="0">
                <a:ea typeface="ＭＳ Ｐゴシック" charset="-128"/>
              </a:rPr>
              <a:t>lavoro e gli obiettivi della tesi</a:t>
            </a:r>
            <a:r>
              <a:rPr lang="it-IT" sz="1600" dirty="0">
                <a:ea typeface="ＭＳ Ｐゴシック" charset="-128"/>
              </a:rPr>
              <a:t>, dovrà indicare il </a:t>
            </a:r>
            <a:r>
              <a:rPr lang="it-IT" sz="1600" b="1" u="sng" dirty="0">
                <a:ea typeface="ＭＳ Ｐゴシック" charset="-128"/>
              </a:rPr>
              <a:t>nominativo del tutor aziendale</a:t>
            </a:r>
            <a:r>
              <a:rPr lang="it-IT" sz="1600" dirty="0">
                <a:ea typeface="ＭＳ Ｐゴシック" charset="-128"/>
              </a:rPr>
              <a:t>, la </a:t>
            </a:r>
            <a:r>
              <a:rPr lang="it-IT" sz="1600" b="1" u="sng" dirty="0">
                <a:ea typeface="ＭＳ Ｐゴシック" charset="-128"/>
              </a:rPr>
              <a:t>data di inizio </a:t>
            </a:r>
            <a:r>
              <a:rPr lang="it-IT" sz="1600" b="1" dirty="0">
                <a:ea typeface="ＭＳ Ｐゴシック" charset="-128"/>
              </a:rPr>
              <a:t>e la </a:t>
            </a:r>
            <a:r>
              <a:rPr lang="it-IT" sz="1600" b="1" u="sng" dirty="0">
                <a:ea typeface="ＭＳ Ｐゴシック" charset="-128"/>
              </a:rPr>
              <a:t>data di conclusione del tirocinio </a:t>
            </a:r>
            <a:r>
              <a:rPr lang="it-IT" sz="1600" b="1" dirty="0">
                <a:ea typeface="ＭＳ Ｐゴシック" charset="-128"/>
              </a:rPr>
              <a:t>(</a:t>
            </a:r>
            <a:r>
              <a:rPr lang="it-IT" sz="1600" b="1" dirty="0">
                <a:solidFill>
                  <a:srgbClr val="FF0000"/>
                </a:solidFill>
                <a:ea typeface="ＭＳ Ｐゴシック" charset="-128"/>
              </a:rPr>
              <a:t>non</a:t>
            </a:r>
            <a:r>
              <a:rPr lang="it-IT" sz="1600" b="1" dirty="0">
                <a:ea typeface="ＭＳ Ｐゴシック" charset="-128"/>
              </a:rPr>
              <a:t> </a:t>
            </a:r>
            <a:r>
              <a:rPr lang="it-IT" sz="1600" b="1" dirty="0">
                <a:solidFill>
                  <a:srgbClr val="FF0000"/>
                </a:solidFill>
                <a:ea typeface="ＭＳ Ｐゴシック" charset="-128"/>
              </a:rPr>
              <a:t>inferiore a sei mesi</a:t>
            </a:r>
            <a:r>
              <a:rPr lang="it-IT" sz="1600" b="1" dirty="0">
                <a:ea typeface="ＭＳ Ｐゴシック" charset="-128"/>
              </a:rPr>
              <a:t>).</a:t>
            </a:r>
            <a:r>
              <a:rPr lang="it-IT" sz="1600" dirty="0">
                <a:ea typeface="ＭＳ Ｐゴシック" charset="-128"/>
              </a:rPr>
              <a:t> </a:t>
            </a:r>
          </a:p>
          <a:p>
            <a:pPr eaLnBrk="1" hangingPunct="1">
              <a:defRPr/>
            </a:pPr>
            <a:endParaRPr lang="it-IT" sz="1600" dirty="0">
              <a:ea typeface="ＭＳ Ｐゴシック" charset="-128"/>
            </a:endParaRPr>
          </a:p>
          <a:p>
            <a:pPr eaLnBrk="1" hangingPunct="1">
              <a:defRPr/>
            </a:pPr>
            <a:r>
              <a:rPr lang="it-IT" sz="1600" dirty="0">
                <a:ea typeface="ＭＳ Ｐゴシック" charset="-128"/>
              </a:rPr>
              <a:t>Una volta approvato dall'Ufficio Tirocini, il </a:t>
            </a:r>
            <a:r>
              <a:rPr lang="it-IT" sz="1600" b="1" u="sng" dirty="0">
                <a:ea typeface="ＭＳ Ｐゴシック" charset="-128"/>
              </a:rPr>
              <a:t>progetto</a:t>
            </a:r>
            <a:r>
              <a:rPr lang="it-IT" sz="1600" u="sng" dirty="0">
                <a:ea typeface="ＭＳ Ｐゴシック" charset="-128"/>
              </a:rPr>
              <a:t> dovrà essere </a:t>
            </a:r>
            <a:r>
              <a:rPr lang="it-IT" sz="1600" b="1" u="sng" dirty="0">
                <a:ea typeface="ＭＳ Ｐゴシック" charset="-128"/>
              </a:rPr>
              <a:t>scaricato</a:t>
            </a:r>
            <a:r>
              <a:rPr lang="it-IT" sz="1600" u="sng" dirty="0">
                <a:ea typeface="ＭＳ Ｐゴシック" charset="-128"/>
              </a:rPr>
              <a:t> dalla piattaforma a cura dell'azienda/ente, </a:t>
            </a:r>
            <a:r>
              <a:rPr lang="it-IT" sz="1600" b="1" u="sng" dirty="0">
                <a:ea typeface="ＭＳ Ｐゴシック" charset="-128"/>
              </a:rPr>
              <a:t>sottoscritto dal referente aziendale e dal tirocinante </a:t>
            </a:r>
            <a:r>
              <a:rPr lang="it-IT" sz="1600" dirty="0">
                <a:ea typeface="ＭＳ Ｐゴシック" charset="-128"/>
              </a:rPr>
              <a:t>ed inviato via mail all'Ufficio Tirocini ufficiotirocini.scienzevita@unimore.it per la successiva definitiva attivazione.</a:t>
            </a:r>
          </a:p>
          <a:p>
            <a:pPr eaLnBrk="1" hangingPunct="1">
              <a:defRPr/>
            </a:pPr>
            <a:r>
              <a:rPr lang="it-IT" sz="1600" b="1" dirty="0">
                <a:ea typeface="ＭＳ Ｐゴシック" charset="-128"/>
              </a:rPr>
              <a:t>L’invio del progetto formativo all’Ufficio Tirocini deve precedere di almeno 10 giorni l’inizio effettivo del progetto</a:t>
            </a:r>
            <a:r>
              <a:rPr lang="it-IT" sz="1600" dirty="0">
                <a:ea typeface="ＭＳ Ｐゴシック" charset="-128"/>
              </a:rPr>
              <a:t>.</a:t>
            </a:r>
          </a:p>
          <a:p>
            <a:pPr eaLnBrk="1" hangingPunct="1">
              <a:defRPr/>
            </a:pPr>
            <a:r>
              <a:rPr lang="it-IT" sz="1600" dirty="0">
                <a:ea typeface="ＭＳ Ｐゴシック" charset="-128"/>
              </a:rPr>
              <a:t>Eventuali </a:t>
            </a:r>
            <a:r>
              <a:rPr lang="it-IT" sz="1600" u="sng" dirty="0">
                <a:ea typeface="ＭＳ Ｐゴシック" charset="-128"/>
              </a:rPr>
              <a:t>proroghe, sospensioni o annullamento </a:t>
            </a:r>
            <a:r>
              <a:rPr lang="it-IT" sz="1600" dirty="0">
                <a:ea typeface="ＭＳ Ｐゴシック" charset="-128"/>
              </a:rPr>
              <a:t>del progetto dovranno essere comunicate via mail all'Ufficio Tirocini tempestivamente e comunque </a:t>
            </a:r>
            <a:r>
              <a:rPr lang="it-IT" sz="1600" u="sng" dirty="0">
                <a:ea typeface="ＭＳ Ｐゴシック" charset="-128"/>
              </a:rPr>
              <a:t>non oltre 15 giorni prima dell’interruzione o proroga.</a:t>
            </a:r>
            <a:endParaRPr lang="it-IT" sz="1600" dirty="0">
              <a:ea typeface="ＭＳ Ｐゴシック" charset="-128"/>
            </a:endParaRPr>
          </a:p>
          <a:p>
            <a:pPr eaLnBrk="1" hangingPunct="1">
              <a:defRPr/>
            </a:pPr>
            <a:r>
              <a:rPr lang="it-IT" sz="1600" dirty="0">
                <a:ea typeface="ＭＳ Ｐゴシック" charset="-128"/>
              </a:rPr>
              <a:t>Le aziende/enti già convenzionati con UNIMORE procedono direttamente al caricamento in piattaforma del progetto formativo.</a:t>
            </a:r>
          </a:p>
        </p:txBody>
      </p:sp>
      <p:sp>
        <p:nvSpPr>
          <p:cNvPr id="5123" name="CasellaDiTesto 2">
            <a:extLst>
              <a:ext uri="{FF2B5EF4-FFF2-40B4-BE49-F238E27FC236}">
                <a16:creationId xmlns:a16="http://schemas.microsoft.com/office/drawing/2014/main" id="{C2A836DB-30EA-5EEC-CAD2-C0FE5F213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" y="88900"/>
            <a:ext cx="8917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2° Step: </a:t>
            </a:r>
            <a:r>
              <a:rPr lang="it-IT" altLang="it-IT" sz="2800" b="1" i="1" u="sng" dirty="0">
                <a:solidFill>
                  <a:srgbClr val="FF0000"/>
                </a:solidFill>
              </a:rPr>
              <a:t>PROGETTO FORMATIVO e</a:t>
            </a:r>
            <a:r>
              <a:rPr lang="it-IT" altLang="it-IT" sz="2800" b="1" dirty="0">
                <a:solidFill>
                  <a:srgbClr val="FF0000"/>
                </a:solidFill>
              </a:rPr>
              <a:t> </a:t>
            </a:r>
            <a:r>
              <a:rPr lang="it-IT" altLang="it-IT" sz="2800" b="1" i="1" u="sng" dirty="0">
                <a:solidFill>
                  <a:srgbClr val="FF0000"/>
                </a:solidFill>
              </a:rPr>
              <a:t>TEMPISTICHE </a:t>
            </a:r>
            <a:endParaRPr lang="it-IT" altLang="it-IT" sz="2000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F5F3B22D-09DA-4DCE-A8FE-EBD27C8A4CE1}"/>
              </a:ext>
            </a:extLst>
          </p:cNvPr>
          <p:cNvSpPr/>
          <p:nvPr/>
        </p:nvSpPr>
        <p:spPr>
          <a:xfrm>
            <a:off x="296143" y="1916832"/>
            <a:ext cx="8640763" cy="424731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</a:endParaRPr>
          </a:p>
          <a:p>
            <a:pPr algn="just" eaLnBrk="1" hangingPunct="1">
              <a:defRPr/>
            </a:pPr>
            <a:r>
              <a:rPr lang="it-IT" dirty="0">
                <a:ea typeface="ＭＳ Ｐゴシック" charset="-128"/>
              </a:rPr>
              <a:t>I </a:t>
            </a:r>
            <a:r>
              <a:rPr lang="it-IT" b="1" dirty="0">
                <a:ea typeface="ＭＳ Ｐゴシック" charset="-128"/>
              </a:rPr>
              <a:t>questionari di valutazione </a:t>
            </a:r>
            <a:r>
              <a:rPr lang="it-IT" dirty="0">
                <a:ea typeface="ＭＳ Ｐゴシック" charset="-128"/>
              </a:rPr>
              <a:t>del tirocinio saranno compilati da studente e tutor aziendale </a:t>
            </a:r>
            <a:r>
              <a:rPr lang="it-IT" b="1" dirty="0">
                <a:ea typeface="ＭＳ Ｐゴシック" charset="-128"/>
              </a:rPr>
              <a:t>direttamente</a:t>
            </a:r>
            <a:r>
              <a:rPr lang="it-IT" dirty="0">
                <a:ea typeface="ＭＳ Ｐゴシック" charset="-128"/>
              </a:rPr>
              <a:t> </a:t>
            </a:r>
            <a:r>
              <a:rPr lang="it-IT" b="1" dirty="0">
                <a:ea typeface="ＭＳ Ｐゴシック" charset="-128"/>
              </a:rPr>
              <a:t>sulla piattaforma </a:t>
            </a:r>
            <a:r>
              <a:rPr lang="it-IT" dirty="0">
                <a:ea typeface="ＭＳ Ｐゴシック" charset="-128"/>
              </a:rPr>
              <a:t>tirocini online </a:t>
            </a:r>
          </a:p>
          <a:p>
            <a:pPr algn="just" eaLnBrk="1" hangingPunct="1">
              <a:defRPr/>
            </a:pPr>
            <a:endParaRPr lang="it-IT" dirty="0">
              <a:ea typeface="ＭＳ Ｐゴシック" charset="-128"/>
            </a:endParaRPr>
          </a:p>
          <a:p>
            <a:pPr eaLnBrk="1" hangingPunct="1">
              <a:defRPr/>
            </a:pPr>
            <a:r>
              <a:rPr lang="it-IT" dirty="0">
                <a:solidFill>
                  <a:srgbClr val="0070C0"/>
                </a:solidFill>
                <a:ea typeface="ＭＳ Ｐゴシック" charset="-128"/>
              </a:rPr>
              <a:t>LINK: </a:t>
            </a:r>
            <a:r>
              <a:rPr lang="it-IT" dirty="0">
                <a:solidFill>
                  <a:schemeClr val="accent1">
                    <a:lumMod val="25000"/>
                  </a:schemeClr>
                </a:solidFill>
                <a:ea typeface="ＭＳ Ｐゴシック" charset="-128"/>
              </a:rPr>
              <a:t>http://www.orientamento.unimore.it/site/home/orientamento-al-lavoro-e-placement/aziende-ed-enti/gestione-</a:t>
            </a:r>
            <a:r>
              <a:rPr lang="it-IT" dirty="0" err="1">
                <a:solidFill>
                  <a:schemeClr val="accent1">
                    <a:lumMod val="25000"/>
                  </a:schemeClr>
                </a:solidFill>
                <a:ea typeface="ＭＳ Ｐゴシック" charset="-128"/>
              </a:rPr>
              <a:t>tirocini.html</a:t>
            </a:r>
            <a:r>
              <a:rPr lang="it-IT" dirty="0">
                <a:solidFill>
                  <a:schemeClr val="accent1">
                    <a:lumMod val="25000"/>
                  </a:schemeClr>
                </a:solidFill>
                <a:ea typeface="ＭＳ Ｐゴシック" charset="-128"/>
              </a:rPr>
              <a:t> </a:t>
            </a:r>
          </a:p>
          <a:p>
            <a:pPr algn="just" eaLnBrk="1" hangingPunct="1">
              <a:defRPr/>
            </a:pPr>
            <a:endParaRPr lang="it-IT" dirty="0">
              <a:ea typeface="ＭＳ Ｐゴシック" charset="-128"/>
            </a:endParaRPr>
          </a:p>
          <a:p>
            <a:pPr algn="just" eaLnBrk="1" hangingPunct="1">
              <a:defRPr/>
            </a:pPr>
            <a:r>
              <a:rPr lang="it-IT" dirty="0">
                <a:ea typeface="ＭＳ Ｐゴシック" charset="-128"/>
              </a:rPr>
              <a:t>Al riguardo, </a:t>
            </a:r>
            <a:r>
              <a:rPr lang="it-IT" b="1" dirty="0">
                <a:ea typeface="ＭＳ Ｐゴシック" charset="-128"/>
              </a:rPr>
              <a:t>immediatamente dopo la conclusione del tirocinio,</a:t>
            </a:r>
            <a:r>
              <a:rPr lang="it-IT" dirty="0">
                <a:ea typeface="ＭＳ Ｐゴシック" charset="-128"/>
              </a:rPr>
              <a:t> sarà inviata una </a:t>
            </a:r>
            <a:r>
              <a:rPr lang="it-IT" b="1" dirty="0">
                <a:ea typeface="ＭＳ Ｐゴシック" charset="-128"/>
              </a:rPr>
              <a:t>mail automatica </a:t>
            </a:r>
            <a:r>
              <a:rPr lang="it-IT" dirty="0">
                <a:ea typeface="ＭＳ Ｐゴシック" charset="-128"/>
              </a:rPr>
              <a:t>da parte del sistema per ricordare la compilazione dei suddetti questionari. </a:t>
            </a:r>
          </a:p>
          <a:p>
            <a:pPr algn="just" eaLnBrk="1" hangingPunct="1">
              <a:defRPr/>
            </a:pPr>
            <a:endParaRPr lang="it-IT" b="1" dirty="0">
              <a:ea typeface="ＭＳ Ｐゴシック" charset="-128"/>
            </a:endParaRPr>
          </a:p>
          <a:p>
            <a:pPr algn="just" eaLnBrk="1" hangingPunct="1">
              <a:defRPr/>
            </a:pPr>
            <a:r>
              <a:rPr lang="it-IT" b="1" dirty="0">
                <a:ea typeface="ＭＳ Ｐゴシック" charset="-128"/>
              </a:rPr>
              <a:t>La scheda-ore dovrà essere inviata al termine del tirocinio via mail all'Ufficio Tirocini ufficiotirocini.scienzevita@unimore.it </a:t>
            </a:r>
          </a:p>
          <a:p>
            <a:pPr algn="just" eaLnBrk="1" hangingPunct="1">
              <a:defRPr/>
            </a:pPr>
            <a:endParaRPr lang="it-IT" dirty="0">
              <a:ea typeface="ＭＳ Ｐゴシック" charset="-128"/>
            </a:endParaRPr>
          </a:p>
          <a:p>
            <a:pPr algn="just" eaLnBrk="1" hangingPunct="1">
              <a:defRPr/>
            </a:pPr>
            <a:endParaRPr lang="it-IT" dirty="0">
              <a:ea typeface="ＭＳ Ｐゴシック" charset="-128"/>
            </a:endParaRPr>
          </a:p>
        </p:txBody>
      </p:sp>
      <p:sp>
        <p:nvSpPr>
          <p:cNvPr id="6147" name="CasellaDiTesto 2">
            <a:extLst>
              <a:ext uri="{FF2B5EF4-FFF2-40B4-BE49-F238E27FC236}">
                <a16:creationId xmlns:a16="http://schemas.microsoft.com/office/drawing/2014/main" id="{46025EB4-C4B9-5E09-E2CE-E358687AA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83" y="629156"/>
            <a:ext cx="79093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 dirty="0">
                <a:solidFill>
                  <a:srgbClr val="FF0000"/>
                </a:solidFill>
              </a:rPr>
              <a:t>3° Step  </a:t>
            </a:r>
            <a:r>
              <a:rPr lang="it-IT" altLang="it-IT" b="1" i="1" u="sng" dirty="0">
                <a:solidFill>
                  <a:srgbClr val="FF0000"/>
                </a:solidFill>
              </a:rPr>
              <a:t>QUESTIONARI DI VALUTAZIONE </a:t>
            </a:r>
            <a:endParaRPr lang="it-IT" altLang="it-IT" sz="2400" b="1" dirty="0">
              <a:solidFill>
                <a:srgbClr val="FF0000"/>
              </a:solidFill>
            </a:endParaRPr>
          </a:p>
        </p:txBody>
      </p:sp>
      <p:sp>
        <p:nvSpPr>
          <p:cNvPr id="6148" name="AutoShape 2" descr="Risultati immagini per alert icon flat">
            <a:extLst>
              <a:ext uri="{FF2B5EF4-FFF2-40B4-BE49-F238E27FC236}">
                <a16:creationId xmlns:a16="http://schemas.microsoft.com/office/drawing/2014/main" id="{3BC2B1EF-E718-C9B8-3F6C-68600B3FE8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6149" name="AutoShape 4" descr="Risultati immagini per alert icon flat">
            <a:extLst>
              <a:ext uri="{FF2B5EF4-FFF2-40B4-BE49-F238E27FC236}">
                <a16:creationId xmlns:a16="http://schemas.microsoft.com/office/drawing/2014/main" id="{9983E9DF-F038-0266-F0EF-6C8A6109E3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pic>
        <p:nvPicPr>
          <p:cNvPr id="6150" name="Picture 6" descr="Risultati immagini per alert icon flat">
            <a:extLst>
              <a:ext uri="{FF2B5EF4-FFF2-40B4-BE49-F238E27FC236}">
                <a16:creationId xmlns:a16="http://schemas.microsoft.com/office/drawing/2014/main" id="{2070F41F-3B8F-F3FA-D3ED-FAAED443F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88900"/>
            <a:ext cx="1971675" cy="166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7FE0D7D8-6498-4E14-B59B-05A4B23A63E3}"/>
              </a:ext>
            </a:extLst>
          </p:cNvPr>
          <p:cNvSpPr/>
          <p:nvPr/>
        </p:nvSpPr>
        <p:spPr>
          <a:xfrm>
            <a:off x="294953" y="660643"/>
            <a:ext cx="884904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it-IT" sz="1600" dirty="0">
                <a:ea typeface="ＭＳ Ｐゴシック" charset="-128"/>
              </a:rPr>
              <a:t>Durante l’attività di tirocinio è </a:t>
            </a:r>
            <a:r>
              <a:rPr lang="it-IT" sz="1600" b="1" dirty="0">
                <a:ea typeface="ＭＳ Ｐゴシック" charset="-128"/>
              </a:rPr>
              <a:t>necessario</a:t>
            </a:r>
            <a:r>
              <a:rPr lang="it-IT" sz="1600" dirty="0">
                <a:ea typeface="ＭＳ Ｐゴシック" charset="-128"/>
              </a:rPr>
              <a:t>:</a:t>
            </a:r>
          </a:p>
          <a:p>
            <a:pPr eaLnBrk="1" hangingPunct="1">
              <a:defRPr/>
            </a:pPr>
            <a:endParaRPr lang="it-IT" sz="1600" dirty="0">
              <a:ea typeface="ＭＳ Ｐゴシック" charset="-128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it-IT" sz="1600" dirty="0">
                <a:ea typeface="ＭＳ Ｐゴシック" charset="-128"/>
              </a:rPr>
              <a:t>compilare quotidianamente la </a:t>
            </a:r>
            <a:r>
              <a:rPr lang="it-IT" sz="1600" b="1" dirty="0">
                <a:ea typeface="ＭＳ Ｐゴシック" charset="-128"/>
              </a:rPr>
              <a:t>scheda ore;</a:t>
            </a:r>
          </a:p>
          <a:p>
            <a:pPr marL="342900" indent="-342900" eaLnBrk="1" hangingPunct="1">
              <a:buFontTx/>
              <a:buAutoNum type="arabicPeriod"/>
              <a:defRPr/>
            </a:pPr>
            <a:endParaRPr lang="it-IT" sz="1600" dirty="0">
              <a:ea typeface="ＭＳ Ｐゴシック" charset="-128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it-IT" sz="1600" dirty="0">
                <a:ea typeface="ＭＳ Ｐゴシック" charset="-128"/>
              </a:rPr>
              <a:t>mantenere contatti con il </a:t>
            </a:r>
            <a:r>
              <a:rPr lang="it-IT" sz="1600" b="1" dirty="0">
                <a:ea typeface="ＭＳ Ｐゴシック" charset="-128"/>
              </a:rPr>
              <a:t>tutor interno</a:t>
            </a:r>
            <a:r>
              <a:rPr lang="it-IT" sz="1600" dirty="0">
                <a:ea typeface="ＭＳ Ｐゴシック" charset="-128"/>
              </a:rPr>
              <a:t>;</a:t>
            </a:r>
          </a:p>
          <a:p>
            <a:pPr marL="342900" indent="-342900" eaLnBrk="1" hangingPunct="1">
              <a:buFontTx/>
              <a:buAutoNum type="arabicPeriod"/>
              <a:defRPr/>
            </a:pPr>
            <a:endParaRPr lang="it-IT" sz="1600" dirty="0">
              <a:ea typeface="ＭＳ Ｐゴシック" charset="-128"/>
            </a:endParaRP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it-IT" sz="1600" dirty="0">
                <a:ea typeface="ＭＳ Ｐゴシック" charset="-128"/>
              </a:rPr>
              <a:t>contattare il referente dell’Ufficio Tirocini qualora dovessero insorgere problemi che obbligano all’interruzione, alla sospensione temporanea o alla proroga dell’attività di tirocinio. In tutti i casi, la richiesta deve essere inoltrata all’Ufficio Tirocini almeno 15 giorni prima dell’eventuale interruzione o richiesta di proroga.</a:t>
            </a:r>
            <a:br>
              <a:rPr lang="it-IT" sz="1600" dirty="0">
                <a:ea typeface="ＭＳ Ｐゴシック" charset="-128"/>
              </a:rPr>
            </a:br>
            <a:br>
              <a:rPr lang="it-IT" sz="1600" dirty="0">
                <a:ea typeface="ＭＳ Ｐゴシック" charset="-128"/>
              </a:rPr>
            </a:br>
            <a:endParaRPr lang="it-IT" sz="1600" dirty="0">
              <a:ea typeface="ＭＳ Ｐゴシック" charset="-128"/>
            </a:endParaRPr>
          </a:p>
        </p:txBody>
      </p:sp>
      <p:sp>
        <p:nvSpPr>
          <p:cNvPr id="7171" name="CasellaDiTesto 2">
            <a:extLst>
              <a:ext uri="{FF2B5EF4-FFF2-40B4-BE49-F238E27FC236}">
                <a16:creationId xmlns:a16="http://schemas.microsoft.com/office/drawing/2014/main" id="{4D812ACA-CBFC-2BEC-D69E-8C15B5AC8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" y="3727450"/>
            <a:ext cx="8716963" cy="2469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1700" i="1" dirty="0">
                <a:latin typeface="Comic Sans MS" panose="030F0902030302020204" pitchFamily="66" charset="0"/>
              </a:rPr>
              <a:t>Per eventuali chiarimenti riguardo la coerenza del progetto formativo con il proprio piano di studi, o per suggerimenti circa la scelta del relatore di tesi, si possono contattare: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it-IT" altLang="it-IT" sz="1700" i="1" dirty="0">
              <a:latin typeface="Comic Sans MS" panose="030F0902030302020204" pitchFamily="66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it-IT" altLang="it-IT" sz="1700" i="1" dirty="0">
                <a:latin typeface="Comic Sans MS" panose="030F0902030302020204" pitchFamily="66" charset="0"/>
              </a:rPr>
              <a:t>UFFICIO TIROCINI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it-IT" altLang="it-IT" sz="1700" i="1" dirty="0">
                <a:latin typeface="Comic Sans MS" panose="030F0902030302020204" pitchFamily="66" charset="0"/>
              </a:rPr>
              <a:t>Dr. Paolo Leonelli (</a:t>
            </a:r>
            <a:r>
              <a:rPr lang="it-IT" sz="1800" i="1" dirty="0">
                <a:ea typeface="ＭＳ Ｐゴシック" charset="-128"/>
                <a:hlinkClick r:id="rId3"/>
              </a:rPr>
              <a:t>ufficiotirocini.scienzevita@unimore.it</a:t>
            </a:r>
            <a:r>
              <a:rPr lang="it-IT" sz="1800" i="1" dirty="0">
                <a:ea typeface="ＭＳ Ｐゴシック" charset="-128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700" i="1" dirty="0">
              <a:latin typeface="Comic Sans MS" panose="030F09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700" i="1" dirty="0">
                <a:latin typeface="Comic Sans MS" panose="030F0902030302020204" pitchFamily="66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>
            <a:extLst>
              <a:ext uri="{FF2B5EF4-FFF2-40B4-BE49-F238E27FC236}">
                <a16:creationId xmlns:a16="http://schemas.microsoft.com/office/drawing/2014/main" id="{B5DFA8CA-47BE-45E6-A1FD-1AB41D5CC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7" y="2168525"/>
            <a:ext cx="8785225" cy="252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it-IT" sz="3200" dirty="0">
                <a:ea typeface="ＭＳ Ｐゴシック" charset="-128"/>
              </a:rPr>
              <a:t>Ufficio Stage e Tirocini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it-IT" sz="2400" b="1" dirty="0">
                <a:ea typeface="ＭＳ Ｐゴシック" charset="-128"/>
              </a:rPr>
              <a:t>Dott. Leonelli Paolo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it-IT" sz="2400" dirty="0">
                <a:ea typeface="ＭＳ Ｐゴシック" charset="-128"/>
              </a:rPr>
              <a:t>c/o via Campi, 103, primo piano, alla </a:t>
            </a:r>
            <a:r>
              <a:rPr lang="it-IT" sz="2400" dirty="0" err="1">
                <a:ea typeface="ＭＳ Ｐゴシック" charset="-128"/>
              </a:rPr>
              <a:t>sx</a:t>
            </a:r>
            <a:r>
              <a:rPr lang="it-IT" sz="2400" dirty="0">
                <a:ea typeface="ＭＳ Ｐゴシック" charset="-128"/>
              </a:rPr>
              <a:t> del desk di accoglienza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it-IT" sz="2400" dirty="0">
                <a:ea typeface="ＭＳ Ｐゴシック" charset="-128"/>
              </a:rPr>
              <a:t>E-mail: </a:t>
            </a:r>
            <a:r>
              <a:rPr lang="it-IT" sz="2400" dirty="0">
                <a:ea typeface="ＭＳ Ｐゴシック" charset="-128"/>
                <a:hlinkClick r:id="rId2"/>
              </a:rPr>
              <a:t>ufficiotirocini.scienzevita@unimore.it</a:t>
            </a:r>
            <a:endParaRPr lang="it-IT" sz="2400" dirty="0">
              <a:ea typeface="ＭＳ Ｐゴシック" charset="-128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it-IT" sz="2400" dirty="0" err="1">
                <a:ea typeface="ＭＳ Ｐゴシック" charset="-128"/>
              </a:rPr>
              <a:t>tel</a:t>
            </a:r>
            <a:r>
              <a:rPr lang="it-IT" sz="2400" dirty="0">
                <a:ea typeface="ＭＳ Ｐゴシック" charset="-128"/>
              </a:rPr>
              <a:t>: 059/2058530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 Event</Template>
  <TotalTime>638</TotalTime>
  <Words>780</Words>
  <Application>Microsoft Macintosh PowerPoint</Application>
  <PresentationFormat>Presentazione su schermo (4:3)</PresentationFormat>
  <Paragraphs>61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Comic Sans MS</vt:lpstr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Amministratore</dc:creator>
  <cp:lastModifiedBy>MICOL MARCHETTI</cp:lastModifiedBy>
  <cp:revision>101</cp:revision>
  <dcterms:created xsi:type="dcterms:W3CDTF">2011-10-12T15:08:34Z</dcterms:created>
  <dcterms:modified xsi:type="dcterms:W3CDTF">2026-05-20T07:18:50Z</dcterms:modified>
</cp:coreProperties>
</file>