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86" r:id="rId2"/>
  </p:sldMasterIdLst>
  <p:notesMasterIdLst>
    <p:notesMasterId r:id="rId18"/>
  </p:notesMasterIdLst>
  <p:handoutMasterIdLst>
    <p:handoutMasterId r:id="rId19"/>
  </p:handoutMasterIdLst>
  <p:sldIdLst>
    <p:sldId id="596" r:id="rId3"/>
    <p:sldId id="673" r:id="rId4"/>
    <p:sldId id="684" r:id="rId5"/>
    <p:sldId id="685" r:id="rId6"/>
    <p:sldId id="680" r:id="rId7"/>
    <p:sldId id="283" r:id="rId8"/>
    <p:sldId id="300" r:id="rId9"/>
    <p:sldId id="676" r:id="rId10"/>
    <p:sldId id="672" r:id="rId11"/>
    <p:sldId id="584" r:id="rId12"/>
    <p:sldId id="664" r:id="rId13"/>
    <p:sldId id="665" r:id="rId14"/>
    <p:sldId id="677" r:id="rId15"/>
    <p:sldId id="666" r:id="rId16"/>
    <p:sldId id="679" r:id="rId17"/>
  </p:sldIdLst>
  <p:sldSz cx="9144000" cy="6858000" type="screen4x3"/>
  <p:notesSz cx="6881813" cy="100028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83008"/>
    <a:srgbClr val="FFFFCC"/>
    <a:srgbClr val="FFFF99"/>
    <a:srgbClr val="FF0000"/>
    <a:srgbClr val="FFCCFF"/>
    <a:srgbClr val="FF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F2367-5C36-4167-AF23-D0FAF37E0002}" v="10" dt="2026-05-25T11:38:37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27" autoAdjust="0"/>
  </p:normalViewPr>
  <p:slideViewPr>
    <p:cSldViewPr>
      <p:cViewPr varScale="1">
        <p:scale>
          <a:sx n="57" d="100"/>
          <a:sy n="57" d="100"/>
        </p:scale>
        <p:origin x="6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FRANCHINI" userId="d9721a35-48a0-45ce-84df-d8c489be8dbb" providerId="ADAL" clId="{CA71350D-BB95-4C72-A8F0-6B3CD800151C}"/>
    <pc:docChg chg="custSel delSld modSld">
      <pc:chgData name="Silvia FRANCHINI" userId="d9721a35-48a0-45ce-84df-d8c489be8dbb" providerId="ADAL" clId="{CA71350D-BB95-4C72-A8F0-6B3CD800151C}" dt="2026-05-25T12:06:16.983" v="152" actId="20577"/>
      <pc:docMkLst>
        <pc:docMk/>
      </pc:docMkLst>
      <pc:sldChg chg="modNotesTx">
        <pc:chgData name="Silvia FRANCHINI" userId="d9721a35-48a0-45ce-84df-d8c489be8dbb" providerId="ADAL" clId="{CA71350D-BB95-4C72-A8F0-6B3CD800151C}" dt="2026-05-25T10:07:22.942" v="6" actId="6549"/>
        <pc:sldMkLst>
          <pc:docMk/>
          <pc:sldMk cId="3864961580" sldId="283"/>
        </pc:sldMkLst>
      </pc:sldChg>
      <pc:sldChg chg="modNotesTx">
        <pc:chgData name="Silvia FRANCHINI" userId="d9721a35-48a0-45ce-84df-d8c489be8dbb" providerId="ADAL" clId="{CA71350D-BB95-4C72-A8F0-6B3CD800151C}" dt="2026-05-25T10:08:36.099" v="23" actId="6549"/>
        <pc:sldMkLst>
          <pc:docMk/>
          <pc:sldMk cId="0" sldId="584"/>
        </pc:sldMkLst>
      </pc:sldChg>
      <pc:sldChg chg="modNotesTx">
        <pc:chgData name="Silvia FRANCHINI" userId="d9721a35-48a0-45ce-84df-d8c489be8dbb" providerId="ADAL" clId="{CA71350D-BB95-4C72-A8F0-6B3CD800151C}" dt="2026-05-25T10:07:01.644" v="1" actId="6549"/>
        <pc:sldMkLst>
          <pc:docMk/>
          <pc:sldMk cId="0" sldId="596"/>
        </pc:sldMkLst>
      </pc:sldChg>
      <pc:sldChg chg="addSp modSp mod modNotesTx">
        <pc:chgData name="Silvia FRANCHINI" userId="d9721a35-48a0-45ce-84df-d8c489be8dbb" providerId="ADAL" clId="{CA71350D-BB95-4C72-A8F0-6B3CD800151C}" dt="2026-05-25T11:10:49.958" v="103" actId="1076"/>
        <pc:sldMkLst>
          <pc:docMk/>
          <pc:sldMk cId="1558551168" sldId="664"/>
        </pc:sldMkLst>
        <pc:spChg chg="mod">
          <ac:chgData name="Silvia FRANCHINI" userId="d9721a35-48a0-45ce-84df-d8c489be8dbb" providerId="ADAL" clId="{CA71350D-BB95-4C72-A8F0-6B3CD800151C}" dt="2026-05-25T11:10:05.580" v="75" actId="1076"/>
          <ac:spMkLst>
            <pc:docMk/>
            <pc:sldMk cId="1558551168" sldId="664"/>
            <ac:spMk id="7" creationId="{00000000-0000-0000-0000-000000000000}"/>
          </ac:spMkLst>
        </pc:spChg>
        <pc:spChg chg="mod">
          <ac:chgData name="Silvia FRANCHINI" userId="d9721a35-48a0-45ce-84df-d8c489be8dbb" providerId="ADAL" clId="{CA71350D-BB95-4C72-A8F0-6B3CD800151C}" dt="2026-05-25T11:10:49.958" v="103" actId="1076"/>
          <ac:spMkLst>
            <pc:docMk/>
            <pc:sldMk cId="1558551168" sldId="664"/>
            <ac:spMk id="8" creationId="{00000000-0000-0000-0000-000000000000}"/>
          </ac:spMkLst>
        </pc:spChg>
        <pc:spChg chg="mod">
          <ac:chgData name="Silvia FRANCHINI" userId="d9721a35-48a0-45ce-84df-d8c489be8dbb" providerId="ADAL" clId="{CA71350D-BB95-4C72-A8F0-6B3CD800151C}" dt="2026-05-25T11:09:53.294" v="72" actId="1076"/>
          <ac:spMkLst>
            <pc:docMk/>
            <pc:sldMk cId="1558551168" sldId="664"/>
            <ac:spMk id="11" creationId="{06598064-2F90-3A5E-AC30-254EC168269A}"/>
          </ac:spMkLst>
        </pc:spChg>
        <pc:spChg chg="mod">
          <ac:chgData name="Silvia FRANCHINI" userId="d9721a35-48a0-45ce-84df-d8c489be8dbb" providerId="ADAL" clId="{CA71350D-BB95-4C72-A8F0-6B3CD800151C}" dt="2026-05-25T11:10:00.822" v="74" actId="1076"/>
          <ac:spMkLst>
            <pc:docMk/>
            <pc:sldMk cId="1558551168" sldId="664"/>
            <ac:spMk id="14" creationId="{00000000-0000-0000-0000-000000000000}"/>
          </ac:spMkLst>
        </pc:spChg>
        <pc:spChg chg="add mod">
          <ac:chgData name="Silvia FRANCHINI" userId="d9721a35-48a0-45ce-84df-d8c489be8dbb" providerId="ADAL" clId="{CA71350D-BB95-4C72-A8F0-6B3CD800151C}" dt="2026-05-25T11:10:44.678" v="101" actId="1076"/>
          <ac:spMkLst>
            <pc:docMk/>
            <pc:sldMk cId="1558551168" sldId="664"/>
            <ac:spMk id="16" creationId="{9F6914FB-64E9-EA2F-E878-284225DDD930}"/>
          </ac:spMkLst>
        </pc:spChg>
        <pc:spChg chg="mod">
          <ac:chgData name="Silvia FRANCHINI" userId="d9721a35-48a0-45ce-84df-d8c489be8dbb" providerId="ADAL" clId="{CA71350D-BB95-4C72-A8F0-6B3CD800151C}" dt="2026-05-25T11:09:48.484" v="71" actId="1076"/>
          <ac:spMkLst>
            <pc:docMk/>
            <pc:sldMk cId="1558551168" sldId="664"/>
            <ac:spMk id="19" creationId="{00000000-0000-0000-0000-000000000000}"/>
          </ac:spMkLst>
        </pc:spChg>
        <pc:grpChg chg="mod">
          <ac:chgData name="Silvia FRANCHINI" userId="d9721a35-48a0-45ce-84df-d8c489be8dbb" providerId="ADAL" clId="{CA71350D-BB95-4C72-A8F0-6B3CD800151C}" dt="2026-05-25T11:10:00.822" v="74" actId="1076"/>
          <ac:grpSpMkLst>
            <pc:docMk/>
            <pc:sldMk cId="1558551168" sldId="664"/>
            <ac:grpSpMk id="12" creationId="{00000000-0000-0000-0000-000000000000}"/>
          </ac:grpSpMkLst>
        </pc:grpChg>
        <pc:grpChg chg="mod">
          <ac:chgData name="Silvia FRANCHINI" userId="d9721a35-48a0-45ce-84df-d8c489be8dbb" providerId="ADAL" clId="{CA71350D-BB95-4C72-A8F0-6B3CD800151C}" dt="2026-05-25T11:09:48.484" v="71" actId="1076"/>
          <ac:grpSpMkLst>
            <pc:docMk/>
            <pc:sldMk cId="1558551168" sldId="664"/>
            <ac:grpSpMk id="17" creationId="{00000000-0000-0000-0000-000000000000}"/>
          </ac:grpSpMkLst>
        </pc:grpChg>
        <pc:picChg chg="add mod modCrop">
          <ac:chgData name="Silvia FRANCHINI" userId="d9721a35-48a0-45ce-84df-d8c489be8dbb" providerId="ADAL" clId="{CA71350D-BB95-4C72-A8F0-6B3CD800151C}" dt="2026-05-25T11:10:16.102" v="78" actId="1076"/>
          <ac:picMkLst>
            <pc:docMk/>
            <pc:sldMk cId="1558551168" sldId="664"/>
            <ac:picMk id="10" creationId="{278C7B82-B7EE-0CC8-897B-EEC593F517C2}"/>
          </ac:picMkLst>
        </pc:picChg>
        <pc:picChg chg="mod">
          <ac:chgData name="Silvia FRANCHINI" userId="d9721a35-48a0-45ce-84df-d8c489be8dbb" providerId="ADAL" clId="{CA71350D-BB95-4C72-A8F0-6B3CD800151C}" dt="2026-05-25T11:10:00.822" v="74" actId="1076"/>
          <ac:picMkLst>
            <pc:docMk/>
            <pc:sldMk cId="1558551168" sldId="664"/>
            <ac:picMk id="13" creationId="{00000000-0000-0000-0000-000000000000}"/>
          </ac:picMkLst>
        </pc:picChg>
        <pc:picChg chg="mod">
          <ac:chgData name="Silvia FRANCHINI" userId="d9721a35-48a0-45ce-84df-d8c489be8dbb" providerId="ADAL" clId="{CA71350D-BB95-4C72-A8F0-6B3CD800151C}" dt="2026-05-25T11:09:48.484" v="71" actId="1076"/>
          <ac:picMkLst>
            <pc:docMk/>
            <pc:sldMk cId="1558551168" sldId="664"/>
            <ac:picMk id="18" creationId="{00000000-0000-0000-0000-000000000000}"/>
          </ac:picMkLst>
        </pc:picChg>
        <pc:picChg chg="mod">
          <ac:chgData name="Silvia FRANCHINI" userId="d9721a35-48a0-45ce-84df-d8c489be8dbb" providerId="ADAL" clId="{CA71350D-BB95-4C72-A8F0-6B3CD800151C}" dt="2026-05-25T11:10:47.356" v="102" actId="1076"/>
          <ac:picMkLst>
            <pc:docMk/>
            <pc:sldMk cId="1558551168" sldId="664"/>
            <ac:picMk id="14340" creationId="{00000000-0000-0000-0000-000000000000}"/>
          </ac:picMkLst>
        </pc:picChg>
      </pc:sldChg>
      <pc:sldChg chg="modNotesTx">
        <pc:chgData name="Silvia FRANCHINI" userId="d9721a35-48a0-45ce-84df-d8c489be8dbb" providerId="ADAL" clId="{CA71350D-BB95-4C72-A8F0-6B3CD800151C}" dt="2026-05-25T10:08:45.154" v="25" actId="6549"/>
        <pc:sldMkLst>
          <pc:docMk/>
          <pc:sldMk cId="1206518893" sldId="665"/>
        </pc:sldMkLst>
      </pc:sldChg>
      <pc:sldChg chg="modSp mod modNotesTx">
        <pc:chgData name="Silvia FRANCHINI" userId="d9721a35-48a0-45ce-84df-d8c489be8dbb" providerId="ADAL" clId="{CA71350D-BB95-4C72-A8F0-6B3CD800151C}" dt="2026-05-25T11:41:28.488" v="151" actId="20577"/>
        <pc:sldMkLst>
          <pc:docMk/>
          <pc:sldMk cId="1844797264" sldId="666"/>
        </pc:sldMkLst>
        <pc:spChg chg="mod">
          <ac:chgData name="Silvia FRANCHINI" userId="d9721a35-48a0-45ce-84df-d8c489be8dbb" providerId="ADAL" clId="{CA71350D-BB95-4C72-A8F0-6B3CD800151C}" dt="2026-05-25T11:41:28.488" v="151" actId="20577"/>
          <ac:spMkLst>
            <pc:docMk/>
            <pc:sldMk cId="1844797264" sldId="666"/>
            <ac:spMk id="5" creationId="{6B486C17-A1D2-1A5E-FAA1-A86A0C021482}"/>
          </ac:spMkLst>
        </pc:spChg>
      </pc:sldChg>
      <pc:sldChg chg="modNotesTx">
        <pc:chgData name="Silvia FRANCHINI" userId="d9721a35-48a0-45ce-84df-d8c489be8dbb" providerId="ADAL" clId="{CA71350D-BB95-4C72-A8F0-6B3CD800151C}" dt="2026-05-25T10:08:32.154" v="22" actId="6549"/>
        <pc:sldMkLst>
          <pc:docMk/>
          <pc:sldMk cId="4244299796" sldId="672"/>
        </pc:sldMkLst>
      </pc:sldChg>
      <pc:sldChg chg="modSp mod modNotesTx">
        <pc:chgData name="Silvia FRANCHINI" userId="d9721a35-48a0-45ce-84df-d8c489be8dbb" providerId="ADAL" clId="{CA71350D-BB95-4C72-A8F0-6B3CD800151C}" dt="2026-05-25T11:04:24.512" v="31" actId="14100"/>
        <pc:sldMkLst>
          <pc:docMk/>
          <pc:sldMk cId="3540992750" sldId="673"/>
        </pc:sldMkLst>
        <pc:picChg chg="mod">
          <ac:chgData name="Silvia FRANCHINI" userId="d9721a35-48a0-45ce-84df-d8c489be8dbb" providerId="ADAL" clId="{CA71350D-BB95-4C72-A8F0-6B3CD800151C}" dt="2026-05-25T11:04:24.512" v="31" actId="14100"/>
          <ac:picMkLst>
            <pc:docMk/>
            <pc:sldMk cId="3540992750" sldId="673"/>
            <ac:picMk id="4" creationId="{DFC9C234-04D6-4A0A-B2D0-35B7AF1C7F06}"/>
          </ac:picMkLst>
        </pc:picChg>
      </pc:sldChg>
      <pc:sldChg chg="addSp modSp mod modNotesTx">
        <pc:chgData name="Silvia FRANCHINI" userId="d9721a35-48a0-45ce-84df-d8c489be8dbb" providerId="ADAL" clId="{CA71350D-BB95-4C72-A8F0-6B3CD800151C}" dt="2026-05-25T10:08:10.942" v="21" actId="1076"/>
        <pc:sldMkLst>
          <pc:docMk/>
          <pc:sldMk cId="3181162660" sldId="676"/>
        </pc:sldMkLst>
        <pc:spChg chg="add mod">
          <ac:chgData name="Silvia FRANCHINI" userId="d9721a35-48a0-45ce-84df-d8c489be8dbb" providerId="ADAL" clId="{CA71350D-BB95-4C72-A8F0-6B3CD800151C}" dt="2026-05-25T10:08:10.942" v="21" actId="1076"/>
          <ac:spMkLst>
            <pc:docMk/>
            <pc:sldMk cId="3181162660" sldId="676"/>
            <ac:spMk id="3" creationId="{7B454F53-2B93-7A0D-D60D-AC97F41F4829}"/>
          </ac:spMkLst>
        </pc:spChg>
      </pc:sldChg>
      <pc:sldChg chg="modNotesTx">
        <pc:chgData name="Silvia FRANCHINI" userId="d9721a35-48a0-45ce-84df-d8c489be8dbb" providerId="ADAL" clId="{CA71350D-BB95-4C72-A8F0-6B3CD800151C}" dt="2026-05-25T10:08:56.332" v="27" actId="6549"/>
        <pc:sldMkLst>
          <pc:docMk/>
          <pc:sldMk cId="1139148938" sldId="679"/>
        </pc:sldMkLst>
      </pc:sldChg>
      <pc:sldChg chg="modSp mod modNotesTx">
        <pc:chgData name="Silvia FRANCHINI" userId="d9721a35-48a0-45ce-84df-d8c489be8dbb" providerId="ADAL" clId="{CA71350D-BB95-4C72-A8F0-6B3CD800151C}" dt="2026-05-25T11:27:55.872" v="126" actId="20577"/>
        <pc:sldMkLst>
          <pc:docMk/>
          <pc:sldMk cId="4194810045" sldId="680"/>
        </pc:sldMkLst>
        <pc:spChg chg="mod">
          <ac:chgData name="Silvia FRANCHINI" userId="d9721a35-48a0-45ce-84df-d8c489be8dbb" providerId="ADAL" clId="{CA71350D-BB95-4C72-A8F0-6B3CD800151C}" dt="2026-05-25T11:27:55.872" v="126" actId="20577"/>
          <ac:spMkLst>
            <pc:docMk/>
            <pc:sldMk cId="4194810045" sldId="680"/>
            <ac:spMk id="60417" creationId="{9111775C-29E7-DE7A-5B0D-1A0A4595AA2F}"/>
          </ac:spMkLst>
        </pc:spChg>
      </pc:sldChg>
      <pc:sldChg chg="addSp delSp modSp mod modNotesTx">
        <pc:chgData name="Silvia FRANCHINI" userId="d9721a35-48a0-45ce-84df-d8c489be8dbb" providerId="ADAL" clId="{CA71350D-BB95-4C72-A8F0-6B3CD800151C}" dt="2026-05-25T12:06:16.983" v="152" actId="20577"/>
        <pc:sldMkLst>
          <pc:docMk/>
          <pc:sldMk cId="1380335204" sldId="684"/>
        </pc:sldMkLst>
        <pc:spChg chg="add del mod">
          <ac:chgData name="Silvia FRANCHINI" userId="d9721a35-48a0-45ce-84df-d8c489be8dbb" providerId="ADAL" clId="{CA71350D-BB95-4C72-A8F0-6B3CD800151C}" dt="2026-05-25T11:30:00.651" v="128" actId="478"/>
          <ac:spMkLst>
            <pc:docMk/>
            <pc:sldMk cId="1380335204" sldId="684"/>
            <ac:spMk id="5" creationId="{032EF094-B793-0439-6EE7-399204DBD0D8}"/>
          </ac:spMkLst>
        </pc:spChg>
        <pc:spChg chg="mod">
          <ac:chgData name="Silvia FRANCHINI" userId="d9721a35-48a0-45ce-84df-d8c489be8dbb" providerId="ADAL" clId="{CA71350D-BB95-4C72-A8F0-6B3CD800151C}" dt="2026-05-25T12:06:16.983" v="152" actId="20577"/>
          <ac:spMkLst>
            <pc:docMk/>
            <pc:sldMk cId="1380335204" sldId="684"/>
            <ac:spMk id="6" creationId="{50E60BBF-4F5D-96CE-813D-169952EB366E}"/>
          </ac:spMkLst>
        </pc:spChg>
        <pc:spChg chg="mod">
          <ac:chgData name="Silvia FRANCHINI" userId="d9721a35-48a0-45ce-84df-d8c489be8dbb" providerId="ADAL" clId="{CA71350D-BB95-4C72-A8F0-6B3CD800151C}" dt="2026-05-25T11:38:37.080" v="134" actId="14100"/>
          <ac:spMkLst>
            <pc:docMk/>
            <pc:sldMk cId="1380335204" sldId="684"/>
            <ac:spMk id="60417" creationId="{9CE110F9-FF8C-23E7-977D-D12891120E20}"/>
          </ac:spMkLst>
        </pc:spChg>
        <pc:graphicFrameChg chg="del mod">
          <ac:chgData name="Silvia FRANCHINI" userId="d9721a35-48a0-45ce-84df-d8c489be8dbb" providerId="ADAL" clId="{CA71350D-BB95-4C72-A8F0-6B3CD800151C}" dt="2026-05-25T11:29:58.020" v="127" actId="478"/>
          <ac:graphicFrameMkLst>
            <pc:docMk/>
            <pc:sldMk cId="1380335204" sldId="684"/>
            <ac:graphicFrameMk id="15" creationId="{60F1B080-6A04-4196-379C-E5131182AA58}"/>
          </ac:graphicFrameMkLst>
        </pc:graphicFrameChg>
        <pc:picChg chg="add mod">
          <ac:chgData name="Silvia FRANCHINI" userId="d9721a35-48a0-45ce-84df-d8c489be8dbb" providerId="ADAL" clId="{CA71350D-BB95-4C72-A8F0-6B3CD800151C}" dt="2026-05-25T11:38:33.885" v="133" actId="1076"/>
          <ac:picMkLst>
            <pc:docMk/>
            <pc:sldMk cId="1380335204" sldId="684"/>
            <ac:picMk id="3" creationId="{44717B6A-AE1F-CA1A-CAD9-2B6677F35D53}"/>
          </ac:picMkLst>
        </pc:picChg>
        <pc:picChg chg="mod">
          <ac:chgData name="Silvia FRANCHINI" userId="d9721a35-48a0-45ce-84df-d8c489be8dbb" providerId="ADAL" clId="{CA71350D-BB95-4C72-A8F0-6B3CD800151C}" dt="2026-05-25T11:30:09.330" v="132" actId="1076"/>
          <ac:picMkLst>
            <pc:docMk/>
            <pc:sldMk cId="1380335204" sldId="684"/>
            <ac:picMk id="11" creationId="{8BA512EF-1927-71CA-D678-D96A4CF75483}"/>
          </ac:picMkLst>
        </pc:picChg>
      </pc:sldChg>
      <pc:sldChg chg="modNotesTx">
        <pc:chgData name="Silvia FRANCHINI" userId="d9721a35-48a0-45ce-84df-d8c489be8dbb" providerId="ADAL" clId="{CA71350D-BB95-4C72-A8F0-6B3CD800151C}" dt="2026-05-25T10:07:14.081" v="4" actId="6549"/>
        <pc:sldMkLst>
          <pc:docMk/>
          <pc:sldMk cId="1521166832" sldId="685"/>
        </pc:sldMkLst>
      </pc:sldChg>
      <pc:sldChg chg="del">
        <pc:chgData name="Silvia FRANCHINI" userId="d9721a35-48a0-45ce-84df-d8c489be8dbb" providerId="ADAL" clId="{CA71350D-BB95-4C72-A8F0-6B3CD800151C}" dt="2026-05-25T10:06:55.147" v="0" actId="47"/>
        <pc:sldMkLst>
          <pc:docMk/>
          <pc:sldMk cId="4213164846" sldId="6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AAB6E71B-2201-486B-906C-A6F5E11AA961}" type="datetimeFigureOut">
              <a:rPr lang="it-IT" altLang="it-IT"/>
              <a:pPr/>
              <a:t>25/05/2026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DC7E7153-84EF-4BC7-99E7-521BEB7419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0881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0T15:29:43.40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308 329 24575,'-3'6'0,"0"21"0,2-3 0,1 13 0,0-16 0,0-4 0,-2-5 0,-1-3 0,-2-5 0,-5-13 0,-6-16 0,-9-20 0,-6-18 0,-2-4 0,3 3 0,6 10 0,4 11 0,7 10 0,3 6 0,2 6 0,0 5 0,1 3 0,0 7 0,5 8 0,8 14 0,4 9 0,13 15 0,10 14 0,6 3 0,1 2 0,-8-13 0,-8-11 0,-6-9 0,-2-4 0,0-3 0,-3-2 0,-3-3 0,-3-1 0,-3-4 0,-4-3 0,-3-3 0,-3-8 0,-12-21 0,-15-22 0,11 17 0,-3-2 0,-4 1 0,-1 1 0,-27-17 0,10 20 0,13 14 0,14 11 0,11 9 0,4 10 0,6 10 0,4 8 0,9 3 0,6-2 0,2-5 0,0-8 0,-3-5 0,-6-4 0,-2-4 0,-4-2 0,2-1 0,3-2 0,5-2 0,6-2 0,5 0 0,1 0 0,-1 0 0,-5 0 0,-9 0 0,-10 0 0,-17 0 0,-13 0 0,-8-5 0,-2-7 0,3-6 0,7-4 0,8 5 0,7 4 0,6 2 0,3 4 0,1 1 0,-2 2 0,-3 2 0,-2 1 0,3-1 0,8-2 0,16-1 0,11 3 0,9 0 0,-1 2 0,-7 0 0,-7 3 0,-9 7 0,-6 5 0,-5 4 0,-2 0 0,1-6 0,2-3 0,3-5 0,0-2 0,3-2 0,0-2 0,-6-2 0,-10-4 0,-15-3 0,-15 1 0,-5 2 0,1 3 0,9 3 0,7 1 0,8 0 0,3 0 0,2 0 0,5 0 0,6 0 0,17 5 0,5 2 0,13 10 0,1 7 0,-8-3 0,-5-5 0,-20-17 0,-11-10 0,-5-5 0,3 2 0,8 13 0,11 13 0,5 9 0,-1 1 0,-5-4 0,-14-7 0,-13-12 0,-10-16 0,-6-13 0,3-6 0,9 5 0,11 14 0,14 21 0,13 22 0,5 12 0,3 6 0,-6-9 0,-6-14 0,-6-20 0,-9-21 0,-7-17 0,-2-3 0,0 6 0,8 14 0,10 20 0,9 20 0,4 14 0,2 2 0,-6-6 0,-10-12 0,-14-15 0,-12-15 0,-8-13 0,-1-10 0,8 2 0,10 9 0,10 9 0,10 9 0,8 17 0,9 17 0,5 11 0,-4 6 0,-11-13 0,-15-18 0,-21-24 0,-9-20 0,-2-9 0,7 0 0,13 10 0,9 13 0,6 7 0,6 8 0,7 14 0,7 19 0,4 14 0,-3 4 0,-6-11 0,-11-17 0,-10-16 0,-14-21 0,-12-22 0,-4-13 0,0-5 0,11 12 0,11 19 0,10 22 0,14 32 0,15 30 0,-10-23 0,2 3 0,1 1 0,-2-2 0,13 24 0,-11-24 0,-18-20 0,-18-31 0,-13-26 0,-9-22 0,19 25 0,2 2 0,-8-25 0,8 17 0,8 18 0,8 31 0,7 29 0,14 27 0,-6-24 0,2 0 0,1-4 0,1-1 0,13 21 0,-8-23 0,-12-23 0,-3-10 0,-8-6 0,1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2:18:11.29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44 281 24575,'2'4'0,"0"0"0,-2 3 0,0-3 0,0-1 0,0-1 0,0-5 0,-6-33 0,1 0 0,-4-26 0,0 14 0,2 9 0,2 8 0,2 9 0,1 7 0,1 6 0,1 6 0,0 20 0,2 8 0,3 21 0,3-2 0,2-2 0,-3-7 0,0-7 0,-3-6 0,-2-4 0,-1-2 0,-1-4 0,0-1 0,0-2 0,0-2 0,0-1 0,0-1 0,0-7 0,0-6 0,0-3 0,0-6 0,0-2 0,0-1 0,0-4 0,0 1 0,0 3 0,0 1 0,1 5 0,2 3 0,1 3 0,0 3 0,0 2 0,-3 1 0,1-1 0,1 3 0,-3 3 0,2 6 0,-1 5 0,2 5 0,1 2 0,-1-3 0,1 0 0,-1-3 0,-1-3 0,-1-2 0,0-1 0,-1-1 0,0-2 0,0 0 0,0 0 0,0-3 0,0 1 0,0-2 0,0-5 0,0-6 0,0-3 0,0-4 0,0-2 0,0-1 0,-2-2 0,1 5 0,0 4 0,0 6 0,0 4 0,1 5 0,-2 2 0,1 4 0,1 3 0,0 0 0,0 3 0,0-1 0,0-1 0,-3-1 0,0-1 0,-2-1 0,1-2 0,0-1 0,2-1 0,0-3 0,1-5 0,-1-5 0,0-3 0,-1-9 0,0-6 0,1-3 0,1-3 0,1 9 0,1 11 0,2 13 0,4 13 0,4 11 0,3 2 0,-2-2 0,-5-7 0,-3-7 0,-3-3 0,-3-5 0,-2-5 0,-7-8 0,-4-4 0,-2-4 0,2 3 0,7 6 0,7 6 0,6 5 0,4 4 0,0 2 0,-4-1 0,-4-2 0,-4-6 0,-2-3 0,3-2 0,3 1 0,5 4 0,3 1 0,1 3 0,-2-2 0,-3-1 0,-6-4 0,-1-2 0,0 1 0,5 2 0,5 4 0,2 3 0,-2 3 0,-5-3 0,-4-4 0,-3-5 0,1-7 0,2-1 0,0 2 0,2 2 0,0 5 0,1 3 0,0 3 0,-1 1 0,0 3 0,-1 1 0,-1-1 0,0-1 0,0-2 0,0-1 0,1 0 0,0 1 0,0 0 0,0 0 0,0 2 0,0 0 0,0 0 0,0-3 0,0-3 0,0-6 0,0-3 0,0-3 0,0-1 0,0 1 0,0 0 0,1 4 0,-1 5 0,3 3 0,-2 4 0,1 1 0,-2 2 0,0 1 0,0 1 0,0 0 0,1 1 0,1 0 0,0 0 0,1-1 0,0 1 0,0-3 0,0 0 0,0-1 0,-2-3 0,1-2 0,-1-7 0,-1-3 0,0-4 0,0-1 0,0 0 0,0 0 0,0 1 0,0 2 0,0 2 0,0 2 0,0 3 0,0 3 0,0 4 0,0 1 0,0 4 0,0-2 0,0 3 0,0-1 0,0-1 0,0 2 0,0-1 0,0-1 0,0 1 0,0-2 0,0-1 0,0-2 0,1 1 0,0-1 0,0 0 0,1-2 0,-1-2 0,0-4 0,-1-1 0,0 0 0,0-1 0,0 0 0,0 0 0,0 0 0,0 1 0,0 1 0,0 1 0,0 0 0,0 0 0,-1-1 0,1 0 0,-2 1 0,0 0 0,-2 1 0,1 2 0,-1-1 0,1 2 0,0 0 0,0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2:18:13.92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4T17:50:27.32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96 201 24575,'0'-8'0,"0"0"0,0-4 0,0 5 0,0 38 0,3-3 0,4 40 0,2 0 0,0-1 0,-1 4 0,-2-17 0,-2-14 0,-2-8 0,-1-8 0,1-8 0,0-8 0,0-19 0,0-25 0,-2-30 0,-1 21 0,-1-2 0,-1-3 0,0 0 0,0 4 0,-2 1 0,-3-29 0,3 18 0,2 15 0,3 12 0,0 10 0,2 7 0,2 11 0,1 19 0,4 28 0,1 23 0,-5-29 0,-1 2 0,3 32 0,-4-19 0,-2-20 0,-1-20 0,-2-17 0,-4-26 0,-7-29 0,2 18 0,0-2 0,-2-3 0,1 1 0,-1 4 0,2 3 0,-7-17 0,9 24 0,6 24 0,4 29 0,7 24 0,3 10 0,-1-3 0,-4-17 0,-6-17 0,-5-16 0,-9-19 0,-6-16 0,-2-9 0,5 2 0,12 12 0,17 20 0,15 25 0,7 18 0,-1 6 0,-11-7 0,-14-16 0,-15-21 0,-15-22 0,-11-17 0,0-7 0,9 10 0,22 19 0,19 23 0,12 19 0,0 7 0,-11-5 0,-15-21 0,-13-20 0,-11-17 0,2-2 0,5 6 0,10 10 0,20 13 0,16 15 0,10 16 0,1 10 0,-13 3 0,-16-10 0,-23-22 0,-21-27 0,-14-28 0,0-13 0,14 3 0,19 20 0,27 18 0,19 13 0,12 19 0,1 15 0,-13 17 0,-14 10 0,-11-2 0,-8-11 0,-11-10 0,-9-13 0,-14-9 0,-11-9 0,-4-16 0,4-13 0,10-11 0,20-1 0,34 5 0,31 13 0,17 9 0,0 8 0,-24 8 0,-21 6 0,-14 7 0,-8 7 0,-11 1 0,-11-6 0,-10-3 0,-6-7 0,-1-4 0,4-3 0,6 1 0,12-2 0,6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05" tIns="46652" rIns="93305" bIns="46652" numCol="1" anchor="t" anchorCtr="0" compatLnSpc="1">
            <a:prstTxWarp prst="textNoShape">
              <a:avLst/>
            </a:prstTxWarp>
          </a:bodyPr>
          <a:lstStyle>
            <a:lvl1pPr defTabSz="932639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1325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05" tIns="46652" rIns="93305" bIns="46652" numCol="1" anchor="t" anchorCtr="0" compatLnSpc="1">
            <a:prstTxWarp prst="textNoShape">
              <a:avLst/>
            </a:prstTxWarp>
          </a:bodyPr>
          <a:lstStyle>
            <a:lvl1pPr algn="r" defTabSz="932639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1388"/>
            <a:ext cx="5503863" cy="45005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05" tIns="46652" rIns="93305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1325" cy="5000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05" tIns="46652" rIns="93305" bIns="46652" numCol="1" anchor="b" anchorCtr="0" compatLnSpc="1">
            <a:prstTxWarp prst="textNoShape">
              <a:avLst/>
            </a:prstTxWarp>
          </a:bodyPr>
          <a:lstStyle>
            <a:lvl1pPr defTabSz="932639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501188"/>
            <a:ext cx="2981325" cy="5000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05" tIns="46652" rIns="93305" bIns="4665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Arial" pitchFamily="34" charset="0"/>
              </a:defRPr>
            </a:lvl1pPr>
          </a:lstStyle>
          <a:p>
            <a:fld id="{9450C8A1-2A67-4168-961D-01BB6CEBBA0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668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10B4C82-D3F7-441B-84D8-AE9600AE09C5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276899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9C932-4C86-7DDA-6F7F-0CCDC83A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>
            <a:extLst>
              <a:ext uri="{FF2B5EF4-FFF2-40B4-BE49-F238E27FC236}">
                <a16:creationId xmlns:a16="http://schemas.microsoft.com/office/drawing/2014/main" id="{ABB11481-B2BF-F367-8679-B44E02FD1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>
            <a:extLst>
              <a:ext uri="{FF2B5EF4-FFF2-40B4-BE49-F238E27FC236}">
                <a16:creationId xmlns:a16="http://schemas.microsoft.com/office/drawing/2014/main" id="{6C63DAC7-63C9-5989-6819-0E1C1BF5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>
            <a:extLst>
              <a:ext uri="{FF2B5EF4-FFF2-40B4-BE49-F238E27FC236}">
                <a16:creationId xmlns:a16="http://schemas.microsoft.com/office/drawing/2014/main" id="{2FB3A5E2-3878-5C72-579D-78FD3D1D7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57477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1" dirty="0">
              <a:latin typeface="Arial" pitchFamily="34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B0D65-52F6-B84C-FF13-C82AC419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>
            <a:extLst>
              <a:ext uri="{FF2B5EF4-FFF2-40B4-BE49-F238E27FC236}">
                <a16:creationId xmlns:a16="http://schemas.microsoft.com/office/drawing/2014/main" id="{560D8775-8D4D-F407-C155-E7F5CCE63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>
            <a:extLst>
              <a:ext uri="{FF2B5EF4-FFF2-40B4-BE49-F238E27FC236}">
                <a16:creationId xmlns:a16="http://schemas.microsoft.com/office/drawing/2014/main" id="{810E89CF-E326-137C-072D-F76E0E0ED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1" dirty="0">
              <a:latin typeface="Arial" pitchFamily="34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>
            <a:extLst>
              <a:ext uri="{FF2B5EF4-FFF2-40B4-BE49-F238E27FC236}">
                <a16:creationId xmlns:a16="http://schemas.microsoft.com/office/drawing/2014/main" id="{728FF901-CE48-C1E5-4502-8CCC96EF8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9761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83865-9E44-5DC0-C9E4-D4BC93B8F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>
            <a:extLst>
              <a:ext uri="{FF2B5EF4-FFF2-40B4-BE49-F238E27FC236}">
                <a16:creationId xmlns:a16="http://schemas.microsoft.com/office/drawing/2014/main" id="{A7E1B0DC-A578-48DC-C9F4-1514E3C7C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>
            <a:extLst>
              <a:ext uri="{FF2B5EF4-FFF2-40B4-BE49-F238E27FC236}">
                <a16:creationId xmlns:a16="http://schemas.microsoft.com/office/drawing/2014/main" id="{0B0F8A69-0343-0416-EC79-CDBBB7F9D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1" dirty="0">
              <a:latin typeface="Arial" pitchFamily="34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>
            <a:extLst>
              <a:ext uri="{FF2B5EF4-FFF2-40B4-BE49-F238E27FC236}">
                <a16:creationId xmlns:a16="http://schemas.microsoft.com/office/drawing/2014/main" id="{ED87CC29-062F-FFE3-27B1-E790CEC05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84576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8A924-8F54-65D1-39ED-E9CB7E8AB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>
            <a:extLst>
              <a:ext uri="{FF2B5EF4-FFF2-40B4-BE49-F238E27FC236}">
                <a16:creationId xmlns:a16="http://schemas.microsoft.com/office/drawing/2014/main" id="{E43E188E-3255-1DCE-FD0F-A000FF30B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>
            <a:extLst>
              <a:ext uri="{FF2B5EF4-FFF2-40B4-BE49-F238E27FC236}">
                <a16:creationId xmlns:a16="http://schemas.microsoft.com/office/drawing/2014/main" id="{27F04B23-EDAF-EE82-2F1C-94FBC73AE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buFont typeface="+mj-lt"/>
              <a:buAutoNum type="arabicPeriod"/>
            </a:pPr>
            <a:endParaRPr 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b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>
            <a:extLst>
              <a:ext uri="{FF2B5EF4-FFF2-40B4-BE49-F238E27FC236}">
                <a16:creationId xmlns:a16="http://schemas.microsoft.com/office/drawing/2014/main" id="{51D68491-CBCE-9F66-B28A-F373724C2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26899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9CDFA-00D9-F006-62DA-554196FE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DAF2C00-1794-7420-0049-6E5575FA6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2C43C9-D062-F644-BE6E-4FB932F51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7B78E8-5FC6-8E28-0FC8-664ED939F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CDF4C-58A7-1B47-9FD2-6FD0CA11291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34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E311E-4F31-7DB6-0954-1D0CF4ADC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4B301C-57D4-BA4C-341D-58F513787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14F8017-77DE-0BAC-3CAD-9910D2494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015A5E-C24F-1048-5E39-776E12F9F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CDF4C-58A7-1B47-9FD2-6FD0CA11291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68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08424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5000625" cy="3749675"/>
          </a:xfrm>
          <a:ln/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D7392F-423D-44BC-95D0-8C8279CF7E03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 userDrawn="1"/>
        </p:nvSpPr>
        <p:spPr bwMode="auto">
          <a:xfrm>
            <a:off x="474664" y="2493963"/>
            <a:ext cx="8231187" cy="4013200"/>
          </a:xfrm>
          <a:prstGeom prst="rect">
            <a:avLst/>
          </a:prstGeom>
          <a:solidFill>
            <a:srgbClr val="EB301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prstClr val="white"/>
              </a:solidFill>
              <a:latin typeface="+mn-lt"/>
              <a:ea typeface="+mn-ea"/>
            </a:endParaRPr>
          </a:p>
        </p:txBody>
      </p:sp>
      <p:pic>
        <p:nvPicPr>
          <p:cNvPr id="5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6" y="176213"/>
            <a:ext cx="49450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0000" y="2988000"/>
            <a:ext cx="6400800" cy="108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480"/>
              </a:lnSpc>
              <a:defRPr sz="44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000" y="4392000"/>
            <a:ext cx="6400800" cy="626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20"/>
              </a:lnSpc>
              <a:buNone/>
              <a:defRPr sz="3000">
                <a:solidFill>
                  <a:srgbClr val="FFFFFF"/>
                </a:solidFill>
                <a:latin typeface="Helvetica Neue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170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80807-62C9-267A-D565-4966F4E2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DA096B-64D6-97E6-6092-61865F1A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65FC46-E9AA-0E29-8789-3F8991D3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DE0D0B-1F5A-5EB6-94EF-D9F710AA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03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7A75D3-AAD5-051F-4EF9-F7C7A292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78BEF0-C51E-08C9-D0DD-18DB46FA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479CB-4BA5-B9EF-6B71-36370F04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99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88394-5421-F9B1-9CF7-DB1080D1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B30C6-55CF-2961-77E9-2EEFF744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985BA3-4CA9-80AA-AF7E-4039FBBE6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29C8E5-819B-B291-EFAD-F27D28FF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8730A7-A7C0-3523-CFE2-EBF8AF17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510BC8-10B4-340A-FDCC-0B652586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47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678FB-8B73-BF10-0D77-E3066666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066885-4879-20E9-D8C0-551739ED1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DFA0BC-3009-A89B-285C-2032ED2E0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90171-9D63-2754-F524-774CDBF5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E194DC-42F7-AA73-C0A7-519A3CC2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028FEB-EFB9-9EC2-23D6-4D738608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0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BD936-3966-A58A-C3ED-4693A52A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50093F-0E48-D41B-0719-7A4024943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BBE964-19D6-6D6C-A578-31BB886F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137C36-F2D4-DABE-0BC3-0A02D104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6EF3E-E7A8-07AD-7D35-61EA06B8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0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B00E0A-6A52-ED42-8F87-CB030A78B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593493-0B8E-3EED-F197-09C08CF67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091BCB-9F00-4415-7B7C-4E09F671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CCD87-4264-FE41-42EC-39343192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2F5AE4-101A-41D4-52C1-3F0CC2EA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6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4" y="6338888"/>
            <a:ext cx="9350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270876" y="6307140"/>
            <a:ext cx="4159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900">
                <a:solidFill>
                  <a:srgbClr val="7F7F7F"/>
                </a:solidFill>
                <a:latin typeface="Helvetica Neue Light" charset="0"/>
              </a:defRPr>
            </a:lvl1pPr>
          </a:lstStyle>
          <a:p>
            <a:fld id="{44639FCD-CA8D-4A77-9DA0-B3C7370DF94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5"/>
          </p:nvPr>
        </p:nvSpPr>
        <p:spPr>
          <a:xfrm>
            <a:off x="1439863" y="6307140"/>
            <a:ext cx="933450" cy="365125"/>
          </a:xfrm>
          <a:prstGeom prst="rect">
            <a:avLst/>
          </a:prstGeom>
        </p:spPr>
        <p:txBody>
          <a:bodyPr anchor="t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>
                    <a:lumMod val="50000"/>
                    <a:lumOff val="50000"/>
                  </a:prst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>
              <a:defRPr/>
            </a:pPr>
            <a:r>
              <a:rPr lang="it-IT"/>
              <a:t>gg/mm/</a:t>
            </a:r>
            <a:r>
              <a:rPr lang="it-IT" err="1"/>
              <a:t>aaaa</a:t>
            </a:r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568576" y="6307140"/>
            <a:ext cx="5175250" cy="365125"/>
          </a:xfrm>
          <a:prstGeom prst="rect">
            <a:avLst/>
          </a:prstGeom>
        </p:spPr>
        <p:txBody>
          <a:bodyPr anchor="t" anchorCtr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>
                    <a:lumMod val="50000"/>
                    <a:lumOff val="50000"/>
                  </a:prst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>
              <a:defRPr/>
            </a:pPr>
            <a:r>
              <a:rPr lang="it-IT"/>
              <a:t>Nome insegnamento</a:t>
            </a:r>
          </a:p>
        </p:txBody>
      </p:sp>
    </p:spTree>
    <p:extLst>
      <p:ext uri="{BB962C8B-B14F-4D97-AF65-F5344CB8AC3E}">
        <p14:creationId xmlns:p14="http://schemas.microsoft.com/office/powerpoint/2010/main" val="382286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4" y="6338888"/>
            <a:ext cx="9350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4"/>
          </p:nvPr>
        </p:nvSpPr>
        <p:spPr>
          <a:xfrm>
            <a:off x="1439863" y="6307140"/>
            <a:ext cx="933450" cy="365125"/>
          </a:xfrm>
          <a:prstGeom prst="rect">
            <a:avLst/>
          </a:prstGeom>
        </p:spPr>
        <p:txBody>
          <a:bodyPr anchor="t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>
                    <a:lumMod val="50000"/>
                    <a:lumOff val="50000"/>
                  </a:prst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>
              <a:defRPr/>
            </a:pPr>
            <a:r>
              <a:rPr lang="it-IT"/>
              <a:t>gg/mm/</a:t>
            </a:r>
            <a:r>
              <a:rPr lang="it-IT" err="1"/>
              <a:t>aaaa</a:t>
            </a: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2568576" y="6307140"/>
            <a:ext cx="5175250" cy="365125"/>
          </a:xfrm>
          <a:prstGeom prst="rect">
            <a:avLst/>
          </a:prstGeom>
        </p:spPr>
        <p:txBody>
          <a:bodyPr anchor="t" anchorCtr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>
                    <a:lumMod val="50000"/>
                    <a:lumOff val="50000"/>
                  </a:prst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>
              <a:defRPr/>
            </a:pPr>
            <a:r>
              <a:rPr lang="it-IT"/>
              <a:t>Nome insegnamento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270876" y="6307140"/>
            <a:ext cx="4159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900">
                <a:solidFill>
                  <a:srgbClr val="7F7F7F"/>
                </a:solidFill>
                <a:latin typeface="Helvetica Neue Light" charset="0"/>
              </a:defRPr>
            </a:lvl1pPr>
          </a:lstStyle>
          <a:p>
            <a:fld id="{2C3819CE-DBFD-4A07-BE1D-FADB097D57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85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8F80F6-1232-0EC2-15A7-C269C320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507B2C-4CFA-126F-890E-7320F4599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ECF268-A32B-FF00-2688-29898FD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0CE4-62FB-5043-846E-915DB684F3A0}" type="datetime1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D5BE6-F8D5-E39B-B218-50BAE541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   Introduction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D10416-A0FC-E5D5-A991-035E436E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7738-AB1E-7548-B8B0-165119205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73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B91A0-539D-5F62-3802-E3DDE7126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B1EFB0-8F1B-CF68-FEF9-581EF1A4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C4ADC1-788B-938D-8EFA-C7538D73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4621BB-F649-C34D-ABB5-B2D31B23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6B9C6F-1907-4A14-994D-33C1F31F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36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E74A4-A2D8-D92E-BD8A-B3F00E79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A162CE-5846-397B-F3DB-A4632162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26B750-90E4-A945-4840-DEB9682B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58DA8A-D8C2-E0AD-9C5A-B2CA7AE1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88BBA1-1372-9E5C-4BA8-6A8C4E39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38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E28E6-3C1A-A45A-F5DB-012D625A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EBB278-25E2-91E8-FD58-9EB6AD337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DA09AA-26BD-3AF1-0811-9F51FA24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87432E-5244-8F3A-33D5-8D1A5919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6510E8-3F56-A822-AA27-93CA7A34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47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71696-F36F-C2D0-543C-E64A029D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A4EC92-E0F6-E7A8-C66B-9A4FAA932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34B126-8529-1CA5-65F1-134E967FC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726BD7-7812-4F0F-AEE6-4E2BD55D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6CE271-AA4F-8CDE-2315-6A02F224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AF0475-1B47-407E-80A8-1A32CB86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16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8FEF4-2037-FA84-FF15-4C8AD90D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0933B1-A8ED-BA66-23F8-731A22785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19AAEF-B4FD-7CC6-6ED6-CE71224B3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CA8361-B803-5080-27AB-84D487149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F7E3B6-33A0-DF9A-FB2F-8F860535E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17217F-7493-E336-DAAF-43AF2B3F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36800D-1F86-C500-B908-A1F1F86A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14FF97-A894-2E8E-4466-CEE0A1E6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98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95959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CD7F6F7-87AB-044D-85E2-734BA454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C8142B-EB7F-CED6-5E4E-6E06D129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EFC1FB-8748-C0DB-38EB-CE82343EE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533DA-8B79-1240-9BC2-2D0D8544B6B0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A7C46F-2A1F-56F4-9532-CB93AE615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8967E-8F0E-EEB4-17AE-E87DA3FDC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C7B753-F1C8-A34D-B1F4-6A9A32E144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49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customXml" Target="../ink/ink3.xml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ttangolo 9"/>
          <p:cNvSpPr>
            <a:spLocks noChangeArrowheads="1"/>
          </p:cNvSpPr>
          <p:nvPr/>
        </p:nvSpPr>
        <p:spPr bwMode="auto">
          <a:xfrm>
            <a:off x="1687515" y="6275390"/>
            <a:ext cx="1922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7F7F7F"/>
                </a:solidFill>
              </a:rPr>
              <a:t>Modena, 25 maggio 2026</a:t>
            </a:r>
          </a:p>
        </p:txBody>
      </p:sp>
      <p:pic>
        <p:nvPicPr>
          <p:cNvPr id="39938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0"/>
          <a:stretch>
            <a:fillRect/>
          </a:stretch>
        </p:blipFill>
        <p:spPr bwMode="auto">
          <a:xfrm>
            <a:off x="0" y="-99392"/>
            <a:ext cx="69532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ttangolo 3"/>
          <p:cNvSpPr>
            <a:spLocks noChangeArrowheads="1"/>
          </p:cNvSpPr>
          <p:nvPr/>
        </p:nvSpPr>
        <p:spPr bwMode="auto">
          <a:xfrm>
            <a:off x="323852" y="1484786"/>
            <a:ext cx="8424863" cy="646331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Laboratorio di Chimica Medicinale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668635" y="2232835"/>
            <a:ext cx="2807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800" b="1" dirty="0">
                <a:solidFill>
                  <a:srgbClr val="F83008"/>
                </a:solidFill>
                <a:latin typeface="Arial" charset="0"/>
                <a:ea typeface="+mn-ea"/>
              </a:rPr>
              <a:t>Sintesi</a:t>
            </a:r>
          </a:p>
          <a:p>
            <a:pPr lvl="0"/>
            <a:r>
              <a:rPr lang="it-IT" altLang="it-IT" sz="1800" dirty="0">
                <a:solidFill>
                  <a:srgbClr val="000000"/>
                </a:solidFill>
                <a:latin typeface="Arial" charset="0"/>
                <a:ea typeface="+mn-ea"/>
              </a:rPr>
              <a:t>Prof. Silvia Franchini PA</a:t>
            </a:r>
          </a:p>
          <a:p>
            <a:pPr lvl="0"/>
            <a:r>
              <a:rPr lang="it-IT" altLang="it-IT" sz="1800" dirty="0">
                <a:solidFill>
                  <a:srgbClr val="000000"/>
                </a:solidFill>
                <a:latin typeface="Arial" charset="0"/>
                <a:ea typeface="+mn-ea"/>
              </a:rPr>
              <a:t>Prof. Claudia Sorbi RU</a:t>
            </a:r>
          </a:p>
          <a:p>
            <a:pPr lvl="0"/>
            <a:endParaRPr lang="it-IT" altLang="it-IT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80625" y="5710485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800" b="1" dirty="0">
                <a:solidFill>
                  <a:srgbClr val="000000"/>
                </a:solidFill>
                <a:latin typeface="Arial" charset="0"/>
                <a:ea typeface="+mn-ea"/>
              </a:rPr>
              <a:t>Laureati ad oggi</a:t>
            </a:r>
          </a:p>
          <a:p>
            <a:pPr lvl="0"/>
            <a:r>
              <a:rPr lang="it-IT" altLang="it-IT" sz="1800" dirty="0">
                <a:solidFill>
                  <a:srgbClr val="000000"/>
                </a:solidFill>
                <a:latin typeface="Arial" charset="0"/>
                <a:ea typeface="+mn-ea"/>
              </a:rPr>
              <a:t>(tesi sperimentale)</a:t>
            </a:r>
          </a:p>
          <a:p>
            <a:pPr lvl="0"/>
            <a:r>
              <a:rPr lang="it-IT" altLang="it-IT" sz="1800" b="1" dirty="0">
                <a:solidFill>
                  <a:srgbClr val="000000"/>
                </a:solidFill>
                <a:latin typeface="Arial" charset="0"/>
                <a:ea typeface="+mn-ea"/>
              </a:rPr>
              <a:t>&gt; 65 studenti </a:t>
            </a:r>
            <a:endParaRPr lang="it-IT" altLang="it-IT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14" name="Picture 2" descr="Jennifer Exelby leads 10 chemical-agent handlers for the U.S. Army Research, Development and Engineering Command's Edgewood Chemical Biological Center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43"/>
          <a:stretch>
            <a:fillRect/>
          </a:stretch>
        </p:blipFill>
        <p:spPr bwMode="auto">
          <a:xfrm>
            <a:off x="623616" y="3287677"/>
            <a:ext cx="2518692" cy="26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Risultati immagini per tesi di laur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35" y="5628783"/>
            <a:ext cx="1338060" cy="100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64BAE48-A008-0028-4A2A-79D914241DA3}"/>
              </a:ext>
            </a:extLst>
          </p:cNvPr>
          <p:cNvSpPr/>
          <p:nvPr/>
        </p:nvSpPr>
        <p:spPr>
          <a:xfrm>
            <a:off x="3952774" y="2279094"/>
            <a:ext cx="2592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800" b="1" dirty="0" err="1">
                <a:solidFill>
                  <a:srgbClr val="0070C0"/>
                </a:solidFill>
                <a:latin typeface="Arial" charset="0"/>
              </a:rPr>
              <a:t>Molecular</a:t>
            </a:r>
            <a:r>
              <a:rPr lang="it-IT" altLang="it-IT" sz="1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altLang="it-IT" sz="1800" b="1" dirty="0" err="1">
                <a:solidFill>
                  <a:srgbClr val="0070C0"/>
                </a:solidFill>
                <a:latin typeface="Arial" charset="0"/>
              </a:rPr>
              <a:t>Modelling</a:t>
            </a:r>
            <a:endParaRPr lang="it-IT" altLang="it-IT" sz="1800" b="1" dirty="0">
              <a:solidFill>
                <a:srgbClr val="0070C0"/>
              </a:solidFill>
              <a:latin typeface="Arial" charset="0"/>
            </a:endParaRPr>
          </a:p>
          <a:p>
            <a:pPr lvl="0"/>
            <a:r>
              <a:rPr lang="it-IT" altLang="it-IT" sz="1800" dirty="0">
                <a:solidFill>
                  <a:srgbClr val="000000"/>
                </a:solidFill>
                <a:latin typeface="Arial" charset="0"/>
              </a:rPr>
              <a:t>Prof. Giulio Rastelli PO</a:t>
            </a:r>
          </a:p>
          <a:p>
            <a:pPr lvl="0"/>
            <a:r>
              <a:rPr lang="it-IT" altLang="it-IT" sz="1800" dirty="0">
                <a:solidFill>
                  <a:srgbClr val="000000"/>
                </a:solidFill>
                <a:latin typeface="Arial" charset="0"/>
              </a:rPr>
              <a:t>Prof. Luca Pinzi RTT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C5B2304-A8EF-87A9-E095-50D24A38A71A}"/>
              </a:ext>
            </a:extLst>
          </p:cNvPr>
          <p:cNvSpPr/>
          <p:nvPr/>
        </p:nvSpPr>
        <p:spPr>
          <a:xfrm>
            <a:off x="3952774" y="3463348"/>
            <a:ext cx="35280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Post-Doc (Progetto AIRC)</a:t>
            </a:r>
          </a:p>
          <a:p>
            <a:pPr lvl="0"/>
            <a:r>
              <a:rPr lang="it-IT" altLang="it-IT" sz="1800" dirty="0">
                <a:solidFill>
                  <a:srgbClr val="000000"/>
                </a:solidFill>
                <a:latin typeface="Arial" charset="0"/>
              </a:rPr>
              <a:t>Dott. Federica Borghi</a:t>
            </a:r>
          </a:p>
          <a:p>
            <a:pPr lvl="0"/>
            <a:endParaRPr lang="it-IT" altLang="it-IT" dirty="0">
              <a:solidFill>
                <a:srgbClr val="000000"/>
              </a:solidFill>
              <a:latin typeface="Arial" charset="0"/>
            </a:endParaRPr>
          </a:p>
          <a:p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Laureato frequentatore</a:t>
            </a:r>
          </a:p>
          <a:p>
            <a:r>
              <a:rPr lang="it-IT" altLang="it-IT" sz="1800" dirty="0">
                <a:latin typeface="Arial" charset="0"/>
              </a:rPr>
              <a:t>Dott. Alessia Biagini</a:t>
            </a:r>
          </a:p>
          <a:p>
            <a:endParaRPr lang="it-IT" altLang="it-IT" sz="1800" dirty="0">
              <a:latin typeface="Arial" charset="0"/>
            </a:endParaRPr>
          </a:p>
          <a:p>
            <a:pPr lvl="0"/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Laureando sintesi</a:t>
            </a:r>
          </a:p>
          <a:p>
            <a:pPr lvl="0"/>
            <a:r>
              <a:rPr lang="it-IT" altLang="it-IT" sz="1800" dirty="0">
                <a:latin typeface="Arial" charset="0"/>
              </a:rPr>
              <a:t>Lorenzo La Manna</a:t>
            </a:r>
          </a:p>
          <a:p>
            <a:pPr lvl="0"/>
            <a:endParaRPr lang="it-IT" altLang="it-IT" sz="1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4A87BC0-F3E6-E5E0-A3C0-CF48FF237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732" y="3429000"/>
            <a:ext cx="1127858" cy="142658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F132B67-80A8-D75E-6748-03EF04F38302}"/>
              </a:ext>
            </a:extLst>
          </p:cNvPr>
          <p:cNvSpPr/>
          <p:nvPr/>
        </p:nvSpPr>
        <p:spPr>
          <a:xfrm>
            <a:off x="6618024" y="2267973"/>
            <a:ext cx="2592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800" b="1" dirty="0">
                <a:solidFill>
                  <a:srgbClr val="009900"/>
                </a:solidFill>
                <a:latin typeface="Arial" charset="0"/>
              </a:rPr>
              <a:t>Saggi Biologici</a:t>
            </a:r>
          </a:p>
          <a:p>
            <a:pPr lvl="0"/>
            <a:r>
              <a:rPr lang="it-IT" altLang="it-IT" sz="1800" dirty="0">
                <a:solidFill>
                  <a:srgbClr val="000000"/>
                </a:solidFill>
                <a:latin typeface="Arial" charset="0"/>
              </a:rPr>
              <a:t>Prof. Carol Imbriano 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85763" y="1486744"/>
            <a:ext cx="8362950" cy="646112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Cosa ti deve piacere</a:t>
            </a: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385763" y="2276491"/>
            <a:ext cx="6607636" cy="1594978"/>
            <a:chOff x="869734" y="641510"/>
            <a:chExt cx="6607436" cy="1594950"/>
          </a:xfrm>
        </p:grpSpPr>
        <p:sp>
          <p:nvSpPr>
            <p:cNvPr id="60427" name="Rettangolo 16"/>
            <p:cNvSpPr>
              <a:spLocks noChangeArrowheads="1"/>
            </p:cNvSpPr>
            <p:nvPr/>
          </p:nvSpPr>
          <p:spPr bwMode="auto">
            <a:xfrm>
              <a:off x="869734" y="1265535"/>
              <a:ext cx="6212642" cy="4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it-IT" altLang="it-IT" sz="2400" dirty="0">
                  <a:solidFill>
                    <a:srgbClr val="000000"/>
                  </a:solidFill>
                </a:rPr>
                <a:t>Chimica Organica</a:t>
              </a:r>
            </a:p>
          </p:txBody>
        </p:sp>
        <p:pic>
          <p:nvPicPr>
            <p:cNvPr id="60426" name="Picture 3" descr="C:\Users\Silvia\Desktop\13194007-chimica-insegnante-di-scrittura-formula-scientifica-di-chimica-su-bianco-bordo-Archivio-Fotografic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902" y="641510"/>
              <a:ext cx="2394268" cy="159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ttangolo 29"/>
          <p:cNvSpPr/>
          <p:nvPr/>
        </p:nvSpPr>
        <p:spPr bwMode="auto">
          <a:xfrm>
            <a:off x="367509" y="4208376"/>
            <a:ext cx="5924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Metodi fisici in chimica organica</a:t>
            </a:r>
            <a:endParaRPr lang="it-IT" sz="24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0356" y="5218920"/>
            <a:ext cx="6573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</a:rPr>
              <a:t>Laboratorio di preparazione estrattiva </a:t>
            </a:r>
          </a:p>
          <a:p>
            <a:pPr lvl="0"/>
            <a:r>
              <a:rPr lang="it-IT" altLang="it-IT" sz="2400" dirty="0">
                <a:solidFill>
                  <a:srgbClr val="000000"/>
                </a:solidFill>
              </a:rPr>
              <a:t>    e sintetica dei farmaci</a:t>
            </a:r>
            <a:endParaRPr lang="it-IT" altLang="it-IT" sz="2400" dirty="0">
              <a:solidFill>
                <a:prstClr val="black"/>
              </a:solidFill>
            </a:endParaRPr>
          </a:p>
        </p:txBody>
      </p:sp>
      <p:pic>
        <p:nvPicPr>
          <p:cNvPr id="16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0"/>
          <a:stretch>
            <a:fillRect/>
          </a:stretch>
        </p:blipFill>
        <p:spPr bwMode="auto">
          <a:xfrm>
            <a:off x="0" y="-99392"/>
            <a:ext cx="69532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orso di Metodi Fisici in Chimica Organica – Dott.ssa Francesca Mocci,  Facoltà di Farmacia, Università di Cagliari Fattori che influenzano il  chemical. - ppt scaricare">
            <a:extLst>
              <a:ext uri="{FF2B5EF4-FFF2-40B4-BE49-F238E27FC236}">
                <a16:creationId xmlns:a16="http://schemas.microsoft.com/office/drawing/2014/main" id="{0867E55D-E22D-4014-B233-1E8B566F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58" y="3982669"/>
            <a:ext cx="1748929" cy="13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35" y="4637673"/>
            <a:ext cx="1539810" cy="205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26494" y="260648"/>
            <a:ext cx="8362950" cy="646112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Cosa si impara a fare</a:t>
            </a:r>
          </a:p>
        </p:txBody>
      </p:sp>
      <p:sp>
        <p:nvSpPr>
          <p:cNvPr id="60427" name="Rettangolo 16"/>
          <p:cNvSpPr>
            <a:spLocks noChangeArrowheads="1"/>
          </p:cNvSpPr>
          <p:nvPr/>
        </p:nvSpPr>
        <p:spPr bwMode="auto">
          <a:xfrm>
            <a:off x="75115" y="1423691"/>
            <a:ext cx="380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</a:rPr>
              <a:t>Ricerca Bibliografica</a:t>
            </a:r>
          </a:p>
        </p:txBody>
      </p:sp>
      <p:sp>
        <p:nvSpPr>
          <p:cNvPr id="30" name="Rettangolo 29"/>
          <p:cNvSpPr/>
          <p:nvPr/>
        </p:nvSpPr>
        <p:spPr bwMode="auto">
          <a:xfrm>
            <a:off x="61411" y="2752436"/>
            <a:ext cx="3632746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it-IT" altLang="it-IT" sz="24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Monitoraggio</a:t>
            </a: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7176741" y="2353137"/>
            <a:ext cx="1819542" cy="1374762"/>
            <a:chOff x="1882" y="843"/>
            <a:chExt cx="1996" cy="1498"/>
          </a:xfrm>
        </p:grpSpPr>
        <p:pic>
          <p:nvPicPr>
            <p:cNvPr id="13" name="Picture 7" descr="P10108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843"/>
              <a:ext cx="1996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882" y="844"/>
              <a:ext cx="1996" cy="1497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altLang="it-IT" sz="1800" kern="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436662" y="4922728"/>
            <a:ext cx="1819542" cy="1480393"/>
            <a:chOff x="3787" y="2841"/>
            <a:chExt cx="1860" cy="1406"/>
          </a:xfrm>
        </p:grpSpPr>
        <p:pic>
          <p:nvPicPr>
            <p:cNvPr id="18" name="Picture 13" descr="DSC_000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852"/>
              <a:ext cx="1860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787" y="2841"/>
              <a:ext cx="1860" cy="1406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altLang="it-IT" sz="1800" kern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-387298" y="2508177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</a:rPr>
              <a:t> Ottimizzazione condizioni reazione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r="30736" b="12692"/>
          <a:stretch/>
        </p:blipFill>
        <p:spPr bwMode="auto">
          <a:xfrm>
            <a:off x="2854106" y="3363770"/>
            <a:ext cx="555407" cy="14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510" r="210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27" y="4101036"/>
            <a:ext cx="1455667" cy="14556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ttangolo 16"/>
          <p:cNvSpPr>
            <a:spLocks noChangeArrowheads="1"/>
          </p:cNvSpPr>
          <p:nvPr/>
        </p:nvSpPr>
        <p:spPr bwMode="auto">
          <a:xfrm>
            <a:off x="48340" y="5662925"/>
            <a:ext cx="6212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</a:rPr>
              <a:t>Determinazione strutturale</a:t>
            </a:r>
          </a:p>
        </p:txBody>
      </p:sp>
      <p:pic>
        <p:nvPicPr>
          <p:cNvPr id="14342" name="Picture 6" descr="Immagine Laborator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48" y="3495941"/>
            <a:ext cx="1456428" cy="12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014553" y="4529636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LC-MS</a:t>
            </a:r>
            <a:endParaRPr lang="en-US" sz="1600" b="1" dirty="0"/>
          </a:p>
        </p:txBody>
      </p:sp>
      <p:sp>
        <p:nvSpPr>
          <p:cNvPr id="7" name="Rettangolo 6"/>
          <p:cNvSpPr/>
          <p:nvPr/>
        </p:nvSpPr>
        <p:spPr>
          <a:xfrm>
            <a:off x="7973246" y="3772324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MW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7500361" y="5556703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Idrogenatore</a:t>
            </a:r>
            <a:r>
              <a:rPr lang="it-IT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it-IT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 flusso</a:t>
            </a:r>
            <a:endParaRPr lang="en-US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946D545-CC76-4D71-B6D9-31D865C2CF3A}"/>
              </a:ext>
            </a:extLst>
          </p:cNvPr>
          <p:cNvSpPr/>
          <p:nvPr/>
        </p:nvSpPr>
        <p:spPr>
          <a:xfrm>
            <a:off x="48342" y="4867863"/>
            <a:ext cx="386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00"/>
                </a:solidFill>
              </a:rPr>
              <a:t> Work up e Purificazione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6AC63E-3B97-4428-BF23-A5835ACFE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355" y="1174664"/>
            <a:ext cx="2837422" cy="9597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2AF0C2-8665-E162-98C2-83CE698924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6645" y="1139455"/>
            <a:ext cx="1180059" cy="95971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598064-2F90-3A5E-AC30-254EC168269A}"/>
              </a:ext>
            </a:extLst>
          </p:cNvPr>
          <p:cNvSpPr txBox="1"/>
          <p:nvPr/>
        </p:nvSpPr>
        <p:spPr>
          <a:xfrm>
            <a:off x="5303066" y="6474154"/>
            <a:ext cx="2226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BIOTAGE SELECKT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78C7B82-B7EE-0CC8-897B-EEC593F517C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0683" b="5784"/>
          <a:stretch>
            <a:fillRect/>
          </a:stretch>
        </p:blipFill>
        <p:spPr>
          <a:xfrm>
            <a:off x="5429730" y="2324379"/>
            <a:ext cx="1541949" cy="211456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6914FB-64E9-EA2F-E878-284225DDD930}"/>
              </a:ext>
            </a:extLst>
          </p:cNvPr>
          <p:cNvSpPr txBox="1"/>
          <p:nvPr/>
        </p:nvSpPr>
        <p:spPr>
          <a:xfrm>
            <a:off x="5155698" y="4415469"/>
            <a:ext cx="20224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Sintesi in parallelo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26494" y="260648"/>
            <a:ext cx="8362950" cy="646112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Cosa si impara a fare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5944" y="3861050"/>
            <a:ext cx="8337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Acquisizione e interpretazione spettri </a:t>
            </a:r>
            <a:r>
              <a:rPr lang="it-IT" altLang="it-IT" sz="2400" baseline="30000" dirty="0">
                <a:solidFill>
                  <a:srgbClr val="000000"/>
                </a:solidFill>
              </a:rPr>
              <a:t>1</a:t>
            </a:r>
            <a:r>
              <a:rPr lang="it-IT" altLang="it-IT" sz="2400" dirty="0">
                <a:solidFill>
                  <a:srgbClr val="000000"/>
                </a:solidFill>
              </a:rPr>
              <a:t>H e </a:t>
            </a:r>
            <a:r>
              <a:rPr lang="it-IT" altLang="it-IT" sz="2400" baseline="30000" dirty="0">
                <a:solidFill>
                  <a:srgbClr val="000000"/>
                </a:solidFill>
              </a:rPr>
              <a:t>13</a:t>
            </a:r>
            <a:r>
              <a:rPr lang="it-IT" altLang="it-IT" sz="2400" dirty="0">
                <a:solidFill>
                  <a:srgbClr val="000000"/>
                </a:solidFill>
              </a:rPr>
              <a:t>C-NMR (lab CIGS)</a:t>
            </a:r>
            <a:endParaRPr lang="it-IT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2396" y="1124746"/>
            <a:ext cx="854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Acquisizione e interpretazione spettri  LC-MS (lab CIGS)</a:t>
            </a:r>
            <a:endParaRPr lang="it-IT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3282" r="23776" b="7317"/>
          <a:stretch>
            <a:fillRect/>
          </a:stretch>
        </p:blipFill>
        <p:spPr bwMode="auto">
          <a:xfrm>
            <a:off x="4298401" y="1796917"/>
            <a:ext cx="2789674" cy="18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Avance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2"/>
          <a:stretch>
            <a:fillRect/>
          </a:stretch>
        </p:blipFill>
        <p:spPr bwMode="auto">
          <a:xfrm>
            <a:off x="1950108" y="4380989"/>
            <a:ext cx="1582443" cy="22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990856"/>
              </p:ext>
            </p:extLst>
          </p:nvPr>
        </p:nvGraphicFramePr>
        <p:xfrm>
          <a:off x="3717550" y="4462284"/>
          <a:ext cx="2259360" cy="208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5" imgW="6230220" imgH="4915586" progId="MSPhotoEd.3">
                  <p:embed/>
                </p:oleObj>
              </mc:Choice>
              <mc:Fallback>
                <p:oleObj name="Fotografia Photo Editor" r:id="rId5" imgW="6230220" imgH="4915586" progId="MSPhotoEd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550" y="4462284"/>
                        <a:ext cx="2259360" cy="2086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0" name="Picture 32" descr="Immagine Laborator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50" y="1769305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A8ACD6-6E2B-A2A5-3C09-792CEC6B2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8400" y="4740272"/>
            <a:ext cx="282878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26494" y="260648"/>
            <a:ext cx="8362950" cy="646112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Cosa si impara a fare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92396" y="1124746"/>
            <a:ext cx="854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Determinazione del grado di purezza HPLC</a:t>
            </a:r>
            <a:endParaRPr lang="it-IT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FD0A44-0893-9625-5EBD-DFB0F3AA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202755"/>
            <a:ext cx="4608512" cy="16212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A5139A-9A87-FF94-A374-4B6B3140B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804393"/>
            <a:ext cx="4504556" cy="24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1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26494" y="260648"/>
            <a:ext cx="8362950" cy="646112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Che cosa ci aspettiamo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077838" y="4244534"/>
            <a:ext cx="2880320" cy="1512168"/>
            <a:chOff x="46" y="164"/>
            <a:chExt cx="3288" cy="2450"/>
          </a:xfrm>
        </p:grpSpPr>
        <p:pic>
          <p:nvPicPr>
            <p:cNvPr id="10" name="Picture 6" descr="P1030466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64"/>
              <a:ext cx="3266" cy="24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6" y="164"/>
              <a:ext cx="3288" cy="2450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pic>
        <p:nvPicPr>
          <p:cNvPr id="4100" name="Picture 4" descr="Risultati immagini per tesi di lau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32" y="4059821"/>
            <a:ext cx="2558058" cy="18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23613" y="6051546"/>
            <a:ext cx="606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2000" dirty="0">
                <a:solidFill>
                  <a:srgbClr val="000000"/>
                </a:solidFill>
              </a:rPr>
              <a:t>dal quaderno di laboratorio…. alla TESI</a:t>
            </a:r>
            <a:endParaRPr lang="it-IT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486C17-A1D2-1A5E-FAA1-A86A0C021482}"/>
              </a:ext>
            </a:extLst>
          </p:cNvPr>
          <p:cNvSpPr txBox="1"/>
          <p:nvPr/>
        </p:nvSpPr>
        <p:spPr>
          <a:xfrm>
            <a:off x="326494" y="1124744"/>
            <a:ext cx="8574783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latin typeface="Arial" pitchFamily="34" charset="0"/>
                <a:ea typeface="ＭＳ Ｐゴシック" pitchFamily="34" charset="-128"/>
              </a:rPr>
              <a:t>Interesse, a</a:t>
            </a:r>
            <a:r>
              <a:rPr lang="it-IT" altLang="it-IT" sz="2400" dirty="0"/>
              <a:t>tteggiamento pro-attivo</a:t>
            </a: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400" dirty="0"/>
              <a:t>Spirito di collaborazione</a:t>
            </a: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400" dirty="0"/>
              <a:t>Precisione nel lavoro manuale e nella stesura dei report</a:t>
            </a:r>
          </a:p>
          <a:p>
            <a:pPr marL="28575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400">
                <a:latin typeface="Arial" pitchFamily="34" charset="0"/>
                <a:ea typeface="ＭＳ Ｐゴシック" pitchFamily="34" charset="-128"/>
              </a:rPr>
              <a:t>Organizzazione (presentazione </a:t>
            </a:r>
            <a:r>
              <a:rPr lang="it-IT" altLang="it-IT" sz="2400" dirty="0">
                <a:latin typeface="Arial" pitchFamily="34" charset="0"/>
                <a:ea typeface="ＭＳ Ｐゴシック" pitchFamily="34" charset="-128"/>
              </a:rPr>
              <a:t>dei risultati nei </a:t>
            </a:r>
            <a:r>
              <a:rPr lang="it-IT" altLang="it-IT" sz="2400">
                <a:latin typeface="Arial" pitchFamily="34" charset="0"/>
                <a:ea typeface="ＭＳ Ｐゴシック" pitchFamily="34" charset="-128"/>
              </a:rPr>
              <a:t>lab meeting)</a:t>
            </a:r>
            <a:endParaRPr lang="it-IT" altLang="it-IT" sz="2400" dirty="0">
              <a:latin typeface="Arial" pitchFamily="34" charset="0"/>
              <a:ea typeface="ＭＳ Ｐゴシック" pitchFamily="3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latin typeface="Arial" pitchFamily="34" charset="0"/>
                <a:ea typeface="ＭＳ Ｐゴシック" pitchFamily="34" charset="-128"/>
              </a:rPr>
              <a:t>Resistenza alla fatica fisica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latin typeface="Arial" pitchFamily="34" charset="0"/>
                <a:ea typeface="ＭＳ Ｐゴシック" pitchFamily="34" charset="-128"/>
              </a:rPr>
              <a:t>Forza d’animo/resilienza di fronte ai fallimenti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479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5D78-CDCE-EC91-BB81-8C4FF13D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>
            <a:extLst>
              <a:ext uri="{FF2B5EF4-FFF2-40B4-BE49-F238E27FC236}">
                <a16:creationId xmlns:a16="http://schemas.microsoft.com/office/drawing/2014/main" id="{84B59FB0-18B8-F88E-E1B3-363CCFF5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664"/>
            <a:ext cx="9144000" cy="646112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Grazie per l’attenzione!</a:t>
            </a:r>
          </a:p>
        </p:txBody>
      </p:sp>
      <p:pic>
        <p:nvPicPr>
          <p:cNvPr id="1026" name="Picture 2" descr="Immagine che contiene pallone, Articoli per feste, interno, muro&#10;&#10;Descrizione generata automaticamente">
            <a:extLst>
              <a:ext uri="{FF2B5EF4-FFF2-40B4-BE49-F238E27FC236}">
                <a16:creationId xmlns:a16="http://schemas.microsoft.com/office/drawing/2014/main" id="{44E4BDBF-39DA-C352-B7FD-8920C8B9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24217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13" y="4474227"/>
            <a:ext cx="2664296" cy="1885821"/>
          </a:xfrm>
          <a:prstGeom prst="rect">
            <a:avLst/>
          </a:prstGeom>
        </p:spPr>
      </p:pic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26495" y="260650"/>
            <a:ext cx="8486593" cy="646331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Progetti in corso</a:t>
            </a:r>
            <a:endParaRPr lang="it-IT" altLang="it-IT" sz="2400" dirty="0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25343" y="980728"/>
            <a:ext cx="7787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Identificazione di inibitori duali delle Istone Deacetilasi (HDAC) e Hsp90 per il trattamento del cancro alla prostata metastatico (PI </a:t>
            </a:r>
            <a:r>
              <a:rPr lang="it-IT" sz="2400" dirty="0"/>
              <a:t>Prof. Rastelli)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62C48F4D-4768-4B50-AF4C-4D238BDF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32" y="980728"/>
            <a:ext cx="972225" cy="140857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054F5273-3A21-403F-A236-14F7E0BA0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35" y="2420888"/>
            <a:ext cx="3577306" cy="125753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368DA4AB-DEA2-42D2-97DC-4E27C3D12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8" y="2709545"/>
            <a:ext cx="4631777" cy="12003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C9C234-04D6-4A0A-B2D0-35B7AF1C7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035" y="4115277"/>
            <a:ext cx="2180788" cy="22447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F1C363-6B7E-137D-39D6-43C9F4487D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785" r="13442"/>
          <a:stretch/>
        </p:blipFill>
        <p:spPr>
          <a:xfrm>
            <a:off x="381287" y="3717032"/>
            <a:ext cx="3794121" cy="15524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D9E81F-E538-9C30-1364-6257F32E0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874" y="5301208"/>
            <a:ext cx="3924534" cy="14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178AC-BE32-DD3A-4F47-E3657D059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>
            <a:extLst>
              <a:ext uri="{FF2B5EF4-FFF2-40B4-BE49-F238E27FC236}">
                <a16:creationId xmlns:a16="http://schemas.microsoft.com/office/drawing/2014/main" id="{9CE110F9-FF8C-23E7-977D-D1289112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87" y="120350"/>
            <a:ext cx="8756942" cy="1231106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2800" dirty="0">
                <a:solidFill>
                  <a:srgbClr val="FFFFFF"/>
                </a:solidFill>
              </a:rPr>
              <a:t>Tesi di Yassin 2024 e Lorenzo 2027</a:t>
            </a:r>
          </a:p>
          <a:p>
            <a:pPr algn="ctr" eaLnBrk="1" hangingPunct="1"/>
            <a:r>
              <a:rPr lang="en-US" altLang="it-IT" sz="2800" dirty="0">
                <a:solidFill>
                  <a:srgbClr val="FFFFFF"/>
                </a:solidFill>
              </a:rPr>
              <a:t>Novel HDAC6/Hsp90 DUAL Inhibitors</a:t>
            </a:r>
            <a:endParaRPr lang="it-IT" altLang="it-IT" sz="2800" dirty="0">
              <a:solidFill>
                <a:srgbClr val="FFFFFF"/>
              </a:solidFill>
            </a:endParaRPr>
          </a:p>
          <a:p>
            <a:pPr algn="ctr" eaLnBrk="1" hangingPunct="1"/>
            <a:endParaRPr lang="it-IT" altLang="it-IT" sz="1800" dirty="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E60BBF-4F5D-96CE-813D-169952EB366E}"/>
              </a:ext>
            </a:extLst>
          </p:cNvPr>
          <p:cNvSpPr txBox="1"/>
          <p:nvPr/>
        </p:nvSpPr>
        <p:spPr>
          <a:xfrm>
            <a:off x="275986" y="4530552"/>
            <a:ext cx="75233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17" indent="-285817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ZBG</a:t>
            </a:r>
            <a:r>
              <a:rPr lang="en-US" sz="18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hydroxamic acid (</a:t>
            </a:r>
            <a:r>
              <a:rPr lang="en-US" sz="180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HA</a:t>
            </a:r>
            <a:r>
              <a:rPr lang="en-US" sz="18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)</a:t>
            </a:r>
            <a:endParaRPr lang="en-US" sz="1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285817" indent="-285817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Cap</a:t>
            </a:r>
            <a:r>
              <a:rPr lang="en-US" sz="1800" dirty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pyrrolo-pyrimidine or purine moieties </a:t>
            </a:r>
          </a:p>
          <a:p>
            <a:pPr marL="285817" indent="-285817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FFC000"/>
                </a:solidFill>
                <a:ea typeface="+mn-ea"/>
                <a:cs typeface="Arial" panose="020B0604020202020204" pitchFamily="34" charset="0"/>
              </a:rPr>
              <a:t>Linker</a:t>
            </a:r>
            <a:r>
              <a:rPr lang="en-US" sz="1800" dirty="0">
                <a:solidFill>
                  <a:srgbClr val="FFC000"/>
                </a:solidFill>
                <a:ea typeface="+mn-ea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Planar and para-substituted non-sterically hindered </a:t>
            </a: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	   aromatic linkers can confer selectivity for class II.</a:t>
            </a:r>
            <a:endParaRPr lang="it-IT" sz="1800" dirty="0">
              <a:solidFill>
                <a:prstClr val="black"/>
              </a:solidFill>
              <a:highlight>
                <a:srgbClr val="FFFF00"/>
              </a:highlight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BA512EF-1927-71CA-D678-D96A4CF754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1" t="6379" r="6757"/>
          <a:stretch/>
        </p:blipFill>
        <p:spPr>
          <a:xfrm>
            <a:off x="2195736" y="1493005"/>
            <a:ext cx="4392488" cy="27886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4717B6A-AE1F-CA1A-CAD9-2B6677F3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382" y="1604212"/>
            <a:ext cx="1718547" cy="20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51E49-FC8E-115A-1535-986A700B7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>
            <a:extLst>
              <a:ext uri="{FF2B5EF4-FFF2-40B4-BE49-F238E27FC236}">
                <a16:creationId xmlns:a16="http://schemas.microsoft.com/office/drawing/2014/main" id="{02C142C8-7C9F-315F-CDAF-4DD74920C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95" y="260650"/>
            <a:ext cx="8710001" cy="1231106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2800" dirty="0">
                <a:solidFill>
                  <a:srgbClr val="FFFFFF"/>
                </a:solidFill>
              </a:rPr>
              <a:t>Tesi di Debora 2025</a:t>
            </a:r>
          </a:p>
          <a:p>
            <a:pPr algn="ctr" eaLnBrk="1" hangingPunct="1"/>
            <a:r>
              <a:rPr lang="it-IT" altLang="it-IT" sz="2800" dirty="0">
                <a:solidFill>
                  <a:srgbClr val="FFFFFF"/>
                </a:solidFill>
              </a:rPr>
              <a:t>New HDAC6 </a:t>
            </a:r>
            <a:r>
              <a:rPr lang="it-IT" altLang="it-IT" sz="2800" dirty="0" err="1">
                <a:solidFill>
                  <a:srgbClr val="FFFFFF"/>
                </a:solidFill>
              </a:rPr>
              <a:t>Inhibitors</a:t>
            </a:r>
            <a:r>
              <a:rPr lang="it-IT" altLang="it-IT" sz="2800" dirty="0">
                <a:solidFill>
                  <a:srgbClr val="FFFFFF"/>
                </a:solidFill>
              </a:rPr>
              <a:t> (3-HIO)</a:t>
            </a:r>
          </a:p>
          <a:p>
            <a:pPr algn="ctr" eaLnBrk="1" hangingPunct="1"/>
            <a:endParaRPr lang="it-IT" altLang="it-IT" sz="1800" dirty="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3A0792-907F-1F8F-366F-5A7DCACF1031}"/>
              </a:ext>
            </a:extLst>
          </p:cNvPr>
          <p:cNvSpPr txBox="1"/>
          <p:nvPr/>
        </p:nvSpPr>
        <p:spPr>
          <a:xfrm>
            <a:off x="275986" y="4530552"/>
            <a:ext cx="75233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17" indent="-285817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ZBG</a:t>
            </a:r>
            <a:r>
              <a:rPr lang="en-US" sz="18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hydroxamic acid (</a:t>
            </a:r>
            <a:r>
              <a:rPr lang="en-US" sz="18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HA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) or 3-hydroxyisoxazole (</a:t>
            </a:r>
            <a:r>
              <a:rPr lang="en-US" sz="18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3-HIO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).</a:t>
            </a:r>
          </a:p>
          <a:p>
            <a:pPr marL="285817" indent="-285817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Cap</a:t>
            </a:r>
            <a:r>
              <a:rPr lang="en-US" sz="1800" dirty="0">
                <a:solidFill>
                  <a:srgbClr val="00B050"/>
                </a:solidFill>
                <a:ea typeface="+mn-ea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pyrrolo-pyrimidine or purine moieties </a:t>
            </a:r>
          </a:p>
          <a:p>
            <a:pPr marL="285817" indent="-285817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FFC000"/>
                </a:solidFill>
                <a:ea typeface="+mn-ea"/>
                <a:cs typeface="Arial" panose="020B0604020202020204" pitchFamily="34" charset="0"/>
              </a:rPr>
              <a:t>Linker</a:t>
            </a:r>
            <a:r>
              <a:rPr lang="en-US" sz="1800" dirty="0">
                <a:solidFill>
                  <a:srgbClr val="FFC000"/>
                </a:solidFill>
                <a:ea typeface="+mn-ea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Planar and para-substituted non-sterically hindered </a:t>
            </a: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	   aromatic linkers can confer selectivity for class II.</a:t>
            </a:r>
            <a:endParaRPr lang="it-IT" sz="1800" dirty="0">
              <a:solidFill>
                <a:prstClr val="black"/>
              </a:solidFill>
              <a:highlight>
                <a:srgbClr val="FFFF00"/>
              </a:highlight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16218E9-968E-7158-253A-D8A3D25C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1" t="6379" r="6757"/>
          <a:stretch/>
        </p:blipFill>
        <p:spPr>
          <a:xfrm>
            <a:off x="218013" y="1689208"/>
            <a:ext cx="3174831" cy="2015603"/>
          </a:xfrm>
          <a:prstGeom prst="rect">
            <a:avLst/>
          </a:prstGeom>
        </p:spPr>
      </p:pic>
      <p:graphicFrame>
        <p:nvGraphicFramePr>
          <p:cNvPr id="12" name="Oggetto 6">
            <a:extLst>
              <a:ext uri="{FF2B5EF4-FFF2-40B4-BE49-F238E27FC236}">
                <a16:creationId xmlns:a16="http://schemas.microsoft.com/office/drawing/2014/main" id="{B7AB9108-EA54-44AA-47D9-C531CEB721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7904" y="1938166"/>
          <a:ext cx="3752795" cy="192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256905" imgH="1156408" progId="ChemDraw.Document.6.0">
                  <p:embed/>
                </p:oleObj>
              </mc:Choice>
              <mc:Fallback>
                <p:oleObj name="CS ChemDraw Drawing" r:id="rId4" imgW="2256905" imgH="1156408" progId="ChemDraw.Document.6.0">
                  <p:embed/>
                  <p:pic>
                    <p:nvPicPr>
                      <p:cNvPr id="12" name="Oggetto 6">
                        <a:extLst>
                          <a:ext uri="{FF2B5EF4-FFF2-40B4-BE49-F238E27FC236}">
                            <a16:creationId xmlns:a16="http://schemas.microsoft.com/office/drawing/2014/main" id="{B7AB9108-EA54-44AA-47D9-C531CEB72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938166"/>
                        <a:ext cx="3752795" cy="1922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6">
            <a:extLst>
              <a:ext uri="{FF2B5EF4-FFF2-40B4-BE49-F238E27FC236}">
                <a16:creationId xmlns:a16="http://schemas.microsoft.com/office/drawing/2014/main" id="{C7F40481-D795-FC10-8151-6C8B0D4D3D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99" y="4342422"/>
          <a:ext cx="1776412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83863" imgH="1256850" progId="ChemDraw.Document.6.0">
                  <p:embed/>
                </p:oleObj>
              </mc:Choice>
              <mc:Fallback>
                <p:oleObj name="CS ChemDraw Drawing" r:id="rId6" imgW="1183863" imgH="1256850" progId="ChemDraw.Document.6.0">
                  <p:embed/>
                  <p:pic>
                    <p:nvPicPr>
                      <p:cNvPr id="13" name="Oggetto 6">
                        <a:extLst>
                          <a:ext uri="{FF2B5EF4-FFF2-40B4-BE49-F238E27FC236}">
                            <a16:creationId xmlns:a16="http://schemas.microsoft.com/office/drawing/2014/main" id="{C7F40481-D795-FC10-8151-6C8B0D4D3D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99" y="4342422"/>
                        <a:ext cx="1776412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8FD92F2-8087-D241-2C34-E1532FAF7B56}"/>
              </a:ext>
            </a:extLst>
          </p:cNvPr>
          <p:cNvSpPr txBox="1"/>
          <p:nvPr/>
        </p:nvSpPr>
        <p:spPr>
          <a:xfrm>
            <a:off x="8177579" y="399691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ZBG</a:t>
            </a:r>
          </a:p>
        </p:txBody>
      </p:sp>
    </p:spTree>
    <p:extLst>
      <p:ext uri="{BB962C8B-B14F-4D97-AF65-F5344CB8AC3E}">
        <p14:creationId xmlns:p14="http://schemas.microsoft.com/office/powerpoint/2010/main" val="152116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D1D8-894A-A14B-BA17-B1BD5C48B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>
            <a:extLst>
              <a:ext uri="{FF2B5EF4-FFF2-40B4-BE49-F238E27FC236}">
                <a16:creationId xmlns:a16="http://schemas.microsoft.com/office/drawing/2014/main" id="{9111775C-29E7-DE7A-5B0D-1A0A4595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95" y="260650"/>
            <a:ext cx="8486593" cy="954107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2800" dirty="0">
                <a:solidFill>
                  <a:srgbClr val="FFFFFF"/>
                </a:solidFill>
              </a:rPr>
              <a:t>Tesi di Alessia 2026</a:t>
            </a:r>
          </a:p>
          <a:p>
            <a:pPr algn="ctr" eaLnBrk="1" hangingPunct="1"/>
            <a:r>
              <a:rPr lang="it-IT" altLang="it-IT" sz="2800" dirty="0">
                <a:solidFill>
                  <a:srgbClr val="FFFFFF"/>
                </a:solidFill>
              </a:rPr>
              <a:t>Inibitori della proteina tau (neuroprotezione)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546D8C-F1D2-86FF-9E60-45D9416C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382" y="1469258"/>
            <a:ext cx="1009791" cy="14765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6AE9915-9653-2B11-8358-055EE0BC4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504" y="3972742"/>
            <a:ext cx="990738" cy="14670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180B72-3A97-C39C-7979-33AD890435DA}"/>
              </a:ext>
            </a:extLst>
          </p:cNvPr>
          <p:cNvSpPr txBox="1"/>
          <p:nvPr/>
        </p:nvSpPr>
        <p:spPr>
          <a:xfrm>
            <a:off x="6835948" y="3099508"/>
            <a:ext cx="220054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400" dirty="0">
                <a:solidFill>
                  <a:srgbClr val="000000"/>
                </a:solidFill>
                <a:cs typeface="Arial" charset="0"/>
              </a:rPr>
              <a:t>Junior Prof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. Nicolò Bisi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it-IT" altLang="it-IT" sz="1400" dirty="0">
                <a:solidFill>
                  <a:srgbClr val="000000"/>
                </a:solidFill>
                <a:cs typeface="Arial" charset="0"/>
              </a:rPr>
              <a:t>Université Paris-Saclay</a:t>
            </a: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BA64EF-3930-3B4A-AB4C-32CDB2A3FA5B}"/>
              </a:ext>
            </a:extLst>
          </p:cNvPr>
          <p:cNvSpPr txBox="1"/>
          <p:nvPr/>
        </p:nvSpPr>
        <p:spPr>
          <a:xfrm>
            <a:off x="7592604" y="5498068"/>
            <a:ext cx="1435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charset="0"/>
              </a:rPr>
              <a:t>Dott. Alessia Biagini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F89A20D-E05C-145B-E1A1-A740C514F44A}"/>
              </a:ext>
            </a:extLst>
          </p:cNvPr>
          <p:cNvSpPr txBox="1"/>
          <p:nvPr/>
        </p:nvSpPr>
        <p:spPr>
          <a:xfrm>
            <a:off x="379221" y="1412224"/>
            <a:ext cx="6572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Alzheimer’s Disease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(AD): </a:t>
            </a: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Tau aggregation → dysregulated </a:t>
            </a:r>
            <a:r>
              <a:rPr lang="en-US" sz="200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microtubole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dynamics and cell toxicity. 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739845B-8EB5-2FAD-954D-0BB689C24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37" y="2551391"/>
            <a:ext cx="5811061" cy="311511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B720113-E4FE-22F3-00FE-E6E475AE6B81}"/>
              </a:ext>
            </a:extLst>
          </p:cNvPr>
          <p:cNvSpPr txBox="1"/>
          <p:nvPr/>
        </p:nvSpPr>
        <p:spPr>
          <a:xfrm>
            <a:off x="1763688" y="6458850"/>
            <a:ext cx="7808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Pinzi, L.,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Conze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C., Bisi, N. et al..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Commun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15, 1679 (2024). https://doi.org/10.1038/s41467-024-45851-6</a:t>
            </a:r>
          </a:p>
        </p:txBody>
      </p:sp>
    </p:spTree>
    <p:extLst>
      <p:ext uri="{BB962C8B-B14F-4D97-AF65-F5344CB8AC3E}">
        <p14:creationId xmlns:p14="http://schemas.microsoft.com/office/powerpoint/2010/main" val="419481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26F5-AC49-50BA-FB51-A0C94BD4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FFA1D35-3CDE-7A6F-37BF-7EFDE39FC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9" y="408774"/>
            <a:ext cx="456886" cy="513277"/>
          </a:xfrm>
          <a:prstGeom prst="rect">
            <a:avLst/>
          </a:prstGeom>
          <a:noFill/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8FFA1FD1-C6A8-7E56-BBC8-3D1C5293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75" y="66541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PHOX15 the first selective </a:t>
            </a:r>
            <a:r>
              <a:rPr lang="en-GB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polypharmacological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inhibitor</a:t>
            </a:r>
          </a:p>
        </p:txBody>
      </p:sp>
      <p:pic>
        <p:nvPicPr>
          <p:cNvPr id="12" name="Immagine 11" descr="Immagine che contiene diagramma, linea,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189D3B7D-9B24-13B8-A651-B320D6E753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70" r="22518"/>
          <a:stretch>
            <a:fillRect/>
          </a:stretch>
        </p:blipFill>
        <p:spPr>
          <a:xfrm>
            <a:off x="-23681" y="2616279"/>
            <a:ext cx="5505531" cy="20662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A87139-7AA2-7D22-25A3-38720B795A5E}"/>
              </a:ext>
            </a:extLst>
          </p:cNvPr>
          <p:cNvSpPr txBox="1"/>
          <p:nvPr/>
        </p:nvSpPr>
        <p:spPr>
          <a:xfrm>
            <a:off x="5533916" y="1983070"/>
            <a:ext cx="3248622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cs typeface="Arial" panose="020B0604020202020204" pitchFamily="34" charset="0"/>
              </a:rPr>
              <a:t>Polypharmacological</a:t>
            </a:r>
            <a:r>
              <a:rPr lang="en-GB" sz="1200" dirty="0">
                <a:cs typeface="Arial" panose="020B0604020202020204" pitchFamily="34" charset="0"/>
              </a:rPr>
              <a:t> profile: inhibits selectively both tau hyperphosphorylation and aggregation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cs typeface="Arial" panose="020B0604020202020204" pitchFamily="34" charset="0"/>
              </a:rPr>
              <a:t>IC</a:t>
            </a:r>
            <a:r>
              <a:rPr lang="en-GB" sz="1200" baseline="-25000" dirty="0">
                <a:cs typeface="Arial" panose="020B0604020202020204" pitchFamily="34" charset="0"/>
              </a:rPr>
              <a:t>50</a:t>
            </a:r>
            <a:r>
              <a:rPr lang="en-GB" sz="1200" dirty="0">
                <a:cs typeface="Arial" panose="020B0604020202020204" pitchFamily="34" charset="0"/>
              </a:rPr>
              <a:t> tau </a:t>
            </a:r>
            <a:r>
              <a:rPr lang="en-GB" sz="1200" b="1" kern="100" dirty="0">
                <a:solidFill>
                  <a:srgbClr val="000000"/>
                </a:solidFill>
                <a:cs typeface="Arial" panose="020B0604020202020204" pitchFamily="34" charset="0"/>
                <a:sym typeface="Symbol" pitchFamily="2" charset="2"/>
              </a:rPr>
              <a:t></a:t>
            </a:r>
            <a:r>
              <a:rPr lang="en-GB" sz="1200" kern="100" dirty="0">
                <a:solidFill>
                  <a:srgbClr val="000000"/>
                </a:solidFill>
                <a:cs typeface="Arial" panose="020B0604020202020204" pitchFamily="34" charset="0"/>
                <a:sym typeface="Symbol" pitchFamily="2" charset="2"/>
              </a:rPr>
              <a:t>K</a:t>
            </a:r>
            <a:r>
              <a:rPr lang="en-GB" sz="1200" dirty="0">
                <a:cs typeface="Arial" panose="020B0604020202020204" pitchFamily="34" charset="0"/>
              </a:rPr>
              <a:t>280= 14 µM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cs typeface="Arial" panose="020B0604020202020204" pitchFamily="34" charset="0"/>
              </a:rPr>
              <a:t>IC</a:t>
            </a:r>
            <a:r>
              <a:rPr lang="en-GB" sz="1200" baseline="-25000" dirty="0">
                <a:cs typeface="Arial" panose="020B0604020202020204" pitchFamily="34" charset="0"/>
              </a:rPr>
              <a:t>50</a:t>
            </a:r>
            <a:r>
              <a:rPr lang="en-GB" sz="1200" dirty="0">
                <a:cs typeface="Arial" panose="020B0604020202020204" pitchFamily="34" charset="0"/>
              </a:rPr>
              <a:t> tau CDK5/ p25= 1 µM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cs typeface="Arial" panose="020B0604020202020204" pitchFamily="34" charset="0"/>
              </a:rPr>
              <a:t>IC</a:t>
            </a:r>
            <a:r>
              <a:rPr lang="en-GB" sz="1200" baseline="-25000" dirty="0">
                <a:cs typeface="Arial" panose="020B0604020202020204" pitchFamily="34" charset="0"/>
              </a:rPr>
              <a:t>50</a:t>
            </a:r>
            <a:r>
              <a:rPr lang="en-GB" sz="1200" dirty="0">
                <a:cs typeface="Arial" panose="020B0604020202020204" pitchFamily="34" charset="0"/>
              </a:rPr>
              <a:t> GSK3β = 1.9 µM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7733053-CED9-5074-22FC-87D7C06FCECA}"/>
              </a:ext>
            </a:extLst>
          </p:cNvPr>
          <p:cNvSpPr/>
          <p:nvPr/>
        </p:nvSpPr>
        <p:spPr>
          <a:xfrm>
            <a:off x="5554165" y="1773670"/>
            <a:ext cx="3422780" cy="199219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7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ECA495-6CA6-B875-FE01-226E08643F12}"/>
              </a:ext>
            </a:extLst>
          </p:cNvPr>
          <p:cNvSpPr txBox="1"/>
          <p:nvPr/>
        </p:nvSpPr>
        <p:spPr>
          <a:xfrm>
            <a:off x="6620420" y="1734329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>
                <a:cs typeface="Arial" panose="020B0604020202020204" pitchFamily="34" charset="0"/>
              </a:rPr>
              <a:t>Advantages</a:t>
            </a:r>
            <a:r>
              <a:rPr lang="it-IT" sz="75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319F2-DB9D-981D-127B-F94A548363C8}"/>
              </a:ext>
            </a:extLst>
          </p:cNvPr>
          <p:cNvSpPr txBox="1"/>
          <p:nvPr/>
        </p:nvSpPr>
        <p:spPr>
          <a:xfrm>
            <a:off x="161329" y="5381496"/>
            <a:ext cx="8625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ea typeface="+mn-ea"/>
                <a:cs typeface="Arial" panose="020B0604020202020204" pitchFamily="34" charset="0"/>
              </a:rPr>
              <a:t>Pinzi L</a:t>
            </a:r>
            <a:r>
              <a:rPr lang="it-IT" sz="1600" i="1" dirty="0">
                <a:ea typeface="+mn-ea"/>
                <a:cs typeface="Arial" panose="020B0604020202020204" pitchFamily="34" charset="0"/>
              </a:rPr>
              <a:t>, </a:t>
            </a:r>
            <a:r>
              <a:rPr lang="it-IT" sz="1600" i="1" dirty="0" err="1">
                <a:ea typeface="+mn-ea"/>
                <a:cs typeface="Arial" panose="020B0604020202020204" pitchFamily="34" charset="0"/>
              </a:rPr>
              <a:t>Conze</a:t>
            </a:r>
            <a:r>
              <a:rPr lang="it-IT" sz="1600" i="1" dirty="0">
                <a:ea typeface="+mn-ea"/>
                <a:cs typeface="Arial" panose="020B0604020202020204" pitchFamily="34" charset="0"/>
              </a:rPr>
              <a:t> C, Bisi N, Torre GD, Soliman A, Monteiro-Abreu N, </a:t>
            </a:r>
            <a:r>
              <a:rPr lang="it-IT" sz="1600" b="1" i="1" dirty="0">
                <a:ea typeface="+mn-ea"/>
                <a:cs typeface="Arial" panose="020B0604020202020204" pitchFamily="34" charset="0"/>
              </a:rPr>
              <a:t>Rastelli G</a:t>
            </a:r>
            <a:r>
              <a:rPr lang="it-IT" sz="1600" i="1" dirty="0">
                <a:ea typeface="+mn-ea"/>
                <a:cs typeface="Arial" panose="020B0604020202020204" pitchFamily="34" charset="0"/>
              </a:rPr>
              <a:t>. et al.. </a:t>
            </a:r>
          </a:p>
          <a:p>
            <a:pPr algn="just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ea typeface="+mn-ea"/>
                <a:cs typeface="Arial" panose="020B0604020202020204" pitchFamily="34" charset="0"/>
              </a:rPr>
              <a:t>Nat </a:t>
            </a:r>
            <a:r>
              <a:rPr lang="it-IT" sz="1600" i="1" dirty="0" err="1">
                <a:ea typeface="+mn-ea"/>
                <a:cs typeface="Arial" panose="020B0604020202020204" pitchFamily="34" charset="0"/>
              </a:rPr>
              <a:t>Commun</a:t>
            </a:r>
            <a:r>
              <a:rPr lang="it-IT" sz="1600" i="1" dirty="0">
                <a:ea typeface="+mn-ea"/>
                <a:cs typeface="Arial" panose="020B0604020202020204" pitchFamily="34" charset="0"/>
              </a:rPr>
              <a:t>. 2024;15(1):1679. </a:t>
            </a:r>
          </a:p>
        </p:txBody>
      </p:sp>
      <p:pic>
        <p:nvPicPr>
          <p:cNvPr id="13" name="Immagine 12" descr="Immagine che contiene diagramma, schizzo, origami, design&#10;&#10;Il contenuto generato dall'IA potrebbe non essere corretto.">
            <a:extLst>
              <a:ext uri="{FF2B5EF4-FFF2-40B4-BE49-F238E27FC236}">
                <a16:creationId xmlns:a16="http://schemas.microsoft.com/office/drawing/2014/main" id="{C1EFFA02-1EC4-2610-6849-4055F35BC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84" y="1656748"/>
            <a:ext cx="2513135" cy="100132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A5B1CD-61B0-A547-0CF7-F9EAA9612EB5}"/>
              </a:ext>
            </a:extLst>
          </p:cNvPr>
          <p:cNvSpPr txBox="1"/>
          <p:nvPr/>
        </p:nvSpPr>
        <p:spPr>
          <a:xfrm>
            <a:off x="4029075" y="2011328"/>
            <a:ext cx="12465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cs typeface="Arial" panose="020B0604020202020204" pitchFamily="34" charset="0"/>
              </a:rPr>
              <a:t>PHOX15</a:t>
            </a:r>
            <a:endParaRPr lang="it-IT" sz="750" b="1" dirty="0"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769C4E-E6BB-346C-6CE7-7A95706238B0}"/>
              </a:ext>
            </a:extLst>
          </p:cNvPr>
          <p:cNvSpPr txBox="1"/>
          <p:nvPr/>
        </p:nvSpPr>
        <p:spPr>
          <a:xfrm>
            <a:off x="5518007" y="4216061"/>
            <a:ext cx="342278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cs typeface="Arial" panose="020B0604020202020204" pitchFamily="34" charset="0"/>
              </a:rPr>
              <a:t>Only preclinical data: no in vivo validation yet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2805003-0343-81D4-AE8B-201D5B1128A7}"/>
              </a:ext>
            </a:extLst>
          </p:cNvPr>
          <p:cNvSpPr/>
          <p:nvPr/>
        </p:nvSpPr>
        <p:spPr>
          <a:xfrm>
            <a:off x="5554165" y="4184333"/>
            <a:ext cx="3422780" cy="460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750"/>
          </a:p>
        </p:txBody>
      </p:sp>
      <p:sp>
        <p:nvSpPr>
          <p:cNvPr id="3" name="Segnaposto piè di pagina 14">
            <a:extLst>
              <a:ext uri="{FF2B5EF4-FFF2-40B4-BE49-F238E27FC236}">
                <a16:creationId xmlns:a16="http://schemas.microsoft.com/office/drawing/2014/main" id="{CF13E08E-C434-F329-BF4E-96D97099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26907"/>
            <a:ext cx="9144000" cy="273844"/>
          </a:xfrm>
          <a:solidFill>
            <a:srgbClr val="FF0000"/>
          </a:solidFill>
        </p:spPr>
        <p:txBody>
          <a:bodyPr/>
          <a:lstStyle/>
          <a:p>
            <a:pPr algn="just"/>
            <a:r>
              <a:rPr lang="en-GB" sz="825" b="1" dirty="0">
                <a:solidFill>
                  <a:schemeClr val="bg1"/>
                </a:solidFill>
                <a:cs typeface="Arial" panose="020B0604020202020204" pitchFamily="34" charset="0"/>
              </a:rPr>
              <a:t>    Introduction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02BCC83-A38F-599A-5384-88BDDDF12862}"/>
                  </a:ext>
                </a:extLst>
              </p14:cNvPr>
              <p14:cNvContentPartPr/>
              <p14:nvPr/>
            </p14:nvContentPartPr>
            <p14:xfrm>
              <a:off x="5167477" y="3888252"/>
              <a:ext cx="129330" cy="27540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02BCC83-A38F-599A-5384-88BDDDF128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3166" y="3883932"/>
                <a:ext cx="137952" cy="284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egnaposto numero diapositiva 3">
            <a:extLst>
              <a:ext uri="{FF2B5EF4-FFF2-40B4-BE49-F238E27FC236}">
                <a16:creationId xmlns:a16="http://schemas.microsoft.com/office/drawing/2014/main" id="{3FFB9E53-1027-FDF7-B072-70E170D0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775" y="5726906"/>
            <a:ext cx="2057400" cy="273844"/>
          </a:xfrm>
        </p:spPr>
        <p:txBody>
          <a:bodyPr/>
          <a:lstStyle/>
          <a:p>
            <a:fld id="{9D1E7738-AB1E-7548-B8B0-165119205369}" type="slidenum">
              <a:rPr lang="it-IT" smtClean="0">
                <a:solidFill>
                  <a:schemeClr val="bg1"/>
                </a:solidFill>
              </a:rPr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AB1A522A-039B-B395-9E49-A8AE991F6335}"/>
                  </a:ext>
                </a:extLst>
              </p14:cNvPr>
              <p14:cNvContentPartPr/>
              <p14:nvPr/>
            </p14:nvContentPartPr>
            <p14:xfrm>
              <a:off x="5413370" y="3822239"/>
              <a:ext cx="54270" cy="12663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AB1A522A-039B-B395-9E49-A8AE991F63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9057" y="3817922"/>
                <a:ext cx="62896" cy="13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5FB0B4B6-D3CC-B904-5B36-68AD3AE86A3F}"/>
                  </a:ext>
                </a:extLst>
              </p14:cNvPr>
              <p14:cNvContentPartPr/>
              <p14:nvPr/>
            </p14:nvContentPartPr>
            <p14:xfrm>
              <a:off x="4427870" y="3334349"/>
              <a:ext cx="270" cy="27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5FB0B4B6-D3CC-B904-5B36-68AD3AE86A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4630" y="3331109"/>
                <a:ext cx="6750" cy="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BEFF8603-849E-1E3B-9763-6B0381DF784F}"/>
                  </a:ext>
                </a:extLst>
              </p14:cNvPr>
              <p14:cNvContentPartPr/>
              <p14:nvPr/>
            </p14:nvContentPartPr>
            <p14:xfrm>
              <a:off x="5442350" y="3868812"/>
              <a:ext cx="115560" cy="2424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BEFF8603-849E-1E3B-9763-6B0381DF78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8030" y="3864495"/>
                <a:ext cx="124200" cy="2510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96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F4A7C-4328-BF9E-10AE-509D86B7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AC20F05-BF33-619E-36D7-47A51380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75" y="66541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it-IT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of the study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DB18717-D515-5E48-F23D-5F60985A2AA1}"/>
              </a:ext>
            </a:extLst>
          </p:cNvPr>
          <p:cNvSpPr txBox="1"/>
          <p:nvPr/>
        </p:nvSpPr>
        <p:spPr>
          <a:xfrm>
            <a:off x="6242334" y="3428321"/>
            <a:ext cx="192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PHOX15 analogues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AC864D-D258-B10D-FD44-C17F7747856C}"/>
              </a:ext>
            </a:extLst>
          </p:cNvPr>
          <p:cNvSpPr txBox="1"/>
          <p:nvPr/>
        </p:nvSpPr>
        <p:spPr>
          <a:xfrm>
            <a:off x="1366737" y="3444384"/>
            <a:ext cx="192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PHOX15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2EE5EB-58F4-82F3-7F50-CCB11ED28E08}"/>
              </a:ext>
            </a:extLst>
          </p:cNvPr>
          <p:cNvSpPr txBox="1"/>
          <p:nvPr/>
        </p:nvSpPr>
        <p:spPr>
          <a:xfrm>
            <a:off x="1295229" y="1313336"/>
            <a:ext cx="192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Aim</a:t>
            </a:r>
            <a:r>
              <a:rPr lang="it-IT" sz="18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1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BBADC7-A094-8D22-4EE5-14706AE9078B}"/>
              </a:ext>
            </a:extLst>
          </p:cNvPr>
          <p:cNvSpPr txBox="1"/>
          <p:nvPr/>
        </p:nvSpPr>
        <p:spPr>
          <a:xfrm>
            <a:off x="472286" y="1884254"/>
            <a:ext cx="3758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35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Optimization</a:t>
            </a:r>
            <a:r>
              <a:rPr lang="it-IT" sz="135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of the </a:t>
            </a:r>
            <a:r>
              <a:rPr lang="it-IT" sz="135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synthesis</a:t>
            </a:r>
            <a:r>
              <a:rPr lang="it-IT" sz="135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of PHOX15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2B923B-E507-E532-7725-958C8D3BD475}"/>
              </a:ext>
            </a:extLst>
          </p:cNvPr>
          <p:cNvSpPr txBox="1"/>
          <p:nvPr/>
        </p:nvSpPr>
        <p:spPr>
          <a:xfrm>
            <a:off x="4917575" y="1884254"/>
            <a:ext cx="39985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35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SAR Studies to </a:t>
            </a:r>
            <a:r>
              <a:rPr lang="it-IT" sz="135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explore</a:t>
            </a:r>
            <a:r>
              <a:rPr lang="it-IT" sz="135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the </a:t>
            </a:r>
            <a:r>
              <a:rPr lang="it-IT" sz="135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chemical</a:t>
            </a:r>
            <a:r>
              <a:rPr lang="it-IT" sz="135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sz="135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space</a:t>
            </a:r>
            <a:r>
              <a:rPr lang="it-IT" sz="135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 descr="Immagine che contiene diagramma, line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4D4FEB5F-05A7-83C0-1C24-74084786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>
            <a:off x="5680106" y="2290001"/>
            <a:ext cx="3047145" cy="1119851"/>
          </a:xfrm>
          <a:prstGeom prst="rect">
            <a:avLst/>
          </a:prstGeom>
        </p:spPr>
      </p:pic>
      <p:pic>
        <p:nvPicPr>
          <p:cNvPr id="11" name="Immagine 10" descr="Immagine che contiene diagramma, schizzo, origami, design&#10;&#10;Il contenuto generato dall'IA potrebbe non essere corretto.">
            <a:extLst>
              <a:ext uri="{FF2B5EF4-FFF2-40B4-BE49-F238E27FC236}">
                <a16:creationId xmlns:a16="http://schemas.microsoft.com/office/drawing/2014/main" id="{0F18B333-DE25-BB92-B8B9-1C00EE544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76" y="2287882"/>
            <a:ext cx="2815925" cy="112197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854F2D-AF30-BF4C-A7B6-7C23E234478C}"/>
              </a:ext>
            </a:extLst>
          </p:cNvPr>
          <p:cNvSpPr txBox="1"/>
          <p:nvPr/>
        </p:nvSpPr>
        <p:spPr>
          <a:xfrm>
            <a:off x="646253" y="4147290"/>
            <a:ext cx="3402213" cy="1166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4-step synthesis with overall low yield (20%)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Long reaction times (</a:t>
            </a:r>
            <a:r>
              <a:rPr lang="it-IT" sz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~ 16h per step)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Limited scalability</a:t>
            </a:r>
          </a:p>
          <a:p>
            <a:pPr marL="214313" indent="-214313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BF2B280-EF93-CE35-1482-892A0265508F}"/>
              </a:ext>
            </a:extLst>
          </p:cNvPr>
          <p:cNvSpPr/>
          <p:nvPr/>
        </p:nvSpPr>
        <p:spPr>
          <a:xfrm>
            <a:off x="646253" y="3881596"/>
            <a:ext cx="3364142" cy="114300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it-IT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2DF9AB-B3F9-1FAC-F022-96DBEB98DA50}"/>
              </a:ext>
            </a:extLst>
          </p:cNvPr>
          <p:cNvSpPr txBox="1"/>
          <p:nvPr/>
        </p:nvSpPr>
        <p:spPr>
          <a:xfrm>
            <a:off x="1830229" y="3896204"/>
            <a:ext cx="10422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Limitations</a:t>
            </a:r>
            <a:r>
              <a:rPr lang="it-IT" sz="1350" dirty="0">
                <a:solidFill>
                  <a:prstClr val="black"/>
                </a:solidFill>
                <a:latin typeface="Aptos" panose="02110004020202020204"/>
                <a:ea typeface="+mn-ea"/>
              </a:rPr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DA2773-30DB-E4E9-9CC7-EAAE44169380}"/>
              </a:ext>
            </a:extLst>
          </p:cNvPr>
          <p:cNvSpPr txBox="1"/>
          <p:nvPr/>
        </p:nvSpPr>
        <p:spPr>
          <a:xfrm>
            <a:off x="646253" y="5290295"/>
            <a:ext cx="3747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it-IT" sz="900" i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Di Paolo ML, </a:t>
            </a:r>
            <a:r>
              <a:rPr lang="it-IT" sz="900" i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Christodoulou</a:t>
            </a:r>
            <a:r>
              <a:rPr lang="it-IT" sz="900" i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MS, Calogero AM, Pinzi L, Rastelli G, Passarella D, et al. </a:t>
            </a:r>
            <a:r>
              <a:rPr lang="it-IT" sz="900" i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ChemMedChem</a:t>
            </a:r>
            <a:r>
              <a:rPr lang="it-IT" sz="900" i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. 2019;14(18):1641–52.</a:t>
            </a:r>
          </a:p>
        </p:txBody>
      </p:sp>
      <p:sp>
        <p:nvSpPr>
          <p:cNvPr id="15" name="Segnaposto numero diapositiva 3">
            <a:extLst>
              <a:ext uri="{FF2B5EF4-FFF2-40B4-BE49-F238E27FC236}">
                <a16:creationId xmlns:a16="http://schemas.microsoft.com/office/drawing/2014/main" id="{59FB6D7E-BE6B-553A-86B4-18627812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775" y="5726906"/>
            <a:ext cx="2057400" cy="273844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D1E7738-AB1E-7548-B8B0-165119205369}" type="slidenum">
              <a:rPr lang="it-IT">
                <a:solidFill>
                  <a:prstClr val="white"/>
                </a:solidFill>
                <a:latin typeface="Aptos" panose="0211000402020202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it-IT" dirty="0">
              <a:solidFill>
                <a:prstClr val="white"/>
              </a:solidFill>
              <a:latin typeface="Aptos" panose="02110004020202020204"/>
              <a:ea typeface="+mn-ea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984419-7FFE-577F-7E99-3BF61289B932}"/>
              </a:ext>
            </a:extLst>
          </p:cNvPr>
          <p:cNvSpPr txBox="1"/>
          <p:nvPr/>
        </p:nvSpPr>
        <p:spPr>
          <a:xfrm>
            <a:off x="6131176" y="1313336"/>
            <a:ext cx="192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 dirty="0" err="1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Aim</a:t>
            </a:r>
            <a:r>
              <a:rPr lang="it-IT" sz="18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1C4AA38-D435-52E2-D5BD-23920FBC4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84" y="186994"/>
            <a:ext cx="990738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26495" y="260650"/>
            <a:ext cx="8486593" cy="646331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Interessi di ricerca</a:t>
            </a:r>
            <a:endParaRPr lang="it-IT" altLang="it-IT" sz="2400" dirty="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3620" y="906979"/>
            <a:ext cx="8409546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Identificazione </a:t>
            </a:r>
            <a:r>
              <a:rPr lang="it-IT" altLang="it-IT" sz="2400" dirty="0" err="1">
                <a:solidFill>
                  <a:srgbClr val="000000"/>
                </a:solidFill>
              </a:rPr>
              <a:t>ligandi</a:t>
            </a:r>
            <a:r>
              <a:rPr lang="it-IT" altLang="it-IT" sz="2400" dirty="0">
                <a:solidFill>
                  <a:srgbClr val="000000"/>
                </a:solidFill>
              </a:rPr>
              <a:t> Recettore Serotoninergico 5-HT</a:t>
            </a:r>
            <a:r>
              <a:rPr lang="it-IT" altLang="it-IT" sz="2400" baseline="-25000" dirty="0">
                <a:solidFill>
                  <a:srgbClr val="000000"/>
                </a:solidFill>
              </a:rPr>
              <a:t>1A </a:t>
            </a:r>
            <a:r>
              <a:rPr lang="it-IT" altLang="it-IT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94762" y="2474328"/>
            <a:ext cx="2123729" cy="16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Stati</a:t>
            </a: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</a:t>
            </a:r>
            <a:r>
              <a:rPr lang="en-US" sz="1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ansiosi</a:t>
            </a: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 post-</a:t>
            </a:r>
            <a:r>
              <a:rPr lang="en-US" sz="1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traumatici</a:t>
            </a:r>
            <a:endParaRPr lang="en-US" sz="1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sz="1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Depressione</a:t>
            </a:r>
            <a:endParaRPr lang="en-US" sz="1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sz="1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Schizofrenia</a:t>
            </a:r>
            <a:endParaRPr lang="en-US" sz="1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3" y="4365106"/>
            <a:ext cx="12255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59C5053-BC4B-EEBA-59B1-D7F7677A3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0" y="1988840"/>
            <a:ext cx="6022966" cy="3483120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845473-5FF6-931E-D2B8-3C4F6D979A66}"/>
              </a:ext>
            </a:extLst>
          </p:cNvPr>
          <p:cNvSpPr txBox="1"/>
          <p:nvPr/>
        </p:nvSpPr>
        <p:spPr>
          <a:xfrm>
            <a:off x="755578" y="1711843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</a:rPr>
              <a:t>SERIE PIRROLIDINICA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494033-697C-898F-B5B9-064461A6FCD8}"/>
              </a:ext>
            </a:extLst>
          </p:cNvPr>
          <p:cNvSpPr txBox="1"/>
          <p:nvPr/>
        </p:nvSpPr>
        <p:spPr>
          <a:xfrm>
            <a:off x="889638" y="5301210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</a:rPr>
              <a:t>SERIE PIPERIDINICA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B92CD71-0322-0A87-22B2-FF57CC60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4" y="5496055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EE58EE-5873-1414-FB42-B97E756491EB}"/>
              </a:ext>
            </a:extLst>
          </p:cNvPr>
          <p:cNvSpPr/>
          <p:nvPr/>
        </p:nvSpPr>
        <p:spPr>
          <a:xfrm>
            <a:off x="303620" y="6309320"/>
            <a:ext cx="117203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8A7B17-48D9-92C9-FA30-711A19B87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272" y="5619165"/>
            <a:ext cx="2456789" cy="109592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454F53-2B93-7A0D-D60D-AC97F41F4829}"/>
              </a:ext>
            </a:extLst>
          </p:cNvPr>
          <p:cNvSpPr txBox="1"/>
          <p:nvPr/>
        </p:nvSpPr>
        <p:spPr>
          <a:xfrm>
            <a:off x="7126314" y="6334889"/>
            <a:ext cx="1340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FAR 2023</a:t>
            </a:r>
          </a:p>
        </p:txBody>
      </p:sp>
    </p:spTree>
    <p:extLst>
      <p:ext uri="{BB962C8B-B14F-4D97-AF65-F5344CB8AC3E}">
        <p14:creationId xmlns:p14="http://schemas.microsoft.com/office/powerpoint/2010/main" val="318116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ttangolo 3"/>
          <p:cNvSpPr>
            <a:spLocks noChangeArrowheads="1"/>
          </p:cNvSpPr>
          <p:nvPr/>
        </p:nvSpPr>
        <p:spPr bwMode="auto">
          <a:xfrm>
            <a:off x="326495" y="260650"/>
            <a:ext cx="8486593" cy="646331"/>
          </a:xfrm>
          <a:prstGeom prst="rect">
            <a:avLst/>
          </a:prstGeom>
          <a:solidFill>
            <a:srgbClr val="F830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solidFill>
                  <a:srgbClr val="FFFFFF"/>
                </a:solidFill>
              </a:rPr>
              <a:t>Interessi di ricerca</a:t>
            </a:r>
            <a:endParaRPr lang="it-IT" altLang="it-IT" sz="2400" dirty="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4618" y="1056466"/>
            <a:ext cx="763048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Identificazione agonisti/antagonisti 5-HT</a:t>
            </a:r>
            <a:r>
              <a:rPr lang="it-IT" altLang="it-IT" sz="2400" baseline="-25000" dirty="0">
                <a:solidFill>
                  <a:srgbClr val="000000"/>
                </a:solidFill>
              </a:rPr>
              <a:t>1A</a:t>
            </a:r>
            <a:r>
              <a:rPr lang="it-IT" altLang="it-IT" sz="2400" dirty="0">
                <a:solidFill>
                  <a:srgbClr val="000000"/>
                </a:solidFill>
              </a:rPr>
              <a:t> selettivi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8" y="3743823"/>
            <a:ext cx="5629647" cy="2781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6146706" y="3959845"/>
            <a:ext cx="2326278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sz="1800" b="1" dirty="0" err="1">
                <a:solidFill>
                  <a:srgbClr val="F8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Dolore</a:t>
            </a:r>
            <a:r>
              <a:rPr lang="en-US" sz="1800" b="1" dirty="0">
                <a:solidFill>
                  <a:srgbClr val="F8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b="1" dirty="0" err="1">
                <a:solidFill>
                  <a:srgbClr val="F8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Neuropatico</a:t>
            </a:r>
            <a:endParaRPr lang="en-US" sz="1800" b="1" dirty="0">
              <a:solidFill>
                <a:srgbClr val="F830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71331" y="5521329"/>
            <a:ext cx="1864613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it-IT" sz="1800" b="1" dirty="0">
                <a:solidFill>
                  <a:srgbClr val="F8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Neuroblastoma</a:t>
            </a:r>
            <a:endParaRPr lang="en-US" sz="1800" b="1" dirty="0">
              <a:solidFill>
                <a:srgbClr val="F830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46708" y="4765754"/>
            <a:ext cx="2018501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it-IT" sz="1800" b="1" dirty="0" err="1">
                <a:solidFill>
                  <a:srgbClr val="F8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Neuroprotezione</a:t>
            </a:r>
            <a:endParaRPr lang="en-US" sz="1800" b="1" dirty="0">
              <a:solidFill>
                <a:srgbClr val="F830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9DEA8E7-63EB-47DF-9D51-5697FB465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42" y="1826550"/>
            <a:ext cx="4978022" cy="17809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6066340-2964-47DD-A1C4-90BA31D02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473" y="2036952"/>
            <a:ext cx="3042121" cy="16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9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12233</TotalTime>
  <Words>600</Words>
  <Application>Microsoft Office PowerPoint</Application>
  <PresentationFormat>Presentazione su schermo (4:3)</PresentationFormat>
  <Paragraphs>132</Paragraphs>
  <Slides>15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Helvetica Neue</vt:lpstr>
      <vt:lpstr>Helvetica Neue Light</vt:lpstr>
      <vt:lpstr>Helvetica Neue LT Std 55 Roman</vt:lpstr>
      <vt:lpstr>Helvetica Neue Medium</vt:lpstr>
      <vt:lpstr>Söhne</vt:lpstr>
      <vt:lpstr>Wingdings</vt:lpstr>
      <vt:lpstr>Tema di Office</vt:lpstr>
      <vt:lpstr>1_Tema di Office</vt:lpstr>
      <vt:lpstr>CS ChemDraw Drawing</vt:lpstr>
      <vt:lpstr>Fotografia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PHOX15 the first selective polypharmacological inhibitor</vt:lpstr>
      <vt:lpstr>Aim of the study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Computer</dc:creator>
  <cp:lastModifiedBy>Silvia FRANCHINI</cp:lastModifiedBy>
  <cp:revision>762</cp:revision>
  <dcterms:created xsi:type="dcterms:W3CDTF">2005-02-28T09:55:00Z</dcterms:created>
  <dcterms:modified xsi:type="dcterms:W3CDTF">2026-05-25T12:06:25Z</dcterms:modified>
</cp:coreProperties>
</file>